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0"/>
  </p:notesMasterIdLst>
  <p:handoutMasterIdLst>
    <p:handoutMasterId r:id="rId21"/>
  </p:handoutMasterIdLst>
  <p:sldIdLst>
    <p:sldId id="256" r:id="rId2"/>
    <p:sldId id="876" r:id="rId3"/>
    <p:sldId id="857" r:id="rId4"/>
    <p:sldId id="908" r:id="rId5"/>
    <p:sldId id="604" r:id="rId6"/>
    <p:sldId id="624" r:id="rId7"/>
    <p:sldId id="605" r:id="rId8"/>
    <p:sldId id="843" r:id="rId9"/>
    <p:sldId id="866" r:id="rId10"/>
    <p:sldId id="845" r:id="rId11"/>
    <p:sldId id="877" r:id="rId12"/>
    <p:sldId id="937" r:id="rId13"/>
    <p:sldId id="882" r:id="rId14"/>
    <p:sldId id="930" r:id="rId15"/>
    <p:sldId id="898" r:id="rId16"/>
    <p:sldId id="933" r:id="rId17"/>
    <p:sldId id="856" r:id="rId18"/>
    <p:sldId id="864" r:id="rId1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618" autoAdjust="0"/>
    <p:restoredTop sz="92624" autoAdjust="0"/>
  </p:normalViewPr>
  <p:slideViewPr>
    <p:cSldViewPr>
      <p:cViewPr varScale="1">
        <p:scale>
          <a:sx n="79" d="100"/>
          <a:sy n="79" d="100"/>
        </p:scale>
        <p:origin x="1114" y="72"/>
      </p:cViewPr>
      <p:guideLst>
        <p:guide orient="horz" pos="2160"/>
        <p:guide pos="3840"/>
      </p:guideLst>
    </p:cSldViewPr>
  </p:slideViewPr>
  <p:outlineViewPr>
    <p:cViewPr varScale="1">
      <p:scale>
        <a:sx n="170" d="200"/>
        <a:sy n="170" d="200"/>
      </p:scale>
      <p:origin x="0" y="-79147"/>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10/27/2024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28944978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8437537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18810284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8753059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23420672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2</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8951218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4</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6826509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8011488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40199936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1704662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2024</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October 2024</a:t>
            </a:r>
            <a:endParaRPr lang="en-GB" dirty="0"/>
          </a:p>
        </p:txBody>
      </p:sp>
      <p:sp>
        <p:nvSpPr>
          <p:cNvPr id="3" name="Footer Placeholder 2"/>
          <p:cNvSpPr>
            <a:spLocks noGrp="1"/>
          </p:cNvSpPr>
          <p:nvPr>
            <p:ph type="ftr" idx="11"/>
          </p:nvPr>
        </p:nvSpPr>
        <p:spPr/>
        <p:txBody>
          <a:bodyPr/>
          <a:lstStyle>
            <a:lvl1pPr>
              <a:defRPr/>
            </a:lvl1pPr>
          </a:lstStyle>
          <a:p>
            <a:r>
              <a:rPr lang="en-US" dirty="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October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802.18-24/0107r0</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24/18-24-0107-00-0000-rr-tag-minutes-24-october-2024.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8" Type="http://schemas.openxmlformats.org/officeDocument/2006/relationships/hyperlink" Target="https://cept.org/files/9522/Draft%20ECC%20Report%20364.docx" TargetMode="External"/><Relationship Id="rId3" Type="http://schemas.openxmlformats.org/officeDocument/2006/relationships/hyperlink" Target="https://mentor.ieee.org/802.18/documents?is_dcn=0001&amp;is_group=0000&amp;is_year=2024" TargetMode="External"/><Relationship Id="rId7" Type="http://schemas.openxmlformats.org/officeDocument/2006/relationships/hyperlink" Target="https://regulations.citc.gov.sa/en/Pages/PublishedPublicConsultations.aspx#/PublishedPublicConsulationDetails/62"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mentor.ieee.org/802.18/documents?is_dcn=105&amp;is_group=0000&amp;is_year=2024" TargetMode="External"/><Relationship Id="rId11" Type="http://schemas.openxmlformats.org/officeDocument/2006/relationships/image" Target="../media/image1.png"/><Relationship Id="rId5" Type="http://schemas.openxmlformats.org/officeDocument/2006/relationships/hyperlink" Target="https://www.soumu.go.jp/menu_news/s-news/01kiban12_02000163.html" TargetMode="External"/><Relationship Id="rId10" Type="http://schemas.openxmlformats.org/officeDocument/2006/relationships/hyperlink" Target="https://mentor.ieee.org/802.18/documents?is_dcn=106&amp;is_group=0000&amp;is_year=2024" TargetMode="External"/><Relationship Id="rId4" Type="http://schemas.openxmlformats.org/officeDocument/2006/relationships/hyperlink" Target="https://ctu.gov.cz/navrh-strategie-spravy-spektra" TargetMode="External"/><Relationship Id="rId9" Type="http://schemas.openxmlformats.org/officeDocument/2006/relationships/hyperlink" Target="https://mic.gov.vn/van-ban-phap-luat/du-thao/2210.htm"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ctu.gov.cz/navrh-strategie-spravy-spektra"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mentor.ieee.org/802.18/documents?is_dcn=109&amp;is_group=0000&amp;is_year=2024"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ctu.gov.cz/en/press-release:-internet-still-mainly-wi-fi-almost-half-accesses-already-have-speeds-over-100-mbits" TargetMode="External"/><Relationship Id="rId7"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ised-isde.canada.ca/site/spectrum-management-telecommunications/en/devices-and-equipment/radio-equipment-standards/radio-standards-specifications-rss/rss-248-radio-local-area-network-rlan-devices-operating-5925-7125-mhz-band" TargetMode="External"/><Relationship Id="rId5" Type="http://schemas.openxmlformats.org/officeDocument/2006/relationships/hyperlink" Target="https://www.fcc.gov/document/chairwoman-proposes-expanding-6-ghz-band-operations-vlp-devices" TargetMode="External"/><Relationship Id="rId4" Type="http://schemas.openxmlformats.org/officeDocument/2006/relationships/hyperlink" Target="https://www.fcc.gov/november-2024-open-commission-meeting"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acma.gov.au/sites/default/files/2024-10/FYSO%202024-29.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https://btrc.gov.bd/site/notices/939916e8-a89a-4e3b-aa75-35a0a2172f59/%E0%A7%AB%E0%A7%AF%E0%A7%A8%E0%A7%AB-%E0%A7%AC%E0%A7%AA%E0%A7%A8%E0%A7%AB-%E0%A6%AE%E0%A7%87%E0%A6%97%E0%A6%BE%E0%A6%B9%E0%A6%BE%E0%A6%B0%E0%A7%8D%E0%A6%9C-%E0%A6%A4%E0%A6%B0%E0%A6%99%E0%A7%8D%E0%A6%97-%E0%A6%AC%E0%A7%8D%E0%A6%AF%E0%A6%BE%E0%A6%A8%E0%A7%8D%E0%A6%A1-Shared-%E0%A6%AD%E0%A6%BF%E0%A6%A4%E0%A7%8D%E0%A6%A4%E0%A6%BF%E0%A6%A4%E0%A7%87-%E0%A6%AC%E0%A7%8D%E0%A6%AF%E0%A6%AC%E0%A6%B9%E0%A6%BE%E0%A6%B0-%E0%A6%B8%E0%A6%82%E0%A6%95%E0%A7%8D%E0%A6%B0%E0%A6%BE%E0%A6%A8%E0%A7%8D%E0%A6%A4-%E0%A6%B8%E0%A6%BE%E0%A6%B0%E0%A7%8D%E0%A6%95%E0%A7%81%E0%A6%B2%E0%A6%BE%E0%A6%B0-%E0%A6%AA%E0%A7%8D%E0%A6%B0%E0%A6%9A%E0%A6%BE%E0%A6%B0-" TargetMode="External"/><Relationship Id="rId4" Type="http://schemas.openxmlformats.org/officeDocument/2006/relationships/hyperlink" Target="https://www.acma.gov.au/sites/default/files/2024-10/Response%20to%20submissions_draft%20FYSO%2024-29.pdf"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hyperlink" Target="https://calendar.google.com/calendar/u/0/embed?src=c2gedttabtbj4bps23j4847004@group.calendar.google.com&amp;ctz=America/New_York"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1.xml"/><Relationship Id="rId5" Type="http://schemas.openxmlformats.org/officeDocument/2006/relationships/hyperlink" Target="https://www.hyatt.com/en-US/group-booking/YVRRV/G-IE21" TargetMode="External"/><Relationship Id="rId4" Type="http://schemas.openxmlformats.org/officeDocument/2006/relationships/hyperlink" Target="https://cvent.me/eDZgoD" TargetMode="Externa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8/RR-TAG%20-%20Membership%20List%20-%202024-09-15.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1.png"/><Relationship Id="rId4" Type="http://schemas.openxmlformats.org/officeDocument/2006/relationships/hyperlink" Target="mailto:patcom@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a:t>October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31 October 2024</a:t>
            </a:r>
            <a:endParaRPr lang="en-GB" sz="2000" b="0" dirty="0"/>
          </a:p>
        </p:txBody>
      </p:sp>
      <p:pic>
        <p:nvPicPr>
          <p:cNvPr id="10" name="Picture 9"/>
          <p:cNvPicPr>
            <a:picLocks noChangeAspect="1"/>
          </p:cNvPicPr>
          <p:nvPr/>
        </p:nvPicPr>
        <p:blipFill>
          <a:blip r:embed="rId3"/>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graphicFrame>
        <p:nvGraphicFramePr>
          <p:cNvPr id="2" name="Table 1"/>
          <p:cNvGraphicFramePr>
            <a:graphicFrameLocks noGrp="1"/>
          </p:cNvGraphicFramePr>
          <p:nvPr>
            <p:extLst>
              <p:ext uri="{D42A27DB-BD31-4B8C-83A1-F6EECF244321}">
                <p14:modId xmlns:p14="http://schemas.microsoft.com/office/powerpoint/2010/main" val="3954111275"/>
              </p:ext>
            </p:extLst>
          </p:nvPr>
        </p:nvGraphicFramePr>
        <p:xfrm>
          <a:off x="3048000" y="4191000"/>
          <a:ext cx="8305801" cy="1502021"/>
        </p:xfrm>
        <a:graphic>
          <a:graphicData uri="http://schemas.openxmlformats.org/drawingml/2006/table">
            <a:tbl>
              <a:tblPr firstRow="1" bandRow="1">
                <a:tableStyleId>{5940675A-B579-460E-94D1-54222C63F5DA}</a:tableStyleId>
              </a:tblPr>
              <a:tblGrid>
                <a:gridCol w="1600200">
                  <a:extLst>
                    <a:ext uri="{9D8B030D-6E8A-4147-A177-3AD203B41FA5}">
                      <a16:colId xmlns:a16="http://schemas.microsoft.com/office/drawing/2014/main" xmlns="" val="20000"/>
                    </a:ext>
                  </a:extLst>
                </a:gridCol>
                <a:gridCol w="2209800">
                  <a:extLst>
                    <a:ext uri="{9D8B030D-6E8A-4147-A177-3AD203B41FA5}">
                      <a16:colId xmlns:a16="http://schemas.microsoft.com/office/drawing/2014/main" xmlns="" val="20001"/>
                    </a:ext>
                  </a:extLst>
                </a:gridCol>
                <a:gridCol w="990600">
                  <a:extLst>
                    <a:ext uri="{9D8B030D-6E8A-4147-A177-3AD203B41FA5}">
                      <a16:colId xmlns:a16="http://schemas.microsoft.com/office/drawing/2014/main" xmlns="" val="20002"/>
                    </a:ext>
                  </a:extLst>
                </a:gridCol>
                <a:gridCol w="990600">
                  <a:extLst>
                    <a:ext uri="{9D8B030D-6E8A-4147-A177-3AD203B41FA5}">
                      <a16:colId xmlns:a16="http://schemas.microsoft.com/office/drawing/2014/main" xmlns="" val="20003"/>
                    </a:ext>
                  </a:extLst>
                </a:gridCol>
                <a:gridCol w="2514601">
                  <a:extLst>
                    <a:ext uri="{9D8B030D-6E8A-4147-A177-3AD203B41FA5}">
                      <a16:colId xmlns:a16="http://schemas.microsoft.com/office/drawing/2014/main" xmlns="" val="20004"/>
                    </a:ext>
                  </a:extLst>
                </a:gridCol>
              </a:tblGrid>
              <a:tr h="389501">
                <a:tc>
                  <a:txBody>
                    <a:bodyPr/>
                    <a:lstStyle/>
                    <a:p>
                      <a:r>
                        <a:rPr lang="en-US" sz="1400" b="1" dirty="0"/>
                        <a:t>Name</a:t>
                      </a:r>
                    </a:p>
                  </a:txBody>
                  <a:tcPr/>
                </a:tc>
                <a:tc>
                  <a:txBody>
                    <a:bodyPr/>
                    <a:lstStyle/>
                    <a:p>
                      <a:r>
                        <a:rPr lang="en-US" sz="1400" b="1" dirty="0"/>
                        <a:t>Company</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xmlns="" val="10000"/>
                  </a:ext>
                </a:extLst>
              </a:tr>
              <a:tr h="370840">
                <a:tc>
                  <a:txBody>
                    <a:bodyPr/>
                    <a:lstStyle/>
                    <a:p>
                      <a:r>
                        <a:rPr lang="en-US" sz="1400" dirty="0"/>
                        <a:t>Edward Au</a:t>
                      </a:r>
                    </a:p>
                  </a:txBody>
                  <a:tcPr/>
                </a:tc>
                <a:tc>
                  <a:txBody>
                    <a:bodyPr/>
                    <a:lstStyle/>
                    <a:p>
                      <a:r>
                        <a:rPr lang="en-US" sz="1400" dirty="0"/>
                        <a:t>Huawei Technologies</a:t>
                      </a:r>
                    </a:p>
                  </a:txBody>
                  <a:tcPr/>
                </a:tc>
                <a:tc>
                  <a:txBody>
                    <a:bodyPr/>
                    <a:lstStyle/>
                    <a:p>
                      <a:endParaRPr lang="en-US" sz="1400" dirty="0"/>
                    </a:p>
                  </a:txBody>
                  <a:tcPr/>
                </a:tc>
                <a:tc>
                  <a:txBody>
                    <a:bodyPr/>
                    <a:lstStyle/>
                    <a:p>
                      <a:endParaRPr lang="en-US" sz="1400" dirty="0"/>
                    </a:p>
                  </a:txBody>
                  <a:tcPr/>
                </a:tc>
                <a:tc>
                  <a:txBody>
                    <a:bodyPr/>
                    <a:lstStyle/>
                    <a:p>
                      <a:r>
                        <a:rPr lang="en-US" sz="1400" dirty="0"/>
                        <a:t>edward.ks.au@gmail.com</a:t>
                      </a:r>
                    </a:p>
                  </a:txBody>
                  <a:tcPr/>
                </a:tc>
                <a:extLst>
                  <a:ext uri="{0D108BD9-81ED-4DB2-BD59-A6C34878D82A}">
                    <a16:rowId xmlns:a16="http://schemas.microsoft.com/office/drawing/2014/main" xmlns="" val="10001"/>
                  </a:ext>
                </a:extLst>
              </a:tr>
              <a:tr h="370840">
                <a:tc>
                  <a:txBody>
                    <a:bodyPr/>
                    <a:lstStyle/>
                    <a:p>
                      <a:r>
                        <a:rPr lang="en-US" sz="1400" dirty="0"/>
                        <a:t>Gaurav </a:t>
                      </a:r>
                      <a:r>
                        <a:rPr lang="en-US" sz="1400" dirty="0" err="1"/>
                        <a:t>Patwardhan</a:t>
                      </a:r>
                      <a:r>
                        <a:rPr lang="en-US" sz="1400" dirty="0"/>
                        <a:t> </a:t>
                      </a:r>
                    </a:p>
                  </a:txBody>
                  <a:tcPr/>
                </a:tc>
                <a:tc>
                  <a:txBody>
                    <a:bodyPr/>
                    <a:lstStyle/>
                    <a:p>
                      <a:r>
                        <a:rPr lang="en-US" sz="1400" dirty="0"/>
                        <a:t>Hewlett Packard Enterprise</a:t>
                      </a:r>
                    </a:p>
                  </a:txBody>
                  <a:tcPr/>
                </a:tc>
                <a:tc>
                  <a:txBody>
                    <a:bodyPr/>
                    <a:lstStyle/>
                    <a:p>
                      <a:endParaRPr lang="en-US" sz="1400" dirty="0"/>
                    </a:p>
                  </a:txBody>
                  <a:tcPr/>
                </a:tc>
                <a:tc>
                  <a:txBody>
                    <a:bodyPr/>
                    <a:lstStyle/>
                    <a:p>
                      <a:endParaRPr lang="en-US" sz="1400" dirty="0"/>
                    </a:p>
                  </a:txBody>
                  <a:tcPr/>
                </a:tc>
                <a:tc>
                  <a:txBody>
                    <a:bodyPr/>
                    <a:lstStyle/>
                    <a:p>
                      <a:r>
                        <a:rPr lang="en-US" sz="1400" dirty="0"/>
                        <a:t>gauravpatwardhan1@gmail.com</a:t>
                      </a:r>
                    </a:p>
                  </a:txBody>
                  <a:tcPr/>
                </a:tc>
                <a:extLst>
                  <a:ext uri="{0D108BD9-81ED-4DB2-BD59-A6C34878D82A}">
                    <a16:rowId xmlns:a16="http://schemas.microsoft.com/office/drawing/2014/main" xmlns="" val="10002"/>
                  </a:ext>
                </a:extLst>
              </a:tr>
              <a:tr h="370840">
                <a:tc>
                  <a:txBody>
                    <a:bodyPr/>
                    <a:lstStyle/>
                    <a:p>
                      <a:r>
                        <a:rPr lang="en-US" sz="1400" dirty="0"/>
                        <a:t>Al </a:t>
                      </a:r>
                      <a:r>
                        <a:rPr lang="en-US" sz="1400" dirty="0" err="1"/>
                        <a:t>Petrick</a:t>
                      </a:r>
                      <a:endParaRPr lang="en-US" sz="1400" dirty="0"/>
                    </a:p>
                  </a:txBody>
                  <a:tcPr/>
                </a:tc>
                <a:tc>
                  <a:txBody>
                    <a:bodyPr/>
                    <a:lstStyle/>
                    <a:p>
                      <a:r>
                        <a:rPr lang="en-US" sz="1400" dirty="0"/>
                        <a:t>Skyworks</a:t>
                      </a:r>
                      <a:r>
                        <a:rPr lang="en-US" sz="1400" baseline="0" dirty="0"/>
                        <a:t> Solutions</a:t>
                      </a:r>
                      <a:endParaRPr lang="en-US" sz="1400" dirty="0"/>
                    </a:p>
                  </a:txBody>
                  <a:tcPr/>
                </a:tc>
                <a:tc>
                  <a:txBody>
                    <a:bodyPr/>
                    <a:lstStyle/>
                    <a:p>
                      <a:endParaRPr lang="en-US" sz="1400" dirty="0"/>
                    </a:p>
                  </a:txBody>
                  <a:tcPr/>
                </a:tc>
                <a:tc>
                  <a:txBody>
                    <a:bodyPr/>
                    <a:lstStyle/>
                    <a:p>
                      <a:endParaRPr lang="en-US" sz="1400" dirty="0"/>
                    </a:p>
                  </a:txBody>
                  <a:tcPr/>
                </a:tc>
                <a:tc>
                  <a:txBody>
                    <a:bodyPr/>
                    <a:lstStyle/>
                    <a:p>
                      <a:r>
                        <a:rPr lang="en-US" sz="1400" dirty="0"/>
                        <a:t>apetrick123@gmail.com</a:t>
                      </a:r>
                    </a:p>
                  </a:txBody>
                  <a:tcPr/>
                </a:tc>
                <a:extLst>
                  <a:ext uri="{0D108BD9-81ED-4DB2-BD59-A6C34878D82A}">
                    <a16:rowId xmlns:a16="http://schemas.microsoft.com/office/drawing/2014/main" xmlns=""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10</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Administrative motions</a:t>
            </a: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#1 (Procedural):  To approve the agenda as presented on the previous slide.</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Discussion:</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endParaRPr lang="en-US" sz="1400" spc="-5" dirty="0">
              <a:latin typeface="+mj-lt"/>
              <a:cs typeface="Arial"/>
            </a:endParaRPr>
          </a:p>
          <a:p>
            <a:pPr marL="230188" marR="117475" indent="-230188" algn="just">
              <a:buChar char="•"/>
              <a:tabLst>
                <a:tab pos="230188" algn="l"/>
              </a:tabLst>
            </a:pPr>
            <a:r>
              <a:rPr lang="en-US" sz="1800" spc="-5" dirty="0">
                <a:latin typeface="+mj-lt"/>
                <a:cs typeface="Arial"/>
              </a:rPr>
              <a:t>Motion #2 (Procedural):  To approve the weekly meeting minutes of the </a:t>
            </a:r>
            <a:r>
              <a:rPr lang="en-US" sz="1800" spc="-5" dirty="0" smtClean="0">
                <a:latin typeface="+mj-lt"/>
                <a:cs typeface="Arial"/>
              </a:rPr>
              <a:t>24 October 2024 </a:t>
            </a:r>
            <a:r>
              <a:rPr lang="en-US" sz="1800" spc="-5" dirty="0">
                <a:latin typeface="+mj-lt"/>
                <a:cs typeface="Arial"/>
              </a:rPr>
              <a:t>RR-TAG call as shown in the document </a:t>
            </a:r>
            <a:r>
              <a:rPr lang="en-US" sz="1800" spc="-5" dirty="0" smtClean="0">
                <a:solidFill>
                  <a:srgbClr val="FF0000"/>
                </a:solidFill>
                <a:latin typeface="+mj-lt"/>
                <a:cs typeface="Arial"/>
                <a:hlinkClick r:id="rId3"/>
              </a:rPr>
              <a:t>18-24/0107r0</a:t>
            </a:r>
            <a:r>
              <a:rPr lang="en-US" sz="1800" spc="-5" dirty="0" smtClean="0">
                <a:latin typeface="+mj-lt"/>
                <a:cs typeface="Arial"/>
              </a:rPr>
              <a:t>, </a:t>
            </a:r>
            <a:r>
              <a:rPr lang="en-US" sz="1800" spc="-5" dirty="0">
                <a:latin typeface="+mj-lt"/>
                <a:cs typeface="Arial"/>
              </a:rPr>
              <a:t>with editorial privilege for the IEEE 802.18 Chair. </a:t>
            </a:r>
          </a:p>
          <a:p>
            <a:pPr marL="630238" marR="117475" lvl="1" indent="-230188" algn="just">
              <a:buChar char="•"/>
              <a:tabLst>
                <a:tab pos="230188" algn="l"/>
              </a:tabLst>
            </a:pPr>
            <a:r>
              <a:rPr lang="en-US" sz="1600" spc="-5" dirty="0">
                <a:cs typeface="Arial"/>
              </a:rPr>
              <a:t>Moved</a:t>
            </a:r>
            <a:r>
              <a:rPr lang="en-US" sz="1600" spc="-5" dirty="0" smtClean="0">
                <a:cs typeface="Arial"/>
              </a:rPr>
              <a:t>:</a:t>
            </a:r>
            <a:endParaRPr lang="en-US" sz="1600" spc="-5" dirty="0">
              <a:cs typeface="Arial"/>
            </a:endParaRPr>
          </a:p>
          <a:p>
            <a:pPr marL="630238" marR="117475" lvl="1" indent="-230188" algn="just">
              <a:buChar char="•"/>
              <a:tabLst>
                <a:tab pos="230188" algn="l"/>
              </a:tabLst>
            </a:pPr>
            <a:r>
              <a:rPr lang="en-US" sz="1600" spc="-5" dirty="0">
                <a:cs typeface="Arial"/>
              </a:rPr>
              <a:t>Seconded</a:t>
            </a:r>
            <a:r>
              <a:rPr lang="en-US" sz="1600" spc="-5" dirty="0" smtClean="0">
                <a:cs typeface="Arial"/>
              </a:rPr>
              <a:t>:</a:t>
            </a:r>
          </a:p>
          <a:p>
            <a:pPr marL="630238" marR="117475" lvl="1" indent="-230188" algn="just">
              <a:buChar char="•"/>
              <a:tabLst>
                <a:tab pos="230188" algn="l"/>
              </a:tabLst>
            </a:pPr>
            <a:r>
              <a:rPr lang="en-US" sz="1600" spc="-5" dirty="0" smtClean="0">
                <a:cs typeface="Arial"/>
              </a:rPr>
              <a:t>Discussion:</a:t>
            </a:r>
          </a:p>
          <a:p>
            <a:pPr marL="630238" marR="117475" lvl="1" indent="-230188" algn="just">
              <a:buFont typeface="Times New Roman" pitchFamily="16" charset="0"/>
              <a:buChar char="•"/>
              <a:tabLst>
                <a:tab pos="230188" algn="l"/>
              </a:tabLst>
            </a:pPr>
            <a:r>
              <a:rPr lang="en-US" sz="1600" spc="-5" dirty="0" smtClean="0">
                <a:cs typeface="Arial"/>
              </a:rPr>
              <a:t>Vote:</a:t>
            </a: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a:solidFill>
                  <a:srgbClr val="0070C0"/>
                </a:solidFill>
              </a:rPr>
              <a:t>Status of ongoing consultations</a:t>
            </a:r>
            <a:endParaRPr lang="en-US" sz="2800" dirty="0">
              <a:solidFill>
                <a:srgbClr val="0070C0"/>
              </a:solidFill>
            </a:endParaRPr>
          </a:p>
        </p:txBody>
      </p:sp>
      <p:sp>
        <p:nvSpPr>
          <p:cNvPr id="10" name="Content Placeholder 2"/>
          <p:cNvSpPr>
            <a:spLocks noGrp="1"/>
          </p:cNvSpPr>
          <p:nvPr>
            <p:ph idx="1"/>
          </p:nvPr>
        </p:nvSpPr>
        <p:spPr>
          <a:xfrm>
            <a:off x="914400" y="1524000"/>
            <a:ext cx="10443626" cy="50292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a:solidFill>
                  <a:srgbClr val="FF0000"/>
                </a:solidFill>
                <a:latin typeface="+mj-lt"/>
                <a:cs typeface="Arial"/>
                <a:hlinkClick r:id="rId3"/>
              </a:rPr>
              <a:t>18-24/0001</a:t>
            </a:r>
            <a:endParaRPr lang="en-US" sz="1800" spc="-5" dirty="0">
              <a:solidFill>
                <a:srgbClr val="FF0000"/>
              </a:solidFill>
              <a:latin typeface="+mj-lt"/>
              <a:cs typeface="Arial"/>
            </a:endParaRPr>
          </a:p>
          <a:p>
            <a:pPr marL="230188" marR="117475" indent="-230188" algn="just">
              <a:spcBef>
                <a:spcPts val="1200"/>
              </a:spcBef>
              <a:buFont typeface="Times New Roman" pitchFamily="16" charset="0"/>
              <a:buChar char="•"/>
              <a:tabLst>
                <a:tab pos="230188" algn="l"/>
              </a:tabLst>
            </a:pPr>
            <a:r>
              <a:rPr lang="en-US" sz="1800" spc="-5" dirty="0">
                <a:latin typeface="+mj-lt"/>
                <a:cs typeface="Arial"/>
              </a:rPr>
              <a:t>Pending </a:t>
            </a:r>
            <a:r>
              <a:rPr lang="en-US" sz="1800" spc="-5" dirty="0">
                <a:cs typeface="Arial"/>
              </a:rPr>
              <a:t>for interested members to prepare response in the order of </a:t>
            </a:r>
            <a:r>
              <a:rPr lang="en-US" sz="1800" u="sng" spc="-5" dirty="0">
                <a:solidFill>
                  <a:srgbClr val="FF0000"/>
                </a:solidFill>
                <a:cs typeface="Arial"/>
              </a:rPr>
              <a:t>internal deadline</a:t>
            </a:r>
            <a:r>
              <a:rPr lang="en-US" sz="1800" spc="-5" dirty="0">
                <a:cs typeface="Arial"/>
              </a:rPr>
              <a:t>:</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3:00pm </a:t>
            </a:r>
            <a:r>
              <a:rPr lang="en-US" sz="1600" spc="-5" dirty="0">
                <a:solidFill>
                  <a:schemeClr val="tx1"/>
                </a:solidFill>
                <a:cs typeface="Arial"/>
              </a:rPr>
              <a:t>ET, Thursday, </a:t>
            </a:r>
            <a:r>
              <a:rPr lang="en-US" sz="1600" spc="-5" dirty="0" smtClean="0">
                <a:solidFill>
                  <a:schemeClr val="tx1"/>
                </a:solidFill>
                <a:cs typeface="Arial"/>
              </a:rPr>
              <a:t>7 November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smtClean="0"/>
              <a:t>Czech CTU:  </a:t>
            </a:r>
            <a:r>
              <a:rPr lang="en-GB" sz="1400" u="sng" dirty="0">
                <a:hlinkClick r:id="rId4"/>
              </a:rPr>
              <a:t>Call for comments on the draft Radio Spectrum Management Strategy</a:t>
            </a:r>
            <a:endParaRPr lang="en-US" sz="1400" dirty="0" smtClean="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4:00pm PT</a:t>
            </a:r>
            <a:r>
              <a:rPr lang="en-US" sz="1600" spc="-5" dirty="0">
                <a:solidFill>
                  <a:schemeClr val="tx1"/>
                </a:solidFill>
                <a:cs typeface="Arial"/>
              </a:rPr>
              <a:t>, </a:t>
            </a:r>
            <a:r>
              <a:rPr lang="en-US" sz="1600" spc="-5" dirty="0" smtClean="0">
                <a:solidFill>
                  <a:schemeClr val="tx1"/>
                </a:solidFill>
                <a:cs typeface="Arial"/>
              </a:rPr>
              <a:t>Monday, 11 </a:t>
            </a:r>
            <a:r>
              <a:rPr lang="en-US" sz="1600" spc="-5" dirty="0">
                <a:solidFill>
                  <a:schemeClr val="tx1"/>
                </a:solidFill>
                <a:cs typeface="Arial"/>
              </a:rPr>
              <a:t>November 2024</a:t>
            </a:r>
          </a:p>
          <a:p>
            <a:pPr marL="1030288" marR="117475" lvl="2" indent="-230188" algn="just">
              <a:spcBef>
                <a:spcPts val="600"/>
              </a:spcBef>
              <a:buFont typeface="Times New Roman" pitchFamily="16" charset="0"/>
              <a:buChar char="•"/>
              <a:tabLst>
                <a:tab pos="230188" algn="l"/>
              </a:tabLst>
            </a:pPr>
            <a:r>
              <a:rPr lang="en-US" sz="1400" dirty="0" smtClean="0"/>
              <a:t>Japan MIC:  </a:t>
            </a:r>
            <a:r>
              <a:rPr lang="en-US" sz="1400" dirty="0">
                <a:hlinkClick r:id="rId5"/>
              </a:rPr>
              <a:t>Call for opinions on the proposed ministerial ordinance to amend part of the Radio Law Enforcement </a:t>
            </a:r>
            <a:r>
              <a:rPr lang="en-US" sz="1400" dirty="0" smtClean="0">
                <a:hlinkClick r:id="rId5"/>
              </a:rPr>
              <a:t>Regulations: Addition </a:t>
            </a:r>
            <a:r>
              <a:rPr lang="en-US" sz="1400" dirty="0">
                <a:hlinkClick r:id="rId5"/>
              </a:rPr>
              <a:t>of systems and bands to the special exemption system for non-technical </a:t>
            </a:r>
            <a:r>
              <a:rPr lang="en-US" sz="1400" dirty="0" smtClean="0">
                <a:hlinkClick r:id="rId5"/>
              </a:rPr>
              <a:t>equipment</a:t>
            </a:r>
            <a:endParaRPr lang="en-US" sz="1400" dirty="0" smtClean="0"/>
          </a:p>
          <a:p>
            <a:pPr marL="1487488" marR="117475" lvl="3" indent="-230188" algn="just">
              <a:spcBef>
                <a:spcPts val="600"/>
              </a:spcBef>
              <a:buFont typeface="Times New Roman" pitchFamily="16" charset="0"/>
              <a:buChar char="•"/>
              <a:tabLst>
                <a:tab pos="230188" algn="l"/>
              </a:tabLst>
            </a:pPr>
            <a:r>
              <a:rPr lang="en-US" sz="1400" dirty="0" smtClean="0"/>
              <a:t>Unofficial translation is </a:t>
            </a:r>
            <a:r>
              <a:rPr lang="en-US" sz="1400" dirty="0" smtClean="0">
                <a:hlinkClick r:id="rId6"/>
              </a:rPr>
              <a:t>available</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Saudi Arabia CST:  </a:t>
            </a:r>
            <a:r>
              <a:rPr lang="en-GB" sz="1400" u="sng" dirty="0">
                <a:hlinkClick r:id="rId7"/>
              </a:rPr>
              <a:t>Light Licensing Regulations Annex for the 6 GHz Frequency Band</a:t>
            </a:r>
            <a:endParaRPr lang="en-US" sz="1400" dirty="0" smtClean="0"/>
          </a:p>
          <a:p>
            <a:pPr marL="1030288" marR="117475" lvl="2" indent="-230188" algn="just">
              <a:spcBef>
                <a:spcPts val="600"/>
              </a:spcBef>
              <a:buFont typeface="Times New Roman" pitchFamily="16" charset="0"/>
              <a:buChar char="•"/>
              <a:tabLst>
                <a:tab pos="230188" algn="l"/>
              </a:tabLst>
            </a:pPr>
            <a:r>
              <a:rPr lang="en-US" sz="1400" dirty="0" smtClean="0"/>
              <a:t>EU </a:t>
            </a:r>
            <a:r>
              <a:rPr lang="en-US" sz="1400" dirty="0"/>
              <a:t>CEPT ECC:  </a:t>
            </a:r>
            <a:r>
              <a:rPr lang="en-GB" sz="1400" u="sng" dirty="0">
                <a:hlinkClick r:id="rId8"/>
              </a:rPr>
              <a:t>Draft ECC Report 364</a:t>
            </a:r>
            <a:r>
              <a:rPr lang="en-GB" sz="1400" u="sng" dirty="0"/>
              <a:t> </a:t>
            </a: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3:00pm ET, Thursday, </a:t>
            </a:r>
            <a:r>
              <a:rPr lang="en-US" sz="1600" spc="-5" dirty="0" smtClean="0">
                <a:solidFill>
                  <a:schemeClr val="tx1"/>
                </a:solidFill>
                <a:cs typeface="Arial"/>
              </a:rPr>
              <a:t>5 December 2024</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dirty="0" smtClean="0"/>
              <a:t>Vietnam MIC:  </a:t>
            </a:r>
            <a:r>
              <a:rPr lang="en-US" sz="1400" dirty="0" smtClean="0">
                <a:hlinkClick r:id="rId9"/>
              </a:rPr>
              <a:t>Consultation </a:t>
            </a:r>
            <a:r>
              <a:rPr lang="en-US" sz="1400" dirty="0">
                <a:hlinkClick r:id="rId9"/>
              </a:rPr>
              <a:t>re lower 6 GHz band for Wi-Fi</a:t>
            </a:r>
            <a:endParaRPr lang="en-US" sz="1400" dirty="0"/>
          </a:p>
          <a:p>
            <a:pPr marL="1487488" marR="117475" lvl="3" indent="-230188" algn="just">
              <a:spcBef>
                <a:spcPts val="600"/>
              </a:spcBef>
              <a:buFont typeface="Times New Roman" pitchFamily="16" charset="0"/>
              <a:buChar char="•"/>
              <a:tabLst>
                <a:tab pos="230188" algn="l"/>
              </a:tabLst>
            </a:pPr>
            <a:r>
              <a:rPr lang="en-US" sz="1400" dirty="0"/>
              <a:t>Unofficial translation is </a:t>
            </a:r>
            <a:r>
              <a:rPr lang="en-US" sz="1400" dirty="0">
                <a:hlinkClick r:id="rId10"/>
              </a:rPr>
              <a:t>available</a:t>
            </a:r>
            <a:endParaRPr lang="en-US" sz="1400" dirty="0"/>
          </a:p>
          <a:p>
            <a:pPr marL="1030288" marR="117475" lvl="2" indent="-230188" algn="just">
              <a:spcBef>
                <a:spcPts val="600"/>
              </a:spcBef>
              <a:buFont typeface="Times New Roman" pitchFamily="16" charset="0"/>
              <a:buChar char="•"/>
              <a:tabLst>
                <a:tab pos="230188" algn="l"/>
              </a:tabLst>
            </a:pPr>
            <a:endParaRPr lang="en-GB"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11"/>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Tree>
    <p:extLst>
      <p:ext uri="{BB962C8B-B14F-4D97-AF65-F5344CB8AC3E}">
        <p14:creationId xmlns:p14="http://schemas.microsoft.com/office/powerpoint/2010/main" val="9072205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Czech CTU’s consultation on frequency reorganization plan</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dirty="0"/>
              <a:t>Consultation:  Call for comments on the draft Radio Spectrum Management Strategy</a:t>
            </a:r>
          </a:p>
          <a:p>
            <a:pPr marL="630238" marR="117475" lvl="1" indent="-230188" algn="just">
              <a:buChar char="•"/>
              <a:tabLst>
                <a:tab pos="230188" algn="l"/>
              </a:tabLst>
            </a:pPr>
            <a:r>
              <a:rPr lang="en-US" sz="1600" spc="-5" dirty="0" smtClean="0">
                <a:cs typeface="Arial"/>
              </a:rPr>
              <a:t>Publication date:  10 October 2024</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a:t>
            </a:r>
            <a:r>
              <a:rPr lang="en-US" sz="1600" spc="-5" dirty="0" smtClean="0">
                <a:cs typeface="Arial"/>
              </a:rPr>
              <a:t>:  11 November 2024</a:t>
            </a:r>
          </a:p>
          <a:p>
            <a:pPr marL="230188" marR="117475" indent="-230188" algn="just">
              <a:spcBef>
                <a:spcPts val="1800"/>
              </a:spcBef>
              <a:buChar char="•"/>
              <a:tabLst>
                <a:tab pos="230188" algn="l"/>
              </a:tabLst>
            </a:pPr>
            <a:r>
              <a:rPr lang="en-US" sz="1800" spc="-5" dirty="0" smtClean="0">
                <a:latin typeface="+mj-lt"/>
                <a:cs typeface="Arial"/>
              </a:rPr>
              <a:t>For details, please visit </a:t>
            </a:r>
            <a:endParaRPr lang="en-US" sz="16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latin typeface="+mj-lt"/>
                <a:cs typeface="Arial"/>
                <a:hlinkClick r:id="rId3"/>
              </a:rPr>
              <a:t>https</a:t>
            </a:r>
            <a:r>
              <a:rPr lang="en-US" sz="1600" spc="-5" dirty="0">
                <a:latin typeface="+mj-lt"/>
                <a:cs typeface="Arial"/>
                <a:hlinkClick r:id="rId3"/>
              </a:rPr>
              <a:t>://</a:t>
            </a:r>
            <a:r>
              <a:rPr lang="en-US" sz="1600" spc="-5" dirty="0" smtClean="0">
                <a:latin typeface="+mj-lt"/>
                <a:cs typeface="Arial"/>
                <a:hlinkClick r:id="rId3"/>
              </a:rPr>
              <a:t>ctu.gov.cz/navrh-strategie-spravy-spektra</a:t>
            </a:r>
            <a:r>
              <a:rPr lang="en-US" sz="1600" spc="-5" dirty="0" smtClean="0">
                <a:latin typeface="+mj-lt"/>
                <a:cs typeface="Arial"/>
              </a:rPr>
              <a:t> </a:t>
            </a:r>
          </a:p>
          <a:p>
            <a:pPr marL="230188" marR="117475" indent="-230188" algn="just">
              <a:spcBef>
                <a:spcPts val="1800"/>
              </a:spcBef>
              <a:buChar char="•"/>
              <a:tabLst>
                <a:tab pos="230188" algn="l"/>
              </a:tabLst>
            </a:pPr>
            <a:r>
              <a:rPr lang="en-US" sz="1800" spc="-5" dirty="0">
                <a:cs typeface="Arial"/>
              </a:rPr>
              <a:t>Draft response</a:t>
            </a:r>
            <a:endParaRPr lang="en-US" sz="1600" spc="-5" dirty="0">
              <a:cs typeface="Arial"/>
            </a:endParaRPr>
          </a:p>
          <a:p>
            <a:pPr marL="630238" marR="117475" lvl="1" indent="-230188" algn="just">
              <a:spcBef>
                <a:spcPts val="600"/>
              </a:spcBef>
              <a:buChar char="•"/>
              <a:tabLst>
                <a:tab pos="230188" algn="l"/>
              </a:tabLst>
            </a:pPr>
            <a:r>
              <a:rPr lang="en-US" sz="1600" spc="-5" dirty="0" smtClean="0">
                <a:cs typeface="Arial"/>
                <a:hlinkClick r:id="rId4"/>
              </a:rPr>
              <a:t>18-24/0109</a:t>
            </a:r>
            <a:endParaRPr lang="en-US" sz="1600" spc="-5" dirty="0">
              <a:cs typeface="Arial"/>
            </a:endParaRPr>
          </a:p>
          <a:p>
            <a:endParaRPr lang="en-US" b="0" dirty="0"/>
          </a:p>
          <a:p>
            <a:r>
              <a:rPr lang="en-US" sz="1100" b="0" dirty="0"/>
              <a:t> </a:t>
            </a:r>
            <a:endParaRPr lang="en-US" sz="1400" spc="-5" dirty="0" smtClean="0">
              <a:latin typeface="+mj-lt"/>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Tree>
    <p:extLst>
      <p:ext uri="{BB962C8B-B14F-4D97-AF65-F5344CB8AC3E}">
        <p14:creationId xmlns:p14="http://schemas.microsoft.com/office/powerpoint/2010/main" val="12300922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600" spc="-5" dirty="0" smtClean="0">
                <a:solidFill>
                  <a:schemeClr val="tx1"/>
                </a:solidFill>
                <a:cs typeface="Arial"/>
              </a:rPr>
              <a:t>Czech Republic</a:t>
            </a:r>
          </a:p>
          <a:p>
            <a:pPr marL="1030288" marR="117475" lvl="2" indent="-230188" algn="just">
              <a:buClrTx/>
              <a:buFont typeface="Times New Roman" pitchFamily="16" charset="0"/>
              <a:buChar char="•"/>
              <a:tabLst>
                <a:tab pos="230188" algn="l"/>
              </a:tabLst>
            </a:pPr>
            <a:r>
              <a:rPr lang="en-US" sz="1400" dirty="0"/>
              <a:t>On 24 September 2024, Czech Telecommunications Office (CTU) </a:t>
            </a:r>
            <a:r>
              <a:rPr lang="en-US" sz="1400" dirty="0">
                <a:hlinkClick r:id="rId3"/>
              </a:rPr>
              <a:t>released</a:t>
            </a:r>
            <a:r>
              <a:rPr lang="en-US" sz="1400" dirty="0"/>
              <a:t> a marketing report related to the development of the market for electronic communications service in 2023. </a:t>
            </a:r>
            <a:r>
              <a:rPr lang="en-US" sz="1400" dirty="0" smtClean="0"/>
              <a:t> </a:t>
            </a:r>
            <a:r>
              <a:rPr lang="en-US" sz="1400" dirty="0"/>
              <a:t>Wireless access in available bands (Wi-Fi) continued to be the most used method of internet access at a fixed location in 2023, with a share of 27.2%</a:t>
            </a:r>
            <a:endParaRPr lang="en-US" sz="1400" spc="-5" dirty="0">
              <a:solidFill>
                <a:schemeClr val="tx1"/>
              </a:solidFill>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600" dirty="0">
                <a:solidFill>
                  <a:schemeClr val="tx1"/>
                </a:solidFill>
              </a:rPr>
              <a:t>USA</a:t>
            </a:r>
          </a:p>
          <a:p>
            <a:pPr marL="1030288" marR="117475" lvl="2" indent="-230188" algn="just">
              <a:buClrTx/>
              <a:buFont typeface="Times New Roman" pitchFamily="16" charset="0"/>
              <a:buChar char="•"/>
              <a:tabLst>
                <a:tab pos="230188" algn="l"/>
              </a:tabLst>
            </a:pPr>
            <a:r>
              <a:rPr lang="en-US" sz="1400" dirty="0">
                <a:solidFill>
                  <a:schemeClr val="tx1"/>
                </a:solidFill>
              </a:rPr>
              <a:t>The </a:t>
            </a:r>
            <a:r>
              <a:rPr lang="en-US" sz="1400" dirty="0" smtClean="0">
                <a:solidFill>
                  <a:schemeClr val="tx1"/>
                </a:solidFill>
              </a:rPr>
              <a:t>November </a:t>
            </a:r>
            <a:r>
              <a:rPr lang="en-US" sz="1400" dirty="0">
                <a:solidFill>
                  <a:schemeClr val="tx1"/>
                </a:solidFill>
              </a:rPr>
              <a:t>2024 Open Commission Meeting is </a:t>
            </a:r>
            <a:r>
              <a:rPr lang="en-US" sz="1400" dirty="0">
                <a:solidFill>
                  <a:srgbClr val="FF0000"/>
                </a:solidFill>
                <a:hlinkClick r:id="rId4"/>
              </a:rPr>
              <a:t>scheduled</a:t>
            </a:r>
            <a:r>
              <a:rPr lang="en-US" sz="1400" dirty="0">
                <a:solidFill>
                  <a:schemeClr val="tx1"/>
                </a:solidFill>
              </a:rPr>
              <a:t> at 10:30am ET on </a:t>
            </a:r>
            <a:r>
              <a:rPr lang="en-US" sz="1400" dirty="0" smtClean="0">
                <a:solidFill>
                  <a:schemeClr val="tx1"/>
                </a:solidFill>
              </a:rPr>
              <a:t>21 November </a:t>
            </a:r>
            <a:r>
              <a:rPr lang="en-US" sz="1400" dirty="0">
                <a:solidFill>
                  <a:schemeClr val="tx1"/>
                </a:solidFill>
              </a:rPr>
              <a:t>2024.</a:t>
            </a:r>
          </a:p>
          <a:p>
            <a:pPr marL="1030288" marR="117475" lvl="2" indent="-230188" algn="just">
              <a:buClrTx/>
              <a:buFont typeface="Times New Roman" pitchFamily="16" charset="0"/>
              <a:buChar char="•"/>
              <a:tabLst>
                <a:tab pos="230188" algn="l"/>
              </a:tabLst>
            </a:pPr>
            <a:r>
              <a:rPr lang="en-US" sz="1400" dirty="0">
                <a:solidFill>
                  <a:schemeClr val="tx1"/>
                </a:solidFill>
              </a:rPr>
              <a:t>On 4 October 2024, FCC issued a </a:t>
            </a:r>
            <a:r>
              <a:rPr lang="en-US" sz="1400" dirty="0">
                <a:solidFill>
                  <a:schemeClr val="tx1"/>
                </a:solidFill>
                <a:hlinkClick r:id="rId5"/>
              </a:rPr>
              <a:t>press release</a:t>
            </a:r>
            <a:r>
              <a:rPr lang="en-US" sz="1400" dirty="0">
                <a:solidFill>
                  <a:schemeClr val="tx1"/>
                </a:solidFill>
              </a:rPr>
              <a:t> that </a:t>
            </a:r>
            <a:r>
              <a:rPr lang="en-US" sz="1400" dirty="0"/>
              <a:t>Chairwoman proposed new rules to expand very low power device operations in additional spectrum in the 6 GHz band alongside other Wi-Fi-enabled devices</a:t>
            </a:r>
            <a:endParaRPr lang="en-US" sz="1400" dirty="0">
              <a:solidFill>
                <a:schemeClr val="tx1"/>
              </a:solidFill>
            </a:endParaRPr>
          </a:p>
          <a:p>
            <a:pPr marL="630238" marR="117475" lvl="1" indent="-230188" algn="just">
              <a:buClrTx/>
              <a:buFont typeface="Times New Roman" pitchFamily="16" charset="0"/>
              <a:buChar char="•"/>
              <a:tabLst>
                <a:tab pos="230188" algn="l"/>
              </a:tabLst>
            </a:pPr>
            <a:r>
              <a:rPr lang="en-US" sz="1600" dirty="0"/>
              <a:t>Canada</a:t>
            </a:r>
          </a:p>
          <a:p>
            <a:pPr marL="1030288" marR="117475" lvl="2" indent="-230188" algn="just">
              <a:buClrTx/>
              <a:buFont typeface="Times New Roman" pitchFamily="16" charset="0"/>
              <a:buChar char="•"/>
              <a:tabLst>
                <a:tab pos="230188" algn="l"/>
              </a:tabLst>
            </a:pPr>
            <a:r>
              <a:rPr lang="en-US" sz="1400" dirty="0"/>
              <a:t>Following the consultation a few months ago, Canada ISED </a:t>
            </a:r>
            <a:r>
              <a:rPr lang="en-US" sz="1400" dirty="0">
                <a:hlinkClick r:id="rId6"/>
              </a:rPr>
              <a:t>published</a:t>
            </a:r>
            <a:r>
              <a:rPr lang="en-US" sz="1400" dirty="0"/>
              <a:t> its official version of the RSS-248 Issue 3: Radio Local Area Network (RLAN) Devices Operating in the 5925-7125 MHz Band on 11 October 2024.</a:t>
            </a:r>
            <a:endParaRPr lang="en-US" sz="1400" spc="-5" dirty="0">
              <a:solidFill>
                <a:schemeClr val="tx1"/>
              </a:solidFill>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7"/>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187987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(2)</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600" dirty="0" smtClean="0">
                <a:solidFill>
                  <a:schemeClr val="tx1"/>
                </a:solidFill>
              </a:rPr>
              <a:t>Australia</a:t>
            </a:r>
          </a:p>
          <a:p>
            <a:pPr marL="1030288" marR="117475" lvl="2" indent="-230188" algn="just">
              <a:buClrTx/>
              <a:buFont typeface="Times New Roman" pitchFamily="16" charset="0"/>
              <a:buChar char="•"/>
              <a:tabLst>
                <a:tab pos="230188" algn="l"/>
              </a:tabLst>
            </a:pPr>
            <a:r>
              <a:rPr lang="en-US" sz="1400" dirty="0" smtClean="0">
                <a:solidFill>
                  <a:schemeClr val="tx1"/>
                </a:solidFill>
              </a:rPr>
              <a:t>Following the consultation in May 2024, Australian Communications and Media Authority (ACMA) published the official version of the </a:t>
            </a:r>
            <a:r>
              <a:rPr lang="en-US" sz="1400" dirty="0">
                <a:hlinkClick r:id="rId3"/>
              </a:rPr>
              <a:t>Five-year spectrum outlook 2024–29 and 2024–25 work </a:t>
            </a:r>
            <a:r>
              <a:rPr lang="en-US" sz="1400" dirty="0" smtClean="0">
                <a:hlinkClick r:id="rId3"/>
              </a:rPr>
              <a:t>program</a:t>
            </a:r>
            <a:r>
              <a:rPr lang="en-US" sz="1400" dirty="0" smtClean="0"/>
              <a:t> and </a:t>
            </a:r>
            <a:r>
              <a:rPr lang="en-US" sz="1400" dirty="0" smtClean="0">
                <a:hlinkClick r:id="rId4"/>
              </a:rPr>
              <a:t>its responses to commenters</a:t>
            </a:r>
            <a:r>
              <a:rPr lang="en-US" sz="1400" dirty="0"/>
              <a:t> </a:t>
            </a:r>
            <a:r>
              <a:rPr lang="en-US" sz="1400" dirty="0" smtClean="0"/>
              <a:t>on </a:t>
            </a:r>
            <a:r>
              <a:rPr lang="en-US" sz="1400" smtClean="0"/>
              <a:t>21 October 2024.</a:t>
            </a:r>
            <a:endParaRPr lang="en-US" sz="1400" dirty="0" smtClean="0">
              <a:solidFill>
                <a:schemeClr val="tx1"/>
              </a:solidFill>
            </a:endParaRPr>
          </a:p>
          <a:p>
            <a:pPr marL="630238" marR="117475" lvl="1" indent="-230188" algn="just">
              <a:buClrTx/>
              <a:buFont typeface="Times New Roman" pitchFamily="16" charset="0"/>
              <a:buChar char="•"/>
              <a:tabLst>
                <a:tab pos="230188" algn="l"/>
              </a:tabLst>
            </a:pPr>
            <a:r>
              <a:rPr lang="en-US" sz="1600" dirty="0">
                <a:solidFill>
                  <a:schemeClr val="tx1"/>
                </a:solidFill>
              </a:rPr>
              <a:t>Bangladesh </a:t>
            </a:r>
          </a:p>
          <a:p>
            <a:pPr marL="1030288" marR="117475" lvl="2" indent="-230188" algn="just">
              <a:buClrTx/>
              <a:buFont typeface="Times New Roman" pitchFamily="16" charset="0"/>
              <a:buChar char="•"/>
              <a:tabLst>
                <a:tab pos="230188" algn="l"/>
              </a:tabLst>
            </a:pPr>
            <a:r>
              <a:rPr lang="en-US" sz="1400" dirty="0">
                <a:solidFill>
                  <a:schemeClr val="tx1"/>
                </a:solidFill>
              </a:rPr>
              <a:t>On 15 September 2024, Bangladesh Telecommunication Regulatory Commission (BTRC) issued a </a:t>
            </a:r>
            <a:r>
              <a:rPr lang="en-US" sz="1400" dirty="0">
                <a:solidFill>
                  <a:schemeClr val="tx1"/>
                </a:solidFill>
                <a:hlinkClick r:id="rId5"/>
              </a:rPr>
              <a:t>public notice</a:t>
            </a:r>
            <a:r>
              <a:rPr lang="en-US" sz="1400" dirty="0">
                <a:solidFill>
                  <a:schemeClr val="tx1"/>
                </a:solidFill>
              </a:rPr>
              <a:t> informing all concerned stakeholders that the proposal for the use of the 5925-6425 MHz frequency band for Wi-Fi/</a:t>
            </a:r>
            <a:r>
              <a:rPr lang="en-US" sz="1400" dirty="0" err="1">
                <a:solidFill>
                  <a:schemeClr val="tx1"/>
                </a:solidFill>
              </a:rPr>
              <a:t>IoT</a:t>
            </a:r>
            <a:r>
              <a:rPr lang="en-US" sz="1400" dirty="0">
                <a:solidFill>
                  <a:schemeClr val="tx1"/>
                </a:solidFill>
              </a:rPr>
              <a:t>/Wireless LAN services by mobile networks under shared spectrum usage, in line with national spectrum policy, has been approved by the Commission.  If the spectrum is available in the mentioned band, mobile operators may use the shared spectrum. However, if additional spectrum is required, approval from the Commission must be obtained before use.</a:t>
            </a: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91019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schedule next </a:t>
            </a:r>
            <a:r>
              <a:rPr lang="en-US" sz="2800" dirty="0" smtClean="0">
                <a:solidFill>
                  <a:srgbClr val="0070C0"/>
                </a:solidFill>
              </a:rPr>
              <a:t>2 weeks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083335544"/>
              </p:ext>
            </p:extLst>
          </p:nvPr>
        </p:nvGraphicFramePr>
        <p:xfrm>
          <a:off x="914400" y="1705690"/>
          <a:ext cx="10287000" cy="1290320"/>
        </p:xfrm>
        <a:graphic>
          <a:graphicData uri="http://schemas.openxmlformats.org/drawingml/2006/table">
            <a:tbl>
              <a:tblPr firstRow="1" bandRow="1">
                <a:tableStyleId>{21E4AEA4-8DFA-4A89-87EB-49C32662AFE0}</a:tableStyleId>
              </a:tblPr>
              <a:tblGrid>
                <a:gridCol w="4191000">
                  <a:extLst>
                    <a:ext uri="{9D8B030D-6E8A-4147-A177-3AD203B41FA5}">
                      <a16:colId xmlns:a16="http://schemas.microsoft.com/office/drawing/2014/main" xmlns="" val="20000"/>
                    </a:ext>
                  </a:extLst>
                </a:gridCol>
                <a:gridCol w="6096000">
                  <a:extLst>
                    <a:ext uri="{9D8B030D-6E8A-4147-A177-3AD203B41FA5}">
                      <a16:colId xmlns:a16="http://schemas.microsoft.com/office/drawing/2014/main" xmlns="" val="20001"/>
                    </a:ext>
                  </a:extLst>
                </a:gridCol>
              </a:tblGrid>
              <a:tr h="370840">
                <a:tc>
                  <a:txBody>
                    <a:bodyPr/>
                    <a:lstStyle/>
                    <a:p>
                      <a:r>
                        <a:rPr lang="en-US" sz="1500" dirty="0"/>
                        <a:t>Events</a:t>
                      </a:r>
                    </a:p>
                  </a:txBody>
                  <a:tcPr/>
                </a:tc>
                <a:tc>
                  <a:txBody>
                    <a:bodyPr/>
                    <a:lstStyle/>
                    <a:p>
                      <a:r>
                        <a:rPr lang="en-US" sz="1500" dirty="0"/>
                        <a:t>Date and time*</a:t>
                      </a:r>
                    </a:p>
                  </a:txBody>
                  <a:tcPr/>
                </a:tc>
                <a:extLst>
                  <a:ext uri="{0D108BD9-81ED-4DB2-BD59-A6C34878D82A}">
                    <a16:rowId xmlns:a16="http://schemas.microsoft.com/office/drawing/2014/main" xmlns="" val="1000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t>Weekly teleconference</a:t>
                      </a:r>
                    </a:p>
                  </a:txBody>
                  <a:tcPr/>
                </a:tc>
                <a:tc>
                  <a:txBody>
                    <a:bodyPr/>
                    <a:lstStyle/>
                    <a:p>
                      <a:r>
                        <a:rPr lang="en-US" sz="1500" dirty="0" smtClean="0"/>
                        <a:t>Thursday, 7 November </a:t>
                      </a:r>
                      <a:r>
                        <a:rPr lang="en-US" sz="1500" baseline="0" dirty="0" smtClean="0"/>
                        <a:t>2024</a:t>
                      </a:r>
                      <a:r>
                        <a:rPr lang="en-US" sz="1500" baseline="0" dirty="0"/>
                        <a:t>, 3:00pm ET to 3:55pm ET</a:t>
                      </a:r>
                      <a:endParaRPr lang="en-US" sz="1500" dirty="0"/>
                    </a:p>
                  </a:txBody>
                  <a:tcPr anchor="ctr"/>
                </a:tc>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November</a:t>
                      </a:r>
                      <a:r>
                        <a:rPr lang="en-US" sz="1500" baseline="0" dirty="0" smtClean="0"/>
                        <a:t> 2024 plenary meeting</a:t>
                      </a:r>
                      <a:endParaRPr lang="en-US" sz="1500" dirty="0"/>
                    </a:p>
                  </a:txBody>
                  <a:tcPr/>
                </a:tc>
                <a:tc>
                  <a:txBody>
                    <a:bodyPr/>
                    <a:lstStyle/>
                    <a:p>
                      <a:r>
                        <a:rPr lang="en-US" sz="1500" dirty="0" smtClean="0"/>
                        <a:t>Opening meeting:  Monday,</a:t>
                      </a:r>
                      <a:r>
                        <a:rPr lang="en-US" sz="1500" baseline="0" dirty="0" smtClean="0"/>
                        <a:t> 11 November 2024, 4:00pm PT to 6:00pm PT</a:t>
                      </a:r>
                    </a:p>
                    <a:p>
                      <a:r>
                        <a:rPr lang="en-US" sz="1500" baseline="0" dirty="0" smtClean="0"/>
                        <a:t>Closing meeting:  Tuesday, 12 November 2024, 10:30am PT to 12:30pm PT</a:t>
                      </a:r>
                      <a:endParaRPr lang="en-US" sz="1500" dirty="0"/>
                    </a:p>
                  </a:txBody>
                  <a:tcPr anchor="ctr"/>
                </a:tc>
              </a:tr>
            </a:tbl>
          </a:graphicData>
        </a:graphic>
      </p:graphicFrame>
      <p:sp>
        <p:nvSpPr>
          <p:cNvPr id="5" name="Rectangle 4"/>
          <p:cNvSpPr/>
          <p:nvPr/>
        </p:nvSpPr>
        <p:spPr>
          <a:xfrm>
            <a:off x="832282" y="6129422"/>
            <a:ext cx="10519826" cy="323165"/>
          </a:xfrm>
          <a:prstGeom prst="rect">
            <a:avLst/>
          </a:prstGeom>
        </p:spPr>
        <p:txBody>
          <a:bodyPr wrap="square">
            <a:spAutoFit/>
          </a:bodyPr>
          <a:lstStyle/>
          <a:p>
            <a:r>
              <a:rPr lang="en-US" sz="1500" b="1" dirty="0">
                <a:solidFill>
                  <a:schemeClr val="tx1"/>
                </a:solidFill>
                <a:cs typeface="Arial" panose="020B0604020202020204" pitchFamily="34" charset="0"/>
              </a:rPr>
              <a:t>*Call in info is available at the 802.18 </a:t>
            </a:r>
            <a:r>
              <a:rPr lang="en-US" sz="1500" b="1" dirty="0">
                <a:solidFill>
                  <a:schemeClr val="tx1"/>
                </a:solidFill>
                <a:cs typeface="Arial" panose="020B0604020202020204" pitchFamily="34" charset="0"/>
                <a:hlinkClick r:id="rId4"/>
              </a:rPr>
              <a:t>Google Calendar</a:t>
            </a:r>
            <a:endParaRPr lang="en-US" sz="1500" b="1" dirty="0">
              <a:solidFill>
                <a:schemeClr val="tx1"/>
              </a:solidFill>
            </a:endParaRPr>
          </a:p>
        </p:txBody>
      </p:sp>
      <p:sp>
        <p:nvSpPr>
          <p:cNvPr id="1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Tree>
    <p:extLst>
      <p:ext uri="{BB962C8B-B14F-4D97-AF65-F5344CB8AC3E}">
        <p14:creationId xmlns:p14="http://schemas.microsoft.com/office/powerpoint/2010/main" val="1195992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Future mixed-mode meetings</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11" name="Content Placeholder 2"/>
          <p:cNvSpPr txBox="1">
            <a:spLocks/>
          </p:cNvSpPr>
          <p:nvPr/>
        </p:nvSpPr>
        <p:spPr bwMode="auto">
          <a:xfrm>
            <a:off x="914401" y="1524000"/>
            <a:ext cx="11073306" cy="492858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117475" indent="0" algn="just">
              <a:tabLst>
                <a:tab pos="230188" algn="l"/>
              </a:tabLst>
            </a:pPr>
            <a:r>
              <a:rPr lang="en-US" sz="2000" kern="0" spc="-5" dirty="0">
                <a:solidFill>
                  <a:schemeClr val="tx1"/>
                </a:solidFill>
                <a:cs typeface="Arial"/>
              </a:rPr>
              <a:t>2024 </a:t>
            </a:r>
            <a:r>
              <a:rPr lang="en-US" sz="2000" kern="0" spc="-5" dirty="0" smtClean="0">
                <a:solidFill>
                  <a:schemeClr val="tx1"/>
                </a:solidFill>
                <a:cs typeface="Arial"/>
              </a:rPr>
              <a:t>November plenary</a:t>
            </a:r>
            <a:endParaRPr lang="en-US" sz="2000" kern="0" spc="-5" dirty="0">
              <a:solidFill>
                <a:schemeClr val="tx1"/>
              </a:solidFill>
              <a:cs typeface="Arial"/>
            </a:endParaRP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4"/>
              </a:rPr>
              <a:t>Meeting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strike="sngStrike" kern="0" dirty="0">
                <a:solidFill>
                  <a:schemeClr val="tx1"/>
                </a:solidFill>
                <a:latin typeface="Times New Roman" panose="02020603050405020304" pitchFamily="18" charset="0"/>
                <a:ea typeface="Times New Roman" panose="02020603050405020304" pitchFamily="18" charset="0"/>
              </a:rPr>
              <a:t>Early Registration until </a:t>
            </a:r>
            <a:r>
              <a:rPr lang="en-US" sz="1400" strike="sngStrike" kern="0" dirty="0" smtClean="0">
                <a:solidFill>
                  <a:schemeClr val="tx1"/>
                </a:solidFill>
                <a:latin typeface="Times New Roman" panose="02020603050405020304" pitchFamily="18" charset="0"/>
                <a:ea typeface="Times New Roman" panose="02020603050405020304" pitchFamily="18" charset="0"/>
              </a:rPr>
              <a:t>20 September 2024</a:t>
            </a:r>
            <a:endParaRPr lang="en-US" sz="1400" strike="sngStrike" kern="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rgbClr val="FF0000"/>
                </a:solidFill>
                <a:latin typeface="Times New Roman" panose="02020603050405020304" pitchFamily="18" charset="0"/>
                <a:ea typeface="Times New Roman" panose="02020603050405020304" pitchFamily="18" charset="0"/>
              </a:rPr>
              <a:t>Standard Registration until </a:t>
            </a:r>
            <a:r>
              <a:rPr lang="en-US" sz="1400" kern="0" dirty="0" smtClean="0">
                <a:solidFill>
                  <a:srgbClr val="FF0000"/>
                </a:solidFill>
                <a:latin typeface="Times New Roman" panose="02020603050405020304" pitchFamily="18" charset="0"/>
                <a:ea typeface="Times New Roman" panose="02020603050405020304" pitchFamily="18" charset="0"/>
              </a:rPr>
              <a:t>1 November 2024</a:t>
            </a:r>
            <a:endParaRPr lang="en-US" sz="1400" kern="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Late Registration after </a:t>
            </a:r>
            <a:r>
              <a:rPr lang="en-US" sz="1400" kern="0" dirty="0" smtClean="0">
                <a:solidFill>
                  <a:schemeClr val="tx1"/>
                </a:solidFill>
                <a:latin typeface="Times New Roman" panose="02020603050405020304" pitchFamily="18" charset="0"/>
                <a:ea typeface="Times New Roman" panose="02020603050405020304" pitchFamily="18" charset="0"/>
              </a:rPr>
              <a:t>1 November 2024</a:t>
            </a:r>
            <a:endParaRPr lang="en-US"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230188" marR="117475" indent="-230188" algn="just">
              <a:buFont typeface="Times New Roman" pitchFamily="16" charset="0"/>
              <a:buChar char="•"/>
              <a:tabLst>
                <a:tab pos="230188" algn="l"/>
              </a:tabLst>
            </a:pPr>
            <a:r>
              <a:rPr lang="en-US" sz="1800" kern="0" spc="-5" dirty="0">
                <a:solidFill>
                  <a:schemeClr val="tx1"/>
                </a:solidFill>
                <a:cs typeface="Arial"/>
                <a:hlinkClick r:id="rId5"/>
              </a:rPr>
              <a:t>Hotel reservation</a:t>
            </a:r>
            <a:r>
              <a:rPr lang="en-US" sz="1800" kern="0" spc="-5" dirty="0">
                <a:solidFill>
                  <a:schemeClr val="tx1"/>
                </a:solidFill>
                <a:cs typeface="Arial"/>
              </a:rPr>
              <a:t> begins on </a:t>
            </a:r>
            <a:r>
              <a:rPr lang="en-US" sz="1800" kern="0" spc="-5" dirty="0" smtClean="0">
                <a:solidFill>
                  <a:schemeClr val="tx1"/>
                </a:solidFill>
                <a:cs typeface="Arial"/>
              </a:rPr>
              <a:t>8 August 2024</a:t>
            </a:r>
            <a:endParaRPr lang="en-US" sz="1800" kern="0" spc="-5" dirty="0">
              <a:solidFill>
                <a:schemeClr val="tx1"/>
              </a:solidFill>
              <a:cs typeface="Arial"/>
            </a:endParaRP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Group rate is available </a:t>
            </a:r>
            <a:r>
              <a:rPr lang="en-US" sz="1400" kern="0" dirty="0">
                <a:solidFill>
                  <a:schemeClr val="tx1"/>
                </a:solidFill>
              </a:rPr>
              <a:t>until </a:t>
            </a:r>
            <a:r>
              <a:rPr lang="en-US" sz="1400" kern="0" dirty="0" smtClean="0">
                <a:solidFill>
                  <a:schemeClr val="tx1"/>
                </a:solidFill>
              </a:rPr>
              <a:t>23 October 2024</a:t>
            </a:r>
            <a:r>
              <a:rPr lang="en-US" sz="1400" kern="0" dirty="0">
                <a:solidFill>
                  <a:schemeClr val="tx1"/>
                </a:solidFill>
              </a:rPr>
              <a:t>.</a:t>
            </a:r>
          </a:p>
          <a:p>
            <a:pPr marL="630238" marR="117475" lvl="1" indent="-230188" algn="just">
              <a:buFont typeface="Times New Roman" pitchFamily="16" charset="0"/>
              <a:buChar char="•"/>
              <a:tabLst>
                <a:tab pos="230188" algn="l"/>
              </a:tabLst>
            </a:pPr>
            <a:r>
              <a:rPr lang="en-US" sz="1400" kern="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p>
          <a:p>
            <a:pPr marL="630238" marR="117475" lvl="1" indent="-230188" algn="just">
              <a:buFont typeface="Times New Roman" pitchFamily="16" charset="0"/>
              <a:buChar char="•"/>
              <a:tabLst>
                <a:tab pos="230188" algn="l"/>
              </a:tabLst>
            </a:pPr>
            <a:endParaRPr lang="en-GB" sz="14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292573151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endParaRPr lang="en-US" sz="1600" b="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Content Placeholder 2"/>
          <p:cNvSpPr txBox="1">
            <a:spLocks/>
          </p:cNvSpPr>
          <p:nvPr/>
        </p:nvSpPr>
        <p:spPr bwMode="auto">
          <a:xfrm>
            <a:off x="914400" y="1524000"/>
            <a:ext cx="10322984" cy="46482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Font typeface="Times New Roman" pitchFamily="16" charset="0"/>
              <a:buChar char="•"/>
              <a:tabLst>
                <a:tab pos="230188" algn="l"/>
              </a:tabLst>
            </a:pPr>
            <a:endParaRPr lang="en-GB" sz="1600" kern="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kern="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kern="0" spc="-5" dirty="0">
              <a:latin typeface="+mj-lt"/>
              <a:cs typeface="Arial"/>
            </a:endParaRPr>
          </a:p>
          <a:p>
            <a:pPr marL="230188" marR="117475" indent="-230188" algn="just">
              <a:buFont typeface="Times New Roman" pitchFamily="16" charset="0"/>
              <a:buChar char="•"/>
              <a:tabLst>
                <a:tab pos="230188" algn="l"/>
              </a:tabLst>
            </a:pPr>
            <a:endParaRPr lang="en-US" sz="1600" kern="0" spc="-5" dirty="0">
              <a:latin typeface="Arial"/>
              <a:cs typeface="Arial"/>
            </a:endParaRPr>
          </a:p>
          <a:p>
            <a:pPr marL="630238" marR="117475" lvl="1" indent="-230188" algn="just">
              <a:buFont typeface="Times New Roman" pitchFamily="16" charset="0"/>
              <a:buChar char="•"/>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1" name="Content Placeholder 2"/>
          <p:cNvSpPr txBox="1">
            <a:spLocks/>
          </p:cNvSpPr>
          <p:nvPr/>
        </p:nvSpPr>
        <p:spPr bwMode="auto">
          <a:xfrm>
            <a:off x="914400" y="16764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kern="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
        <p:nvSpPr>
          <p:cNvPr id="12" name="Content Placeholder 2"/>
          <p:cNvSpPr txBox="1">
            <a:spLocks/>
          </p:cNvSpPr>
          <p:nvPr/>
        </p:nvSpPr>
        <p:spPr bwMode="auto">
          <a:xfrm>
            <a:off x="914400" y="1524000"/>
            <a:ext cx="10475384" cy="48006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30188" marR="117475" indent="-230188" algn="just">
              <a:buFont typeface="Times New Roman" pitchFamily="16" charset="0"/>
              <a:buChar char="•"/>
              <a:tabLst>
                <a:tab pos="230188" algn="l"/>
              </a:tabLst>
            </a:pPr>
            <a:r>
              <a:rPr lang="en-US" sz="1800" kern="0" spc="-5" dirty="0" smtClean="0">
                <a:solidFill>
                  <a:schemeClr val="tx1"/>
                </a:solidFill>
                <a:latin typeface="+mj-lt"/>
                <a:cs typeface="Arial"/>
              </a:rPr>
              <a:t>TBD</a:t>
            </a:r>
            <a:endParaRPr lang="en-US" sz="1800" kern="0" spc="-5" dirty="0">
              <a:solidFill>
                <a:schemeClr val="tx1"/>
              </a:solidFill>
              <a:latin typeface="+mj-lt"/>
              <a:cs typeface="Arial"/>
            </a:endParaRPr>
          </a:p>
          <a:p>
            <a:r>
              <a:rPr lang="en-US" sz="1800" dirty="0"/>
              <a:t/>
            </a:r>
            <a:br>
              <a:rPr lang="en-US" sz="1800" dirty="0"/>
            </a:br>
            <a:endParaRPr lang="en-US" sz="1800" kern="0" spc="-5" dirty="0">
              <a:solidFill>
                <a:schemeClr val="tx1"/>
              </a:solidFill>
              <a:latin typeface="+mj-lt"/>
              <a:cs typeface="Arial"/>
            </a:endParaRPr>
          </a:p>
          <a:p>
            <a:pPr marL="230188" marR="117475" indent="-230188" algn="just">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kern="0" spc="-5" dirty="0">
              <a:solidFill>
                <a:srgbClr val="FF0000"/>
              </a:solidFill>
              <a:latin typeface="+mj-lt"/>
              <a:cs typeface="Arial"/>
            </a:endParaRPr>
          </a:p>
          <a:p>
            <a:pPr marL="0" marR="117475" indent="0" algn="just">
              <a:buClr>
                <a:srgbClr val="FF0000"/>
              </a:buClr>
              <a:tabLst>
                <a:tab pos="230188" algn="l"/>
              </a:tabLst>
            </a:pPr>
            <a:endParaRPr lang="en-US" sz="1800" kern="0" spc="-5" dirty="0">
              <a:latin typeface="+mj-lt"/>
              <a:cs typeface="Arial"/>
            </a:endParaRPr>
          </a:p>
          <a:p>
            <a:pPr marL="400050" marR="117475" lvl="1" indent="0" algn="just">
              <a:tabLst>
                <a:tab pos="230188" algn="l"/>
              </a:tabLst>
            </a:pPr>
            <a:endParaRPr lang="en-US" sz="1600" kern="0" spc="-5" dirty="0">
              <a:latin typeface="Arial"/>
              <a:cs typeface="Arial"/>
            </a:endParaRPr>
          </a:p>
          <a:p>
            <a:pPr marL="400050" marR="117475" lvl="1" indent="0" algn="just">
              <a:tabLst>
                <a:tab pos="230188" algn="l"/>
              </a:tabLst>
            </a:pPr>
            <a:endParaRPr lang="en-US" sz="1400" kern="0" spc="-5" dirty="0">
              <a:latin typeface="Arial"/>
              <a:cs typeface="Arial"/>
            </a:endParaRPr>
          </a:p>
        </p:txBody>
      </p:sp>
    </p:spTree>
    <p:extLst>
      <p:ext uri="{BB962C8B-B14F-4D97-AF65-F5344CB8AC3E}">
        <p14:creationId xmlns:p14="http://schemas.microsoft.com/office/powerpoint/2010/main" val="38602649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Adjourn</a:t>
            </a: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spcBef>
                <a:spcPts val="1200"/>
              </a:spcBef>
              <a:buFont typeface="Times New Roman" pitchFamily="16" charset="0"/>
              <a:buChar char="•"/>
              <a:tabLst>
                <a:tab pos="230188" algn="l"/>
              </a:tabLst>
            </a:pPr>
            <a:r>
              <a:rPr lang="en-US" sz="1800" spc="-5" dirty="0">
                <a:latin typeface="+mj-lt"/>
                <a:cs typeface="Arial"/>
              </a:rPr>
              <a:t>Adjourn:</a:t>
            </a: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adjourn</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Adjourned </a:t>
            </a:r>
            <a:r>
              <a:rPr lang="en-US" sz="1600" spc="-5" dirty="0" smtClean="0">
                <a:latin typeface="+mj-lt"/>
                <a:cs typeface="Arial"/>
              </a:rPr>
              <a:t>at </a:t>
            </a:r>
            <a:endParaRPr lang="en-US" sz="160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2813" y="333376"/>
            <a:ext cx="2211387" cy="273050"/>
          </a:xfrm>
          <a:noFill/>
        </p:spPr>
        <p:txBody>
          <a:bodyPr/>
          <a:lstStyle/>
          <a:p>
            <a:r>
              <a:rPr lang="en-US" dirty="0"/>
              <a:t>October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called to order</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2</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Officers for the RR-TAG: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Chair:  Edward Au (Huawei)</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Co-Vice-chairs:  Gaurav </a:t>
            </a:r>
            <a:r>
              <a:rPr lang="en-US" altLang="en-US" sz="1600" dirty="0" err="1">
                <a:solidFill>
                  <a:schemeClr val="tx1"/>
                </a:solidFill>
                <a:latin typeface="+mj-lt"/>
                <a:cs typeface="Arial" panose="020B0604020202020204" pitchFamily="34" charset="0"/>
              </a:rPr>
              <a:t>Patwardhan</a:t>
            </a:r>
            <a:r>
              <a:rPr lang="en-US" altLang="en-US" sz="1600" dirty="0">
                <a:solidFill>
                  <a:schemeClr val="tx1"/>
                </a:solidFill>
                <a:latin typeface="+mj-lt"/>
                <a:cs typeface="Arial" panose="020B0604020202020204" pitchFamily="34" charset="0"/>
              </a:rPr>
              <a:t> (Hewlett Packard Enterprise), Al Petrick (Skyworks Solutions)</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Secretary:  </a:t>
            </a:r>
            <a:r>
              <a:rPr lang="en-US" altLang="en-US" sz="1600" u="sng" dirty="0">
                <a:solidFill>
                  <a:schemeClr val="tx1"/>
                </a:solidFill>
                <a:latin typeface="+mj-lt"/>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Statement Update on Spectrum (ISUS) ad-hoc chair:  </a:t>
            </a:r>
            <a:r>
              <a:rPr lang="en-US" altLang="en-US" sz="1600" u="sng" dirty="0">
                <a:solidFill>
                  <a:schemeClr val="tx1"/>
                </a:solidFill>
                <a:cs typeface="Arial" panose="020B0604020202020204" pitchFamily="34" charset="0"/>
              </a:rPr>
              <a:t>VACANT</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IEEE SA Program Manager:  Jodi </a:t>
            </a:r>
            <a:r>
              <a:rPr lang="en-US" altLang="en-US" sz="1600" dirty="0" err="1">
                <a:solidFill>
                  <a:schemeClr val="tx1"/>
                </a:solidFill>
                <a:latin typeface="+mj-lt"/>
                <a:cs typeface="Arial" panose="020B0604020202020204" pitchFamily="34" charset="0"/>
              </a:rPr>
              <a:t>Haasz</a:t>
            </a:r>
            <a:r>
              <a:rPr lang="en-US" altLang="en-US" sz="1600" dirty="0">
                <a:solidFill>
                  <a:schemeClr val="tx1"/>
                </a:solidFill>
                <a:latin typeface="+mj-lt"/>
                <a:cs typeface="Arial" panose="020B0604020202020204" pitchFamily="34" charset="0"/>
              </a:rPr>
              <a:t> (IEEE SA)</a:t>
            </a:r>
            <a:endParaRPr lang="en-US" altLang="en-US" sz="1800" b="1"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hlinkClick r:id="rId3"/>
              </a:rPr>
              <a:t>Membership status</a:t>
            </a:r>
            <a:r>
              <a:rPr lang="en-US" altLang="en-US" sz="1800" b="1" dirty="0">
                <a:solidFill>
                  <a:schemeClr val="tx1"/>
                </a:solidFill>
                <a:latin typeface="+mj-lt"/>
                <a:cs typeface="Arial" panose="020B0604020202020204" pitchFamily="34" charset="0"/>
              </a:rPr>
              <a:t> as of </a:t>
            </a:r>
            <a:r>
              <a:rPr lang="en-US" altLang="en-US" sz="1800" b="1" dirty="0" smtClean="0">
                <a:solidFill>
                  <a:schemeClr val="tx1"/>
                </a:solidFill>
                <a:latin typeface="+mj-lt"/>
                <a:cs typeface="Arial" panose="020B0604020202020204" pitchFamily="34" charset="0"/>
              </a:rPr>
              <a:t>15 September 2024</a:t>
            </a:r>
            <a:endParaRPr lang="en-US" altLang="en-US" sz="1800" b="1" dirty="0">
              <a:solidFill>
                <a:srgbClr val="FF0000"/>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Voters:  </a:t>
            </a:r>
            <a:r>
              <a:rPr lang="en-US" altLang="en-US" sz="1600" dirty="0" smtClean="0">
                <a:solidFill>
                  <a:schemeClr val="tx1"/>
                </a:solidFill>
                <a:latin typeface="+mj-lt"/>
                <a:cs typeface="Arial" panose="020B0604020202020204" pitchFamily="34" charset="0"/>
              </a:rPr>
              <a:t>63 </a:t>
            </a:r>
            <a:r>
              <a:rPr lang="en-US" altLang="en-US" sz="1600" dirty="0">
                <a:solidFill>
                  <a:schemeClr val="tx1"/>
                </a:solidFill>
                <a:latin typeface="+mj-lt"/>
                <a:cs typeface="Arial" panose="020B0604020202020204" pitchFamily="34" charset="0"/>
              </a:rPr>
              <a:t>(10 on LMSC) </a:t>
            </a: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Nearly Voters:  </a:t>
            </a:r>
            <a:r>
              <a:rPr lang="en-US" altLang="en-US" sz="1600" dirty="0" smtClean="0">
                <a:solidFill>
                  <a:schemeClr val="tx1"/>
                </a:solidFill>
                <a:latin typeface="+mj-lt"/>
                <a:cs typeface="Arial" panose="020B0604020202020204" pitchFamily="34" charset="0"/>
              </a:rPr>
              <a:t>6</a:t>
            </a:r>
            <a:endParaRPr lang="en-US" altLang="en-US" sz="1600" dirty="0">
              <a:solidFill>
                <a:schemeClr val="tx1"/>
              </a:solidFill>
              <a:latin typeface="+mj-lt"/>
              <a:cs typeface="Arial" panose="020B0604020202020204" pitchFamily="34" charset="0"/>
            </a:endParaRPr>
          </a:p>
          <a:p>
            <a:pPr marL="285750">
              <a:spcBef>
                <a:spcPts val="300"/>
              </a:spcBef>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  Aspirants:  </a:t>
            </a:r>
            <a:r>
              <a:rPr lang="en-US" altLang="en-US" sz="1600" dirty="0" smtClean="0">
                <a:solidFill>
                  <a:schemeClr val="tx1"/>
                </a:solidFill>
                <a:latin typeface="+mj-lt"/>
                <a:cs typeface="Arial" panose="020B0604020202020204" pitchFamily="34" charset="0"/>
              </a:rPr>
              <a:t>6</a:t>
            </a:r>
            <a:endParaRPr lang="en-US" altLang="en-US" sz="1600" dirty="0">
              <a:solidFill>
                <a:schemeClr val="tx1"/>
              </a:solidFill>
              <a:latin typeface="+mj-lt"/>
              <a:cs typeface="Arial" panose="020B0604020202020204" pitchFamily="34" charset="0"/>
            </a:endParaRPr>
          </a:p>
          <a:p>
            <a:pPr marL="285750" indent="-285750">
              <a:spcBef>
                <a:spcPts val="1800"/>
              </a:spcBef>
              <a:spcAft>
                <a:spcPts val="0"/>
              </a:spcAft>
              <a:buFont typeface="Arial" panose="020B0604020202020204" pitchFamily="34" charset="0"/>
              <a:buChar char="•"/>
              <a:defRPr/>
            </a:pPr>
            <a:endParaRPr lang="en-US" altLang="en-US" sz="1800" b="1" dirty="0">
              <a:solidFill>
                <a:schemeClr val="tx1"/>
              </a:solidFill>
              <a:cs typeface="Arial" panose="020B0604020202020204" pitchFamily="34" charset="0"/>
            </a:endParaRPr>
          </a:p>
        </p:txBody>
      </p:sp>
      <p:pic>
        <p:nvPicPr>
          <p:cNvPr id="4" name="Picture 3"/>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89534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October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IEEE 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employer, 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14400" y="336550"/>
            <a:ext cx="2211387" cy="273050"/>
          </a:xfrm>
          <a:noFill/>
        </p:spPr>
        <p:txBody>
          <a:bodyPr/>
          <a:lstStyle/>
          <a:p>
            <a:r>
              <a:rPr lang="en-US" dirty="0"/>
              <a:t>October 2024</a:t>
            </a:r>
            <a:endParaRPr lang="en-GB"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Guidelines for IEEE SA Meetings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4</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For more details, see </a:t>
            </a:r>
            <a:r>
              <a:rPr lang="en-US" altLang="en-US" sz="1600" b="1" i="1" dirty="0">
                <a:solidFill>
                  <a:schemeClr val="tx1"/>
                </a:solidFill>
                <a:latin typeface="+mj-lt"/>
                <a:cs typeface="Arial" panose="020B0604020202020204" pitchFamily="34" charset="0"/>
              </a:rPr>
              <a:t>IEEE SA Standards Board Operations Manual</a:t>
            </a:r>
            <a:r>
              <a:rPr lang="en-US" altLang="en-US" sz="1600" b="1" dirty="0">
                <a:solidFill>
                  <a:schemeClr val="tx1"/>
                </a:solidFill>
                <a:latin typeface="+mj-lt"/>
                <a:cs typeface="Arial" panose="020B0604020202020204" pitchFamily="34" charset="0"/>
              </a:rPr>
              <a:t>, clause 5.3.10 and </a:t>
            </a:r>
            <a:r>
              <a:rPr lang="en-US" altLang="en-US" sz="1600" b="1" i="1" dirty="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://standards.ieee.org/develop/policies/antitrust.pdf</a:t>
            </a:r>
            <a:r>
              <a:rPr lang="en-US" altLang="en-US" sz="1600" b="1">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16228746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2024</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core 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IEEE standards development individual process shall </a:t>
            </a:r>
            <a:r>
              <a:rPr lang="en-US" sz="1800" i="1" dirty="0">
                <a:latin typeface="+mj-lt"/>
                <a:cs typeface="Arial"/>
              </a:rPr>
              <a:t>act </a:t>
            </a:r>
            <a:r>
              <a:rPr lang="en-US" sz="1800" i="1" spc="-5" dirty="0">
                <a:latin typeface="+mj-lt"/>
                <a:cs typeface="Arial"/>
              </a:rPr>
              <a:t>based on their qualifications 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person 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other 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are 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these requirements then you shall immediately cease any</a:t>
            </a:r>
            <a:r>
              <a:rPr lang="en-US" sz="1800" spc="130" dirty="0">
                <a:latin typeface="+mj-lt"/>
                <a:cs typeface="Arial"/>
              </a:rPr>
              <a:t> </a:t>
            </a:r>
            <a:r>
              <a:rPr lang="en-US" sz="1800" spc="-5" dirty="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2024</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 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14400" y="336550"/>
            <a:ext cx="3048000" cy="273050"/>
          </a:xfrm>
        </p:spPr>
        <p:txBody>
          <a:bodyPr/>
          <a:lstStyle/>
          <a:p>
            <a:r>
              <a:rPr lang="en-US" dirty="0"/>
              <a:t>October 2024</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chemeClr val="tx1"/>
                </a:solidFill>
              </a:rPr>
              <a:t>Meeting Decorum</a:t>
            </a:r>
          </a:p>
        </p:txBody>
      </p:sp>
      <p:sp>
        <p:nvSpPr>
          <p:cNvPr id="10" name="Content Placeholder 2"/>
          <p:cNvSpPr>
            <a:spLocks noGrp="1"/>
          </p:cNvSpPr>
          <p:nvPr>
            <p:ph idx="1"/>
          </p:nvPr>
        </p:nvSpPr>
        <p:spPr>
          <a:xfrm>
            <a:off x="914400" y="1525587"/>
            <a:ext cx="10475384" cy="4113213"/>
          </a:xfrm>
        </p:spPr>
        <p:txBody>
          <a:bodyPr/>
          <a:lstStyle/>
          <a:p>
            <a:pPr marL="230188" marR="117475" indent="-230188" algn="just">
              <a:buChar char="•"/>
              <a:tabLst>
                <a:tab pos="230188" algn="l"/>
              </a:tabLst>
            </a:pPr>
            <a:r>
              <a:rPr lang="en-US" sz="1800" spc="-5" dirty="0">
                <a:latin typeface="+mj-lt"/>
                <a:cs typeface="Arial"/>
              </a:rPr>
              <a:t>Weekly meeting reminders:</a:t>
            </a:r>
          </a:p>
          <a:p>
            <a:pPr marL="630238" marR="117475" lvl="1" indent="-230188" algn="just">
              <a:spcBef>
                <a:spcPts val="600"/>
              </a:spcBef>
              <a:buChar char="•"/>
              <a:tabLst>
                <a:tab pos="230188" algn="l"/>
              </a:tabLst>
            </a:pPr>
            <a:r>
              <a:rPr lang="en-US" sz="1600" spc="-5" dirty="0">
                <a:solidFill>
                  <a:srgbClr val="FF0000"/>
                </a:solidFill>
                <a:latin typeface="+mj-lt"/>
                <a:cs typeface="Arial"/>
              </a:rPr>
              <a:t>IMAT is used for attendance:</a:t>
            </a:r>
          </a:p>
          <a:p>
            <a:pPr marL="1030288" marR="117475" lvl="2" indent="-230188" algn="just">
              <a:spcBef>
                <a:spcPts val="600"/>
              </a:spcBef>
              <a:buChar char="•"/>
              <a:tabLst>
                <a:tab pos="230188" algn="l"/>
              </a:tabLst>
            </a:pPr>
            <a:r>
              <a:rPr lang="en-US" sz="1400" spc="-5" dirty="0">
                <a:latin typeface="+mj-lt"/>
                <a:cs typeface="Arial"/>
                <a:hlinkClick r:id="rId3"/>
              </a:rPr>
              <a:t>https://imat.ieee.org/attendance</a:t>
            </a:r>
            <a:r>
              <a:rPr lang="en-US" sz="1400" spc="-5" dirty="0">
                <a:latin typeface="+mj-lt"/>
                <a:cs typeface="Arial"/>
              </a:rPr>
              <a:t> </a:t>
            </a:r>
          </a:p>
          <a:p>
            <a:pPr marL="630238" marR="117475" lvl="1" indent="-230188" algn="just">
              <a:spcBef>
                <a:spcPts val="600"/>
              </a:spcBef>
              <a:buChar char="•"/>
              <a:tabLst>
                <a:tab pos="230188" algn="l"/>
              </a:tabLst>
            </a:pPr>
            <a:r>
              <a:rPr lang="en-US" sz="1600" spc="-5" dirty="0">
                <a:latin typeface="+mj-lt"/>
                <a:cs typeface="Arial"/>
              </a:rPr>
              <a:t>Please ensure that the following information is listed correctly in </a:t>
            </a:r>
            <a:r>
              <a:rPr lang="en-US" sz="1600" spc="-5" dirty="0" err="1">
                <a:latin typeface="+mj-lt"/>
                <a:cs typeface="Arial"/>
              </a:rPr>
              <a:t>Webex</a:t>
            </a:r>
            <a:r>
              <a:rPr lang="en-US" sz="1600" spc="-5" dirty="0">
                <a:latin typeface="+mj-lt"/>
                <a:cs typeface="Arial"/>
              </a:rPr>
              <a:t> when joining the call: “FIRST NAME LAST NAME, Affiliation”</a:t>
            </a:r>
          </a:p>
          <a:p>
            <a:pPr marL="630238" marR="117475" lvl="1" indent="-230188" algn="just">
              <a:spcBef>
                <a:spcPts val="600"/>
              </a:spcBef>
              <a:buChar char="•"/>
              <a:tabLst>
                <a:tab pos="230188" algn="l"/>
              </a:tabLst>
            </a:pPr>
            <a:r>
              <a:rPr lang="en-US" sz="1600" spc="-5" dirty="0">
                <a:latin typeface="+mj-lt"/>
                <a:cs typeface="Arial"/>
              </a:rPr>
              <a:t>When you want to be on the queue, please type “Q” or “q” in the chat window</a:t>
            </a:r>
          </a:p>
          <a:p>
            <a:pPr marL="630238" marR="117475" lvl="1" indent="-230188" algn="just">
              <a:spcBef>
                <a:spcPts val="600"/>
              </a:spcBef>
              <a:buChar char="•"/>
              <a:tabLst>
                <a:tab pos="230188" algn="l"/>
              </a:tabLst>
            </a:pPr>
            <a:r>
              <a:rPr lang="en-US" sz="1600" spc="-5" dirty="0">
                <a:latin typeface="+mj-lt"/>
                <a:cs typeface="Arial"/>
              </a:rPr>
              <a:t>Remember to mute when not speaking, thank you</a:t>
            </a:r>
          </a:p>
          <a:p>
            <a:pPr marL="630238" marR="117475" lvl="1" indent="-230188" algn="just">
              <a:spcBef>
                <a:spcPts val="600"/>
              </a:spcBef>
              <a:buChar char="•"/>
              <a:tabLst>
                <a:tab pos="230188" algn="l"/>
              </a:tabLst>
            </a:pPr>
            <a:r>
              <a:rPr lang="en-US" sz="1600" dirty="0">
                <a:solidFill>
                  <a:schemeClr val="tx1"/>
                </a:solidFill>
              </a:rPr>
              <a:t>Press are required (i.e., anyone reporting publicly on this meeting) to announce their presence (per IEEE SA Standards Board Operations Manual)</a:t>
            </a:r>
            <a:endParaRPr lang="en-US" sz="1600" spc="-5" dirty="0">
              <a:solidFill>
                <a:schemeClr val="tx1"/>
              </a:solidFill>
              <a:latin typeface="+mj-lt"/>
              <a:cs typeface="Arial"/>
            </a:endParaRPr>
          </a:p>
          <a:p>
            <a:pPr marL="230188" marR="117475" indent="-230188" algn="just">
              <a:buChar char="•"/>
              <a:tabLst>
                <a:tab pos="230188" algn="l"/>
              </a:tabLst>
            </a:pPr>
            <a:endParaRPr lang="en-US" sz="1800" spc="-5" dirty="0">
              <a:solidFill>
                <a:srgbClr val="FF0000"/>
              </a:solidFill>
              <a:latin typeface="+mj-lt"/>
              <a:cs typeface="Arial"/>
            </a:endParaRP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October 2024</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Agenda</a:t>
            </a:r>
          </a:p>
        </p:txBody>
      </p:sp>
      <p:sp>
        <p:nvSpPr>
          <p:cNvPr id="10" name="Content Placeholder 2"/>
          <p:cNvSpPr>
            <a:spLocks noGrp="1"/>
          </p:cNvSpPr>
          <p:nvPr>
            <p:ph idx="1"/>
          </p:nvPr>
        </p:nvSpPr>
        <p:spPr>
          <a:xfrm>
            <a:off x="914400" y="1525587"/>
            <a:ext cx="10583032" cy="4927000"/>
          </a:xfrm>
        </p:spPr>
        <p:txBody>
          <a:bodyPr/>
          <a:lstStyle/>
          <a:p>
            <a:pPr marL="230188" marR="117475" indent="-230188" algn="just">
              <a:buChar char="•"/>
              <a:tabLst>
                <a:tab pos="230188" algn="l"/>
              </a:tabLst>
            </a:pPr>
            <a:r>
              <a:rPr lang="en-US" sz="1800" spc="-5" dirty="0">
                <a:latin typeface="+mj-lt"/>
                <a:cs typeface="Arial"/>
              </a:rPr>
              <a:t>Meeting called to order</a:t>
            </a:r>
          </a:p>
          <a:p>
            <a:pPr marL="230188" marR="117475" indent="-230188" algn="just">
              <a:buChar char="•"/>
              <a:tabLst>
                <a:tab pos="230188" algn="l"/>
              </a:tabLst>
            </a:pPr>
            <a:r>
              <a:rPr lang="en-US" sz="1800" spc="-5" dirty="0">
                <a:latin typeface="+mj-lt"/>
                <a:cs typeface="Arial"/>
              </a:rPr>
              <a:t>Administrative items (IEEE 802 and IEEE SA required notices)</a:t>
            </a:r>
          </a:p>
          <a:p>
            <a:pPr marL="230188" marR="117475" indent="-230188" algn="just">
              <a:buChar char="•"/>
              <a:tabLst>
                <a:tab pos="230188" algn="l"/>
              </a:tabLst>
            </a:pPr>
            <a:r>
              <a:rPr lang="en-US" sz="1800" spc="-5" dirty="0">
                <a:latin typeface="+mj-lt"/>
                <a:cs typeface="Arial"/>
              </a:rPr>
              <a:t>Meeting decorum</a:t>
            </a:r>
          </a:p>
          <a:p>
            <a:pPr marL="230188" marR="117475" indent="-230188" algn="just">
              <a:buChar char="•"/>
              <a:tabLst>
                <a:tab pos="230188" algn="l"/>
              </a:tabLst>
            </a:pPr>
            <a:r>
              <a:rPr lang="en-US" sz="1800" spc="-5" dirty="0">
                <a:latin typeface="+mj-lt"/>
                <a:cs typeface="Arial"/>
              </a:rPr>
              <a:t>Review and approve agenda</a:t>
            </a:r>
          </a:p>
          <a:p>
            <a:pPr marL="230188" marR="117475" indent="-230188" algn="just">
              <a:buChar char="•"/>
              <a:tabLst>
                <a:tab pos="230188" algn="l"/>
              </a:tabLst>
            </a:pPr>
            <a:r>
              <a:rPr lang="en-US" sz="1800" spc="-5" dirty="0">
                <a:latin typeface="+mj-lt"/>
                <a:cs typeface="Arial"/>
              </a:rPr>
              <a:t>Review and approve the weekly meeting minutes</a:t>
            </a:r>
          </a:p>
          <a:p>
            <a:pPr marL="230188" marR="117475" indent="-230188" algn="just">
              <a:buFont typeface="Times New Roman" pitchFamily="16" charset="0"/>
              <a:buChar char="•"/>
              <a:tabLst>
                <a:tab pos="230188" algn="l"/>
              </a:tabLst>
            </a:pPr>
            <a:r>
              <a:rPr lang="en-US" sz="1800" spc="-5" dirty="0" smtClean="0">
                <a:cs typeface="Arial"/>
              </a:rPr>
              <a:t>Status </a:t>
            </a:r>
            <a:r>
              <a:rPr lang="en-US" sz="1800" spc="-5" dirty="0">
                <a:cs typeface="Arial"/>
              </a:rPr>
              <a:t>of ongoing </a:t>
            </a:r>
            <a:r>
              <a:rPr lang="en-US" sz="1800" spc="-5" dirty="0" smtClean="0">
                <a:cs typeface="Arial"/>
              </a:rPr>
              <a:t>consultations</a:t>
            </a:r>
          </a:p>
          <a:p>
            <a:pPr marL="230188" marR="117475" indent="-230188" algn="just">
              <a:buFont typeface="Times New Roman" pitchFamily="16" charset="0"/>
              <a:buChar char="•"/>
              <a:tabLst>
                <a:tab pos="230188" algn="l"/>
              </a:tabLst>
            </a:pPr>
            <a:r>
              <a:rPr lang="en-US" sz="1800" i="1" spc="-5" dirty="0" smtClean="0">
                <a:solidFill>
                  <a:srgbClr val="00B050"/>
                </a:solidFill>
                <a:cs typeface="Arial"/>
              </a:rPr>
              <a:t>Review:  </a:t>
            </a:r>
            <a:r>
              <a:rPr lang="en-US" sz="1800" i="1" dirty="0" smtClean="0">
                <a:solidFill>
                  <a:srgbClr val="00B050"/>
                </a:solidFill>
              </a:rPr>
              <a:t>Czech CTU’s consultation on spectrum </a:t>
            </a:r>
            <a:r>
              <a:rPr lang="en-US" sz="1800" i="1" smtClean="0">
                <a:solidFill>
                  <a:srgbClr val="00B050"/>
                </a:solidFill>
              </a:rPr>
              <a:t>management strategy</a:t>
            </a:r>
            <a:endParaRPr lang="en-US" sz="1800" i="1" spc="-5" dirty="0" smtClean="0">
              <a:solidFill>
                <a:srgbClr val="00B050"/>
              </a:solidFill>
              <a:cs typeface="Arial"/>
            </a:endParaRPr>
          </a:p>
          <a:p>
            <a:pPr marL="230188" marR="117475" indent="-230188" algn="just">
              <a:buFont typeface="Times New Roman" pitchFamily="16" charset="0"/>
              <a:buChar char="•"/>
              <a:tabLst>
                <a:tab pos="230188" algn="l"/>
              </a:tabLst>
            </a:pPr>
            <a:r>
              <a:rPr lang="en-US" sz="1800" spc="-5" dirty="0" smtClean="0">
                <a:cs typeface="Arial"/>
              </a:rPr>
              <a:t>General </a:t>
            </a:r>
            <a:r>
              <a:rPr lang="en-US" sz="1800" spc="-5" dirty="0">
                <a:cs typeface="Arial"/>
              </a:rPr>
              <a:t>discussion items</a:t>
            </a:r>
          </a:p>
          <a:p>
            <a:pPr marL="230188" marR="117475" indent="-230188" algn="just">
              <a:buFont typeface="Times New Roman" pitchFamily="16" charset="0"/>
              <a:buChar char="•"/>
              <a:tabLst>
                <a:tab pos="230188" algn="l"/>
              </a:tabLst>
            </a:pPr>
            <a:r>
              <a:rPr lang="en-US" sz="1800" spc="-5" dirty="0">
                <a:cs typeface="Arial"/>
              </a:rPr>
              <a:t>Reminder (meeting schedule and mixed-mode meeting reservation) </a:t>
            </a:r>
          </a:p>
          <a:p>
            <a:pPr marL="230188" marR="117475" indent="-230188" algn="just">
              <a:buFont typeface="Times New Roman" pitchFamily="16" charset="0"/>
              <a:buChar char="•"/>
              <a:tabLst>
                <a:tab pos="230188" algn="l"/>
              </a:tabLst>
            </a:pPr>
            <a:r>
              <a:rPr lang="en-US" sz="1800" spc="-5" dirty="0">
                <a:latin typeface="+mj-lt"/>
                <a:cs typeface="Arial"/>
              </a:rPr>
              <a:t>Any other business</a:t>
            </a:r>
          </a:p>
          <a:p>
            <a:pPr marL="230188" marR="117475" indent="-230188" algn="just">
              <a:buChar char="•"/>
              <a:tabLst>
                <a:tab pos="230188" algn="l"/>
              </a:tabLst>
            </a:pPr>
            <a:r>
              <a:rPr lang="en-US" sz="1800" spc="-5" dirty="0">
                <a:latin typeface="+mj-lt"/>
                <a:cs typeface="Arial"/>
              </a:rPr>
              <a:t>Adjourn</a:t>
            </a:r>
          </a:p>
          <a:p>
            <a:pPr marL="0" marR="117475" indent="0" algn="just">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44701740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77015</TotalTime>
  <Words>1643</Words>
  <Application>Microsoft Office PowerPoint</Application>
  <PresentationFormat>Widescreen</PresentationFormat>
  <Paragraphs>341</Paragraphs>
  <Slides>18</Slides>
  <Notes>15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 Unicode MS</vt:lpstr>
      <vt:lpstr>Monotype Sorts</vt:lpstr>
      <vt:lpstr>MS Gothic</vt:lpstr>
      <vt:lpstr>MS PGothic</vt:lpstr>
      <vt:lpstr>Arial</vt:lpstr>
      <vt:lpstr>Calibri</vt:lpstr>
      <vt:lpstr>Times New Roman</vt:lpstr>
      <vt:lpstr>Office Theme</vt:lpstr>
      <vt:lpstr>IEEE 802.18 RR-TAG Weekly Teleconference Agenda</vt:lpstr>
      <vt:lpstr>Meeting called to order</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 SA standards activities shall allow  the fair &amp; equitable consideration of all viewpoints</vt:lpstr>
      <vt:lpstr>Meeting Decorum</vt:lpstr>
      <vt:lpstr>Agenda</vt:lpstr>
      <vt:lpstr>Administrative motions</vt:lpstr>
      <vt:lpstr>Status of ongoing consultations</vt:lpstr>
      <vt:lpstr>Czech CTU’s consultation on frequency reorganization plan</vt:lpstr>
      <vt:lpstr>General discussion items (1)</vt:lpstr>
      <vt:lpstr>General discussion items (2)</vt:lpstr>
      <vt:lpstr>Meeting schedule next 2 weeks</vt:lpstr>
      <vt:lpstr>Future mixed-mode meetings</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18-24/0107r0</dc:title>
  <dc:creator>Edward Au</dc:creator>
  <cp:keywords>31 October 2024</cp:keywords>
  <cp:lastModifiedBy>Edward Au</cp:lastModifiedBy>
  <cp:revision>6298</cp:revision>
  <cp:lastPrinted>1601-01-01T00:00:00Z</cp:lastPrinted>
  <dcterms:created xsi:type="dcterms:W3CDTF">2016-03-03T14:54:45Z</dcterms:created>
  <dcterms:modified xsi:type="dcterms:W3CDTF">2024-10-27T18:03:11Z</dcterms:modified>
  <cp:category>IEEE 802.18 RR-TAG agenda</cp:category>
</cp:coreProperties>
</file>