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4"/>
  </p:notesMasterIdLst>
  <p:handoutMasterIdLst>
    <p:handoutMasterId r:id="rId25"/>
  </p:handoutMasterIdLst>
  <p:sldIdLst>
    <p:sldId id="256" r:id="rId2"/>
    <p:sldId id="876" r:id="rId3"/>
    <p:sldId id="857" r:id="rId4"/>
    <p:sldId id="908" r:id="rId5"/>
    <p:sldId id="604" r:id="rId6"/>
    <p:sldId id="624" r:id="rId7"/>
    <p:sldId id="605" r:id="rId8"/>
    <p:sldId id="843" r:id="rId9"/>
    <p:sldId id="866" r:id="rId10"/>
    <p:sldId id="845" r:id="rId11"/>
    <p:sldId id="938" r:id="rId12"/>
    <p:sldId id="939" r:id="rId13"/>
    <p:sldId id="937" r:id="rId14"/>
    <p:sldId id="936" r:id="rId15"/>
    <p:sldId id="940" r:id="rId16"/>
    <p:sldId id="877" r:id="rId17"/>
    <p:sldId id="882" r:id="rId18"/>
    <p:sldId id="930" r:id="rId19"/>
    <p:sldId id="898" r:id="rId20"/>
    <p:sldId id="933" r:id="rId21"/>
    <p:sldId id="856" r:id="rId22"/>
    <p:sldId id="864"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10/24/2024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0466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422673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125482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19129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370058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802.18-24/0104r3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03-00-0000-rr-tag-minutes-17-octo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bipt.be/operators/publication/consultation-on-radio-interfaces-related-to-devices-using-the-ultra-wideband-technology-uwb"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2&amp;is_group=0000&amp;is_year=202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soumu.go.jp/menu_news/s-news/01kiban09_02000526.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0&amp;is_group=0000&amp;is_year=2024"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8/documents?is_dcn=105&amp;is_group=0000&amp;is_year=2024"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soumu.go.jp/menu_news/s-news/01kiban12_02000163.html" TargetMode="External"/><Relationship Id="rId12"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ctu.gov.cz/navrh-strategie-spravy-spektra" TargetMode="External"/><Relationship Id="rId11" Type="http://schemas.openxmlformats.org/officeDocument/2006/relationships/hyperlink" Target="https://mentor.ieee.org/802.18/documents?is_dcn=106&amp;is_group=0000&amp;is_year=2024" TargetMode="External"/><Relationship Id="rId5" Type="http://schemas.openxmlformats.org/officeDocument/2006/relationships/hyperlink" Target="https://www.bipt.be/operators/publication/consultation-on-radio-interfaces-related-to-devices-using-the-ultra-wideband-technology-uwb" TargetMode="External"/><Relationship Id="rId10" Type="http://schemas.openxmlformats.org/officeDocument/2006/relationships/hyperlink" Target="https://mic.gov.vn/van-ban-phap-luat/du-thao/2210.htm" TargetMode="External"/><Relationship Id="rId4" Type="http://schemas.openxmlformats.org/officeDocument/2006/relationships/hyperlink" Target="https://www.soumu.go.jp/menu_news/s-news/01kiban09_02000526.html" TargetMode="External"/><Relationship Id="rId9" Type="http://schemas.openxmlformats.org/officeDocument/2006/relationships/hyperlink" Target="https://cept.org/files/9522/Draft%20ECC%20Report%20364.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ctu.gov.cz/en/press-release:-internet-still-mainly-wi-fi-almost-half-accesses-already-have-speeds-over-100-mbits" TargetMode="External"/><Relationship Id="rId7"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ised-isde.canada.ca/site/spectrum-management-telecommunications/en/devices-and-equipment/radio-equipment-standards/radio-standards-specifications-rss/rss-248-radio-local-area-network-rlan-devices-operating-5925-7125-mhz-band" TargetMode="External"/><Relationship Id="rId5" Type="http://schemas.openxmlformats.org/officeDocument/2006/relationships/hyperlink" Target="https://www.fcc.gov/document/chairwoman-proposes-expanding-6-ghz-band-operations-vlp-devices" TargetMode="External"/><Relationship Id="rId4" Type="http://schemas.openxmlformats.org/officeDocument/2006/relationships/hyperlink" Target="https://www.fcc.gov/november-2024-open-commission-meetin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cma.gov.au/sites/default/files/2024-10/FYSO%202024-29.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btrc.gov.bd/site/notices/939916e8-a89a-4e3b-aa75-35a0a2172f59/%E0%A7%AB%E0%A7%AF%E0%A7%A8%E0%A7%AB-%E0%A7%AC%E0%A7%AA%E0%A7%A8%E0%A7%AB-%E0%A6%AE%E0%A7%87%E0%A6%97%E0%A6%BE%E0%A6%B9%E0%A6%BE%E0%A6%B0%E0%A7%8D%E0%A6%9C-%E0%A6%A4%E0%A6%B0%E0%A6%99%E0%A7%8D%E0%A6%97-%E0%A6%AC%E0%A7%8D%E0%A6%AF%E0%A6%BE%E0%A6%A8%E0%A7%8D%E0%A6%A1-Shared-%E0%A6%AD%E0%A6%BF%E0%A6%A4%E0%A7%8D%E0%A6%A4%E0%A6%BF%E0%A6%A4%E0%A7%87-%E0%A6%AC%E0%A7%8D%E0%A6%AF%E0%A6%AC%E0%A6%B9%E0%A6%BE%E0%A6%B0-%E0%A6%B8%E0%A6%82%E0%A6%95%E0%A7%8D%E0%A6%B0%E0%A6%BE%E0%A6%A8%E0%A7%8D%E0%A6%A4-%E0%A6%B8%E0%A6%BE%E0%A6%B0%E0%A7%8D%E0%A6%95%E0%A7%81%E0%A6%B2%E0%A6%BE%E0%A6%B0-%E0%A6%AA%E0%A7%8D%E0%A6%B0%E0%A6%9A%E0%A6%BE%E0%A6%B0-" TargetMode="External"/><Relationship Id="rId4" Type="http://schemas.openxmlformats.org/officeDocument/2006/relationships/hyperlink" Target="https://www.acma.gov.au/sites/default/files/2024-10/Response%20to%20submissions_draft%20FYSO%2024-29.pd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9-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October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24 October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Vijay </a:t>
            </a:r>
            <a:r>
              <a:rPr lang="en-US" sz="1600" spc="-5" dirty="0" err="1" smtClean="0">
                <a:latin typeface="+mj-lt"/>
                <a:cs typeface="Arial"/>
              </a:rPr>
              <a:t>Auluck</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17 October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18-24/0103r0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  </a:t>
            </a:r>
            <a:r>
              <a:rPr lang="en-US" sz="1600" spc="-5" dirty="0" smtClean="0">
                <a:cs typeface="Arial"/>
              </a:rPr>
              <a:t>Ben Rolfe</a:t>
            </a:r>
          </a:p>
          <a:p>
            <a:pPr marL="630238" marR="117475" lvl="1" indent="-230188" algn="just">
              <a:buChar char="•"/>
              <a:tabLst>
                <a:tab pos="230188" algn="l"/>
              </a:tabLst>
            </a:pPr>
            <a:r>
              <a:rPr lang="en-US" sz="1600" spc="-5" dirty="0" smtClean="0">
                <a:cs typeface="Arial"/>
              </a:rPr>
              <a:t>Discussion</a:t>
            </a:r>
            <a:r>
              <a:rPr lang="en-US" sz="1600" spc="-5" dirty="0">
                <a:cs typeface="Arial"/>
              </a:rPr>
              <a:t>: </a:t>
            </a:r>
            <a:r>
              <a:rPr lang="en-US" sz="1600" spc="-5" dirty="0" smtClean="0">
                <a:cs typeface="Arial"/>
              </a:rPr>
              <a:t> None</a:t>
            </a:r>
          </a:p>
          <a:p>
            <a:pPr marL="630238" marR="117475" lvl="1" indent="-230188" algn="just">
              <a:buFont typeface="Times New Roman" pitchFamily="16" charset="0"/>
              <a:buChar char="•"/>
              <a:tabLst>
                <a:tab pos="230188" algn="l"/>
              </a:tabLst>
            </a:pPr>
            <a:r>
              <a:rPr lang="en-US" sz="1600" spc="-5" dirty="0" smtClean="0">
                <a:cs typeface="Arial"/>
              </a:rPr>
              <a:t>Vote:  </a:t>
            </a:r>
            <a:r>
              <a:rPr lang="en-US" sz="1600" spc="-5" dirty="0">
                <a:cs typeface="Arial"/>
              </a:rPr>
              <a:t>Approved with unanimous consent</a:t>
            </a: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Belgium BIPT’s consultation on UWB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GB" sz="1800" dirty="0" smtClean="0"/>
              <a:t>Consultation </a:t>
            </a:r>
            <a:r>
              <a:rPr lang="en-GB" sz="1800" dirty="0"/>
              <a:t>on radio interfaces related to devices using the ultra wideband technology (UWB)</a:t>
            </a:r>
            <a:endParaRPr lang="en-GB" sz="1800" dirty="0" smtClean="0"/>
          </a:p>
          <a:p>
            <a:pPr marL="630238" marR="117475" lvl="1" indent="-230188" algn="just">
              <a:buChar char="•"/>
              <a:tabLst>
                <a:tab pos="230188" algn="l"/>
              </a:tabLst>
            </a:pPr>
            <a:r>
              <a:rPr lang="en-US" sz="1600" spc="-5" dirty="0" smtClean="0">
                <a:cs typeface="Arial"/>
              </a:rPr>
              <a:t>Publication date:  3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3 November 2024</a:t>
            </a:r>
          </a:p>
          <a:p>
            <a:pPr marL="630238" marR="117475" lvl="1" indent="-230188" algn="just">
              <a:buFont typeface="Times New Roman" pitchFamily="16" charset="0"/>
              <a:buChar char="•"/>
              <a:tabLst>
                <a:tab pos="230188" algn="l"/>
              </a:tabLst>
            </a:pPr>
            <a:r>
              <a:rPr lang="en-US" sz="1600" dirty="0"/>
              <a:t>When compared with the existing technical conditions, this consultation </a:t>
            </a:r>
            <a:r>
              <a:rPr lang="en-US" sz="1600" dirty="0" smtClean="0"/>
              <a:t>proposes:</a:t>
            </a:r>
          </a:p>
          <a:p>
            <a:pPr marL="1030288" marR="117475" lvl="2" indent="-230188" algn="just">
              <a:spcBef>
                <a:spcPts val="500"/>
              </a:spcBef>
              <a:buFont typeface="Times New Roman" pitchFamily="16" charset="0"/>
              <a:buChar char="•"/>
              <a:tabLst>
                <a:tab pos="230188" algn="l"/>
              </a:tabLst>
            </a:pPr>
            <a:r>
              <a:rPr lang="en-US" sz="1400" dirty="0" smtClean="0"/>
              <a:t>to </a:t>
            </a:r>
            <a:r>
              <a:rPr lang="en-US" sz="1400" dirty="0"/>
              <a:t>modify a few existing rules (B20-01 to B20-11)  for generic use of UWB to avoid </a:t>
            </a:r>
            <a:r>
              <a:rPr lang="en-US" sz="1400" dirty="0" smtClean="0"/>
              <a:t>redundancy;</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a new category (B23-14) concerning vehicle applications in the 6 GHz to 8.5 GHz band, including applications that involve infrastructure-to-vehicle and vehicle-to-vehicle </a:t>
            </a:r>
            <a:r>
              <a:rPr lang="en-US" sz="1400" dirty="0" smtClean="0"/>
              <a:t>communications</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12 new categories (B29-01 to B29-11) concerning specific applications involving fixed outdoor installations for specific </a:t>
            </a:r>
            <a:r>
              <a:rPr lang="en-US" sz="1400" dirty="0" err="1"/>
              <a:t>radiodetermination</a:t>
            </a:r>
            <a:r>
              <a:rPr lang="en-US" sz="1400" dirty="0"/>
              <a:t>, localization, tracing and data </a:t>
            </a:r>
            <a:r>
              <a:rPr lang="en-US" sz="1400" dirty="0" smtClean="0"/>
              <a:t>acquisition</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a new category (B29-12) concerning specific applications involving enhanced indoor devices for specific </a:t>
            </a:r>
            <a:r>
              <a:rPr lang="en-US" sz="1400" dirty="0" err="1"/>
              <a:t>radiodetermination</a:t>
            </a:r>
            <a:r>
              <a:rPr lang="en-US" sz="1400" dirty="0"/>
              <a:t>, localization, tracing and data acquisition</a:t>
            </a:r>
            <a:r>
              <a:rPr lang="en-US" sz="1400" dirty="0" smtClean="0"/>
              <a:t>.</a:t>
            </a:r>
            <a:endParaRPr lang="en-US" sz="1600" spc="-5" dirty="0" smtClean="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www.bipt.be/operators/publication/consultation-on-radio-interfaces-related-to-devices-using-the-ultra-wideband-technology-uwb</a:t>
            </a:r>
            <a:endParaRPr lang="en-US" sz="1600" kern="1200" dirty="0" smtClean="0">
              <a:latin typeface="Times New Roman" pitchFamily="16" charset="0"/>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228401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Belgium BIPT’s consultation on UWB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18-24/0102r1 </a:t>
            </a:r>
            <a:r>
              <a:rPr lang="en-US" sz="1800" spc="-5" dirty="0" smtClean="0">
                <a:cs typeface="Arial"/>
              </a:rPr>
              <a:t>in response to the Belgium </a:t>
            </a:r>
            <a:r>
              <a:rPr lang="en-US" sz="1800" dirty="0"/>
              <a:t>Institute for Postal Services and </a:t>
            </a:r>
            <a:r>
              <a:rPr lang="en-US" sz="1800" dirty="0" smtClean="0"/>
              <a:t>Telecommunications</a:t>
            </a:r>
            <a:r>
              <a:rPr lang="en-US" sz="1800" spc="-5" dirty="0" smtClean="0">
                <a:cs typeface="Arial"/>
              </a:rPr>
              <a:t> </a:t>
            </a:r>
            <a:r>
              <a:rPr lang="en-US" sz="1800" dirty="0" smtClean="0"/>
              <a:t>(BIPT)</a:t>
            </a:r>
            <a:r>
              <a:rPr lang="en-US" sz="1800" spc="-5" dirty="0" smtClean="0">
                <a:cs typeface="Arial"/>
              </a:rPr>
              <a:t>’s </a:t>
            </a:r>
            <a:r>
              <a:rPr lang="en-US" sz="1800" spc="-5" dirty="0" smtClean="0">
                <a:solidFill>
                  <a:schemeClr val="tx1"/>
                </a:solidFill>
                <a:cs typeface="Arial"/>
              </a:rPr>
              <a:t>consultation “</a:t>
            </a:r>
            <a:r>
              <a:rPr lang="en-GB" sz="1800" dirty="0"/>
              <a:t>Consultation on radio interfaces related to devices using the ultra wideband technology (UWB)</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BIPT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Ben Rolfe</a:t>
            </a:r>
          </a:p>
          <a:p>
            <a:pPr marL="630238" marR="117475" lvl="1" indent="-230188" algn="just">
              <a:buChar char="•"/>
              <a:tabLst>
                <a:tab pos="230188" algn="l"/>
              </a:tabLst>
            </a:pPr>
            <a:r>
              <a:rPr lang="en-US" sz="1600" spc="-5" dirty="0" smtClean="0">
                <a:latin typeface="+mj-lt"/>
                <a:cs typeface="Arial"/>
              </a:rPr>
              <a:t>Seconded:  Joe Levy </a:t>
            </a:r>
          </a:p>
          <a:p>
            <a:pPr marL="630238" marR="117475" lvl="1" indent="-230188" algn="just">
              <a:buChar char="•"/>
              <a:tabLst>
                <a:tab pos="230188" algn="l"/>
              </a:tabLst>
            </a:pPr>
            <a:r>
              <a:rPr lang="en-US" sz="1600" spc="-5" dirty="0" smtClean="0">
                <a:latin typeface="+mj-lt"/>
                <a:cs typeface="Arial"/>
              </a:rPr>
              <a:t>Discussion:  None.</a:t>
            </a:r>
          </a:p>
          <a:p>
            <a:pPr marL="630238" marR="117475" lvl="1" indent="-230188" algn="just">
              <a:buChar char="•"/>
              <a:tabLst>
                <a:tab pos="230188" algn="l"/>
              </a:tabLst>
            </a:pPr>
            <a:r>
              <a:rPr lang="en-US" sz="1600" spc="-5" dirty="0" smtClean="0">
                <a:latin typeface="+mj-lt"/>
                <a:cs typeface="Arial"/>
              </a:rPr>
              <a:t>Result:  Approved (11 Yes, 1 No, 1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248065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Call for </a:t>
            </a:r>
            <a:r>
              <a:rPr lang="en-US" sz="1800" dirty="0"/>
              <a:t>opinions on the Frequency Reorganization Action Plan (FY2024 edition</a:t>
            </a:r>
            <a:r>
              <a:rPr lang="en-US" sz="1800" dirty="0" smtClean="0"/>
              <a:t>)</a:t>
            </a:r>
            <a:endParaRPr lang="en-GB" sz="1800" dirty="0" smtClean="0"/>
          </a:p>
          <a:p>
            <a:pPr marL="630238" marR="117475" lvl="1" indent="-230188" algn="just">
              <a:buChar char="•"/>
              <a:tabLst>
                <a:tab pos="230188" algn="l"/>
              </a:tabLst>
            </a:pPr>
            <a:r>
              <a:rPr lang="en-US" sz="1600" spc="-5" dirty="0" smtClean="0">
                <a:cs typeface="Arial"/>
              </a:rPr>
              <a:t>Publication date:  1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30 October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www.soumu.go.jp/menu_news/s-news/01kiban09_02000526.html</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18-24/0100</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238749567"/>
              </p:ext>
            </p:extLst>
          </p:nvPr>
        </p:nvGraphicFramePr>
        <p:xfrm>
          <a:off x="914400" y="1705690"/>
          <a:ext cx="10367426" cy="3754120"/>
        </p:xfrm>
        <a:graphic>
          <a:graphicData uri="http://schemas.openxmlformats.org/drawingml/2006/table">
            <a:tbl>
              <a:tblPr firstRow="1" bandRow="1">
                <a:tableStyleId>{21E4AEA4-8DFA-4A89-87EB-49C32662AFE0}</a:tableStyleId>
              </a:tblPr>
              <a:tblGrid>
                <a:gridCol w="3369821"/>
                <a:gridCol w="6997605"/>
              </a:tblGrid>
              <a:tr h="370840">
                <a:tc>
                  <a:txBody>
                    <a:bodyPr/>
                    <a:lstStyle/>
                    <a:p>
                      <a:r>
                        <a:rPr lang="en-US" dirty="0" smtClean="0"/>
                        <a:t>Frequency band</a:t>
                      </a:r>
                      <a:endParaRPr lang="en-US" dirty="0"/>
                    </a:p>
                  </a:txBody>
                  <a:tcPr/>
                </a:tc>
                <a:tc>
                  <a:txBody>
                    <a:bodyPr/>
                    <a:lstStyle/>
                    <a:p>
                      <a:r>
                        <a:rPr lang="en-US" dirty="0" smtClean="0"/>
                        <a:t>Proposed plan</a:t>
                      </a:r>
                      <a:endParaRPr lang="en-US" dirty="0"/>
                    </a:p>
                  </a:txBody>
                  <a:tcPr/>
                </a:tc>
              </a:tr>
              <a:tr h="370840">
                <a:tc>
                  <a:txBody>
                    <a:bodyPr/>
                    <a:lstStyle/>
                    <a:p>
                      <a:r>
                        <a:rPr lang="en-US" dirty="0" smtClean="0"/>
                        <a:t>5250</a:t>
                      </a:r>
                      <a:r>
                        <a:rPr lang="en-US" baseline="0" dirty="0" smtClean="0"/>
                        <a:t> MHz to 5350 MHz</a:t>
                      </a:r>
                      <a:endParaRPr lang="en-US" dirty="0"/>
                    </a:p>
                  </a:txBody>
                  <a:tcPr/>
                </a:tc>
                <a:tc>
                  <a:txBody>
                    <a:bodyPr/>
                    <a:lstStyle/>
                    <a:p>
                      <a:r>
                        <a:rPr lang="en-US" dirty="0" smtClean="0"/>
                        <a:t>Consider expanding its usage, provided</a:t>
                      </a:r>
                      <a:r>
                        <a:rPr lang="en-US" baseline="0" dirty="0" smtClean="0"/>
                        <a:t> that Wi-Fi does not cause interference with incumbent services.</a:t>
                      </a:r>
                    </a:p>
                    <a:p>
                      <a:endParaRPr lang="en-US" baseline="0" dirty="0" smtClean="0"/>
                    </a:p>
                    <a:p>
                      <a:r>
                        <a:rPr lang="en-US" baseline="0" dirty="0" smtClean="0"/>
                        <a:t>NOTE:  As of now, the use of Wi-Fi is limited to indoor operation only</a:t>
                      </a:r>
                      <a:endParaRPr lang="en-US" dirty="0"/>
                    </a:p>
                  </a:txBody>
                  <a:tcPr/>
                </a:tc>
              </a:tr>
              <a:tr h="370840">
                <a:tc>
                  <a:txBody>
                    <a:bodyPr/>
                    <a:lstStyle/>
                    <a:p>
                      <a:r>
                        <a:rPr lang="en-US" dirty="0" smtClean="0"/>
                        <a:t>5925 MHz to 6425 MHz</a:t>
                      </a:r>
                      <a:endParaRPr lang="en-US" dirty="0"/>
                    </a:p>
                  </a:txBody>
                  <a:tcPr/>
                </a:tc>
                <a:tc>
                  <a:txBody>
                    <a:bodyPr/>
                    <a:lstStyle/>
                    <a:p>
                      <a:r>
                        <a:rPr lang="en-US" dirty="0" smtClean="0"/>
                        <a:t>Consider</a:t>
                      </a:r>
                      <a:r>
                        <a:rPr lang="en-US" baseline="0" dirty="0" smtClean="0"/>
                        <a:t> frequency sharing regarding the use of narrowband devices</a:t>
                      </a:r>
                    </a:p>
                    <a:p>
                      <a:r>
                        <a:rPr lang="en-US" baseline="0" dirty="0" smtClean="0"/>
                        <a:t>Consider the use of an AFC system</a:t>
                      </a:r>
                      <a:endParaRPr lang="en-US" dirty="0"/>
                    </a:p>
                  </a:txBody>
                  <a:tcPr/>
                </a:tc>
              </a:tr>
              <a:tr h="370840">
                <a:tc>
                  <a:txBody>
                    <a:bodyPr/>
                    <a:lstStyle/>
                    <a:p>
                      <a:r>
                        <a:rPr lang="en-US" dirty="0" smtClean="0"/>
                        <a:t>6425</a:t>
                      </a:r>
                      <a:r>
                        <a:rPr lang="en-US" baseline="0" dirty="0" smtClean="0"/>
                        <a:t> MHz to 7125 MHz</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Consider allowing Wi-Fi to operate, </a:t>
                      </a:r>
                      <a:r>
                        <a:rPr lang="en-US" dirty="0" smtClean="0"/>
                        <a:t>provided</a:t>
                      </a:r>
                      <a:r>
                        <a:rPr lang="en-US" baseline="0" dirty="0" smtClean="0"/>
                        <a:t> that Wi-Fi does not cause interference with incumbent services.</a:t>
                      </a:r>
                    </a:p>
                    <a:p>
                      <a:r>
                        <a:rPr lang="en-US" baseline="0" dirty="0" smtClean="0"/>
                        <a:t>Consider the use of an AFC system</a:t>
                      </a:r>
                      <a:endParaRPr lang="en-US" dirty="0"/>
                    </a:p>
                  </a:txBody>
                  <a:tcPr/>
                </a:tc>
              </a:tr>
              <a:tr h="370840">
                <a:tc>
                  <a:txBody>
                    <a:bodyPr/>
                    <a:lstStyle/>
                    <a:p>
                      <a:r>
                        <a:rPr lang="en-US" dirty="0" smtClean="0"/>
                        <a:t>7025 MHz to 7125 MHz</a:t>
                      </a:r>
                      <a:endParaRPr lang="en-US" dirty="0"/>
                    </a:p>
                  </a:txBody>
                  <a:tcPr/>
                </a:tc>
                <a:tc>
                  <a:txBody>
                    <a:bodyPr/>
                    <a:lstStyle/>
                    <a:p>
                      <a:r>
                        <a:rPr lang="en-US" sz="1800" u="none" strike="noStrike" kern="1200" baseline="0" dirty="0" smtClean="0"/>
                        <a:t>Consider the possibility of allocating it to 5G, taking into account the current status of deliberations and trends in other countries</a:t>
                      </a:r>
                      <a:endParaRPr lang="en-US" dirty="0"/>
                    </a:p>
                  </a:txBody>
                  <a:tcPr/>
                </a:tc>
              </a:tr>
            </a:tbl>
          </a:graphicData>
        </a:graphic>
      </p:graphicFrame>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 (3)</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(Technical):  Move to approve document </a:t>
            </a:r>
            <a:r>
              <a:rPr lang="en-GB" sz="1800" dirty="0" smtClean="0">
                <a:solidFill>
                  <a:schemeClr val="accent2"/>
                </a:solidFill>
              </a:rPr>
              <a:t>18-24/0100r4 </a:t>
            </a:r>
            <a:r>
              <a:rPr lang="en-US" sz="1800" spc="-5" dirty="0" smtClean="0">
                <a:cs typeface="Arial"/>
              </a:rPr>
              <a:t>in response to the Japan Ministry of Internal Affairs and Communications </a:t>
            </a:r>
            <a:r>
              <a:rPr lang="en-US" sz="1800" dirty="0" smtClean="0"/>
              <a:t>(MIC)</a:t>
            </a:r>
            <a:r>
              <a:rPr lang="en-US" sz="1800" spc="-5" dirty="0" smtClean="0">
                <a:cs typeface="Arial"/>
              </a:rPr>
              <a:t>’s </a:t>
            </a:r>
            <a:r>
              <a:rPr lang="en-US" sz="1800" spc="-5" dirty="0" smtClean="0">
                <a:solidFill>
                  <a:schemeClr val="tx1"/>
                </a:solidFill>
                <a:cs typeface="Arial"/>
              </a:rPr>
              <a:t>consultation “</a:t>
            </a:r>
            <a:r>
              <a:rPr lang="en-US" sz="1800" dirty="0"/>
              <a:t>Call for opinions on the Frequency Reorganization Action Plan (FY2024 edition)</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MIC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Al </a:t>
            </a:r>
            <a:r>
              <a:rPr lang="en-US" sz="1600" spc="-5" dirty="0" err="1" smtClean="0">
                <a:latin typeface="+mj-lt"/>
                <a:cs typeface="Arial"/>
              </a:rPr>
              <a:t>Petrick</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  </a:t>
            </a:r>
            <a:r>
              <a:rPr lang="en-US" sz="1600" spc="-5" dirty="0" err="1" smtClean="0">
                <a:latin typeface="+mj-lt"/>
                <a:cs typeface="Arial"/>
              </a:rPr>
              <a:t>Pelin</a:t>
            </a:r>
            <a:r>
              <a:rPr lang="en-US" sz="1600" spc="-5" dirty="0" smtClean="0">
                <a:latin typeface="+mj-lt"/>
                <a:cs typeface="Arial"/>
              </a:rPr>
              <a:t> Salem </a:t>
            </a:r>
          </a:p>
          <a:p>
            <a:pPr marL="630238" marR="117475" lvl="1" indent="-230188" algn="just">
              <a:buChar char="•"/>
              <a:tabLst>
                <a:tab pos="230188" algn="l"/>
              </a:tabLst>
            </a:pPr>
            <a:r>
              <a:rPr lang="en-US" sz="1600" spc="-5" dirty="0" smtClean="0">
                <a:latin typeface="+mj-lt"/>
                <a:cs typeface="Arial"/>
              </a:rPr>
              <a:t>Discussion:  None.</a:t>
            </a:r>
          </a:p>
          <a:p>
            <a:pPr marL="630238" marR="117475" lvl="1" indent="-230188" algn="just">
              <a:buChar char="•"/>
              <a:tabLst>
                <a:tab pos="230188" algn="l"/>
              </a:tabLst>
            </a:pPr>
            <a:r>
              <a:rPr lang="en-US" sz="1600" spc="-5" dirty="0" smtClean="0">
                <a:latin typeface="+mj-lt"/>
                <a:cs typeface="Arial"/>
              </a:rPr>
              <a:t>Result</a:t>
            </a:r>
            <a:r>
              <a:rPr lang="en-US" sz="1600" spc="-5" smtClean="0">
                <a:latin typeface="+mj-lt"/>
                <a:cs typeface="Arial"/>
              </a:rPr>
              <a:t>:  Approved (12 </a:t>
            </a:r>
            <a:r>
              <a:rPr lang="en-US" sz="1600" spc="-5" dirty="0" smtClean="0">
                <a:latin typeface="+mj-lt"/>
                <a:cs typeface="Arial"/>
              </a:rPr>
              <a:t>Yes, 0 No, </a:t>
            </a:r>
            <a:r>
              <a:rPr lang="en-US" sz="1600" spc="-5" smtClean="0">
                <a:latin typeface="+mj-lt"/>
                <a:cs typeface="Arial"/>
              </a:rPr>
              <a:t>1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190812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ET, Thursday, 24 October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Japan MIC:  </a:t>
            </a:r>
            <a:r>
              <a:rPr lang="en-GB" sz="1400" u="sng" dirty="0" smtClean="0">
                <a:hlinkClick r:id="rId4"/>
              </a:rPr>
              <a:t>Call </a:t>
            </a:r>
            <a:r>
              <a:rPr lang="en-GB" sz="1400" u="sng" dirty="0">
                <a:hlinkClick r:id="rId4"/>
              </a:rPr>
              <a:t>for opinions on the Frequency Reorganization Action Plan (FY2024 edition</a:t>
            </a:r>
            <a:r>
              <a:rPr lang="en-GB" sz="1400" u="sng" dirty="0" smtClean="0">
                <a:hlinkClick r:id="rId4"/>
              </a:rPr>
              <a:t>)</a:t>
            </a:r>
            <a:endParaRPr lang="en-GB" sz="1400" u="sng" dirty="0" smtClean="0"/>
          </a:p>
          <a:p>
            <a:pPr marL="1030288" marR="117475" lvl="2" indent="-230188" algn="just">
              <a:spcBef>
                <a:spcPts val="600"/>
              </a:spcBef>
              <a:buFont typeface="Times New Roman" pitchFamily="16" charset="0"/>
              <a:buChar char="•"/>
              <a:tabLst>
                <a:tab pos="230188" algn="l"/>
              </a:tabLst>
            </a:pPr>
            <a:r>
              <a:rPr lang="en-GB" sz="1400" dirty="0" smtClean="0"/>
              <a:t>Belgium BIPT:  </a:t>
            </a:r>
            <a:r>
              <a:rPr lang="en-GB" sz="1400" u="sng" dirty="0">
                <a:hlinkClick r:id="rId5"/>
              </a:rPr>
              <a:t>Consultation on radio interfaces related to devices using the ultra wideband technology (UWB)</a:t>
            </a:r>
            <a:endParaRPr lang="en-GB" sz="1400" dirty="0" smtClean="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7 November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Czech CTU:  </a:t>
            </a:r>
            <a:r>
              <a:rPr lang="en-GB" sz="1400" u="sng" dirty="0">
                <a:hlinkClick r:id="rId6"/>
              </a:rPr>
              <a:t>Call for comments on the draft Radio Spectrum Management Strategy</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4:00pm PT</a:t>
            </a:r>
            <a:r>
              <a:rPr lang="en-US" sz="1600" spc="-5" dirty="0">
                <a:solidFill>
                  <a:schemeClr val="tx1"/>
                </a:solidFill>
                <a:cs typeface="Arial"/>
              </a:rPr>
              <a:t>, </a:t>
            </a:r>
            <a:r>
              <a:rPr lang="en-US" sz="1600" spc="-5" dirty="0" smtClean="0">
                <a:solidFill>
                  <a:schemeClr val="tx1"/>
                </a:solidFill>
                <a:cs typeface="Arial"/>
              </a:rPr>
              <a:t>Monday, 11 </a:t>
            </a:r>
            <a:r>
              <a:rPr lang="en-US" sz="1600" spc="-5" dirty="0">
                <a:solidFill>
                  <a:schemeClr val="tx1"/>
                </a:solidFill>
                <a:cs typeface="Arial"/>
              </a:rPr>
              <a:t>November 2024</a:t>
            </a:r>
          </a:p>
          <a:p>
            <a:pPr marL="1030288" marR="117475" lvl="2" indent="-230188" algn="just">
              <a:spcBef>
                <a:spcPts val="600"/>
              </a:spcBef>
              <a:buFont typeface="Times New Roman" pitchFamily="16" charset="0"/>
              <a:buChar char="•"/>
              <a:tabLst>
                <a:tab pos="230188" algn="l"/>
              </a:tabLst>
            </a:pPr>
            <a:r>
              <a:rPr lang="en-US" sz="1400" dirty="0" smtClean="0"/>
              <a:t>Japan MIC:  </a:t>
            </a:r>
            <a:r>
              <a:rPr lang="en-US" sz="1400" dirty="0">
                <a:hlinkClick r:id="rId7"/>
              </a:rPr>
              <a:t>Call for opinions on the proposed ministerial ordinance to amend part of the Radio Law Enforcement </a:t>
            </a:r>
            <a:r>
              <a:rPr lang="en-US" sz="1400" dirty="0" smtClean="0">
                <a:hlinkClick r:id="rId7"/>
              </a:rPr>
              <a:t>Regulations: Addition </a:t>
            </a:r>
            <a:r>
              <a:rPr lang="en-US" sz="1400" dirty="0">
                <a:hlinkClick r:id="rId7"/>
              </a:rPr>
              <a:t>of systems and bands to the special exemption system for non-technical </a:t>
            </a:r>
            <a:r>
              <a:rPr lang="en-US" sz="1400" dirty="0" smtClean="0">
                <a:hlinkClick r:id="rId7"/>
              </a:rPr>
              <a:t>equipment</a:t>
            </a:r>
            <a:endParaRPr lang="en-US" sz="1400" dirty="0" smtClean="0"/>
          </a:p>
          <a:p>
            <a:pPr marL="1487488" marR="117475" lvl="3" indent="-230188" algn="just">
              <a:spcBef>
                <a:spcPts val="600"/>
              </a:spcBef>
              <a:buFont typeface="Times New Roman" pitchFamily="16" charset="0"/>
              <a:buChar char="•"/>
              <a:tabLst>
                <a:tab pos="230188" algn="l"/>
              </a:tabLst>
            </a:pPr>
            <a:r>
              <a:rPr lang="en-US" sz="1400" dirty="0" smtClean="0"/>
              <a:t>Unofficial translation is </a:t>
            </a:r>
            <a:r>
              <a:rPr lang="en-US" sz="1400" dirty="0" smtClean="0">
                <a:hlinkClick r:id="rId8"/>
              </a:rPr>
              <a:t>available</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a:t>EU CEPT ECC:  </a:t>
            </a:r>
            <a:r>
              <a:rPr lang="en-GB" sz="1400" u="sng" dirty="0">
                <a:hlinkClick r:id="rId9"/>
              </a:rPr>
              <a:t>Draft ECC Report 364</a:t>
            </a:r>
            <a:r>
              <a:rPr lang="en-GB" sz="1400" u="sng" dirty="0"/>
              <a:t>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5 December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Vietnam MIC:  </a:t>
            </a:r>
            <a:r>
              <a:rPr lang="en-US" sz="1400" dirty="0" smtClean="0">
                <a:hlinkClick r:id="rId10"/>
              </a:rPr>
              <a:t>Consultation </a:t>
            </a:r>
            <a:r>
              <a:rPr lang="en-US" sz="1400" dirty="0">
                <a:hlinkClick r:id="rId10"/>
              </a:rPr>
              <a:t>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11"/>
              </a:rPr>
              <a:t>available</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2"/>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spc="-5" dirty="0" smtClean="0">
                <a:solidFill>
                  <a:schemeClr val="tx1"/>
                </a:solidFill>
                <a:cs typeface="Arial"/>
              </a:rPr>
              <a:t>Czech Republic</a:t>
            </a:r>
          </a:p>
          <a:p>
            <a:pPr marL="1030288" marR="117475" lvl="2" indent="-230188" algn="just">
              <a:buClrTx/>
              <a:buFont typeface="Times New Roman" pitchFamily="16" charset="0"/>
              <a:buChar char="•"/>
              <a:tabLst>
                <a:tab pos="230188" algn="l"/>
              </a:tabLst>
            </a:pPr>
            <a:r>
              <a:rPr lang="en-US" sz="1400" dirty="0"/>
              <a:t>On 24 September 2024, Czech Telecommunications Office (CTU) </a:t>
            </a:r>
            <a:r>
              <a:rPr lang="en-US" sz="1400" dirty="0">
                <a:hlinkClick r:id="rId3"/>
              </a:rPr>
              <a:t>released</a:t>
            </a:r>
            <a:r>
              <a:rPr lang="en-US" sz="1400" dirty="0"/>
              <a:t> a marketing report related to the development of the market for electronic communications service in 2023. </a:t>
            </a:r>
            <a:r>
              <a:rPr lang="en-US" sz="1400" dirty="0" smtClean="0"/>
              <a:t> </a:t>
            </a:r>
            <a:r>
              <a:rPr lang="en-US" sz="1400" dirty="0"/>
              <a:t>Wireless access in available bands (Wi-Fi) continued to be the most used method of internet access at a fixed location in 2023, with a share of 27.2%</a:t>
            </a:r>
            <a:endParaRPr lang="en-US" sz="14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The </a:t>
            </a:r>
            <a:r>
              <a:rPr lang="en-US" sz="1400" dirty="0" smtClean="0">
                <a:solidFill>
                  <a:schemeClr val="tx1"/>
                </a:solidFill>
              </a:rPr>
              <a:t>November </a:t>
            </a:r>
            <a:r>
              <a:rPr lang="en-US" sz="1400" dirty="0">
                <a:solidFill>
                  <a:schemeClr val="tx1"/>
                </a:solidFill>
              </a:rPr>
              <a:t>2024 Open Commission Meeting is </a:t>
            </a:r>
            <a:r>
              <a:rPr lang="en-US" sz="1400" dirty="0">
                <a:solidFill>
                  <a:srgbClr val="FF0000"/>
                </a:solidFill>
                <a:hlinkClick r:id="rId4"/>
              </a:rPr>
              <a:t>scheduled</a:t>
            </a:r>
            <a:r>
              <a:rPr lang="en-US" sz="1400" dirty="0">
                <a:solidFill>
                  <a:schemeClr val="tx1"/>
                </a:solidFill>
              </a:rPr>
              <a:t> at 10:30am ET on </a:t>
            </a:r>
            <a:r>
              <a:rPr lang="en-US" sz="1400" dirty="0" smtClean="0">
                <a:solidFill>
                  <a:schemeClr val="tx1"/>
                </a:solidFill>
              </a:rPr>
              <a:t>21 November </a:t>
            </a:r>
            <a:r>
              <a:rPr lang="en-US" sz="1400" dirty="0">
                <a:solidFill>
                  <a:schemeClr val="tx1"/>
                </a:solidFill>
              </a:rPr>
              <a:t>2024.</a:t>
            </a:r>
          </a:p>
          <a:p>
            <a:pPr marL="1030288" marR="117475" lvl="2" indent="-230188" algn="just">
              <a:buClrTx/>
              <a:buFont typeface="Times New Roman" pitchFamily="16" charset="0"/>
              <a:buChar char="•"/>
              <a:tabLst>
                <a:tab pos="230188" algn="l"/>
              </a:tabLst>
            </a:pPr>
            <a:r>
              <a:rPr lang="en-US" sz="1400" dirty="0">
                <a:solidFill>
                  <a:schemeClr val="tx1"/>
                </a:solidFill>
              </a:rPr>
              <a:t>On 4 October 2024, FCC issued a </a:t>
            </a:r>
            <a:r>
              <a:rPr lang="en-US" sz="1400" dirty="0">
                <a:solidFill>
                  <a:schemeClr val="tx1"/>
                </a:solidFill>
                <a:hlinkClick r:id="rId5"/>
              </a:rPr>
              <a:t>press release</a:t>
            </a:r>
            <a:r>
              <a:rPr lang="en-US" sz="1400" dirty="0">
                <a:solidFill>
                  <a:schemeClr val="tx1"/>
                </a:solidFill>
              </a:rPr>
              <a:t> that </a:t>
            </a:r>
            <a:r>
              <a:rPr lang="en-US" sz="1400" dirty="0"/>
              <a:t>Chairwoman proposed new rules to expand very low power device operations in additional spectrum in the 6 GHz band alongside other Wi-Fi-enabled devices</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t>Canada</a:t>
            </a:r>
          </a:p>
          <a:p>
            <a:pPr marL="1030288" marR="117475" lvl="2" indent="-230188" algn="just">
              <a:buClrTx/>
              <a:buFont typeface="Times New Roman" pitchFamily="16" charset="0"/>
              <a:buChar char="•"/>
              <a:tabLst>
                <a:tab pos="230188" algn="l"/>
              </a:tabLst>
            </a:pPr>
            <a:r>
              <a:rPr lang="en-US" sz="1400" dirty="0"/>
              <a:t>Following the consultation a few months ago, Canada ISED </a:t>
            </a:r>
            <a:r>
              <a:rPr lang="en-US" sz="1400" dirty="0">
                <a:hlinkClick r:id="rId6"/>
              </a:rPr>
              <a:t>published</a:t>
            </a:r>
            <a:r>
              <a:rPr lang="en-US" sz="1400" dirty="0"/>
              <a:t> its official version of the RSS-248 Issue 3: Radio Local Area Network (RLAN) Devices Operating in the 5925-7125 MHz Band on 11 October 2024.</a:t>
            </a:r>
            <a:endParaRPr lang="en-US" sz="1400" spc="-5" dirty="0">
              <a:solidFill>
                <a:schemeClr val="tx1"/>
              </a:solidFill>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Australia</a:t>
            </a:r>
          </a:p>
          <a:p>
            <a:pPr marL="1030288" marR="117475" lvl="2" indent="-230188" algn="just">
              <a:buClrTx/>
              <a:buFont typeface="Times New Roman" pitchFamily="16" charset="0"/>
              <a:buChar char="•"/>
              <a:tabLst>
                <a:tab pos="230188" algn="l"/>
              </a:tabLst>
            </a:pPr>
            <a:r>
              <a:rPr lang="en-US" sz="1400" dirty="0" smtClean="0">
                <a:solidFill>
                  <a:schemeClr val="tx1"/>
                </a:solidFill>
              </a:rPr>
              <a:t>Following the consultation in May 2024, Australian Communications and Media Authority (ACMA) published the official version of the </a:t>
            </a:r>
            <a:r>
              <a:rPr lang="en-US" sz="1400" dirty="0">
                <a:hlinkClick r:id="rId3"/>
              </a:rPr>
              <a:t>Five-year spectrum outlook 2024–29 and 2024–25 work </a:t>
            </a:r>
            <a:r>
              <a:rPr lang="en-US" sz="1400" dirty="0" smtClean="0">
                <a:hlinkClick r:id="rId3"/>
              </a:rPr>
              <a:t>program</a:t>
            </a:r>
            <a:r>
              <a:rPr lang="en-US" sz="1400" dirty="0" smtClean="0"/>
              <a:t> and </a:t>
            </a:r>
            <a:r>
              <a:rPr lang="en-US" sz="1400" dirty="0" smtClean="0">
                <a:hlinkClick r:id="rId4"/>
              </a:rPr>
              <a:t>its responses to commenters</a:t>
            </a:r>
            <a:r>
              <a:rPr lang="en-US" sz="1400" dirty="0"/>
              <a:t> </a:t>
            </a:r>
            <a:r>
              <a:rPr lang="en-US" sz="1400" dirty="0" smtClean="0"/>
              <a:t>on </a:t>
            </a:r>
            <a:r>
              <a:rPr lang="en-US" sz="1400" smtClean="0"/>
              <a:t>21 October 2024.</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dirty="0">
                <a:solidFill>
                  <a:schemeClr val="tx1"/>
                </a:solidFill>
              </a:rPr>
              <a:t>On 15 September 2024, Bangladesh Telecommunication Regulatory Commission (BTRC) issued a </a:t>
            </a:r>
            <a:r>
              <a:rPr lang="en-US" sz="1400" dirty="0">
                <a:solidFill>
                  <a:schemeClr val="tx1"/>
                </a:solidFill>
                <a:hlinkClick r:id="rId5"/>
              </a:rPr>
              <a:t>public notice</a:t>
            </a:r>
            <a:r>
              <a:rPr lang="en-US" sz="1400" dirty="0">
                <a:solidFill>
                  <a:schemeClr val="tx1"/>
                </a:solidFill>
              </a:rPr>
              <a:t> informing all concerned stakeholders that the proposal for the use of the 5925-6425 MHz frequency band for Wi-Fi/</a:t>
            </a:r>
            <a:r>
              <a:rPr lang="en-US" sz="1400" dirty="0" err="1">
                <a:solidFill>
                  <a:schemeClr val="tx1"/>
                </a:solidFill>
              </a:rPr>
              <a:t>IoT</a:t>
            </a:r>
            <a:r>
              <a:rPr lang="en-US" sz="1400" dirty="0">
                <a:solidFill>
                  <a:schemeClr val="tx1"/>
                </a:solidFill>
              </a:rPr>
              <a:t>/Wireless LAN services by mobile networks under shared spectrum usage, in line with national spectrum policy, has been approved by the Commission.  If the spectrum is available in the mentioned band, mobile operators may use the shared spectrum. However, if additional spectrum is required, approval from the Commission must be obtained before use.</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90472352"/>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31 October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September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63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txBox="1">
            <a:spLocks/>
          </p:cNvSpPr>
          <p:nvPr/>
        </p:nvSpPr>
        <p:spPr bwMode="auto">
          <a:xfrm>
            <a:off x="914401" y="1524000"/>
            <a:ext cx="1107330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1 November 2024</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None.</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a:latin typeface="+mj-lt"/>
                <a:cs typeface="Arial"/>
              </a:rPr>
              <a:t>Adjourned </a:t>
            </a:r>
            <a:r>
              <a:rPr lang="en-US" sz="1600" spc="-5" smtClean="0">
                <a:latin typeface="+mj-lt"/>
                <a:cs typeface="Arial"/>
              </a:rPr>
              <a:t>at  3:58pm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a:t>
            </a:r>
            <a:r>
              <a:rPr lang="en-US" sz="1800" i="1" spc="-5" dirty="0">
                <a:solidFill>
                  <a:srgbClr val="00B050"/>
                </a:solidFill>
                <a:cs typeface="Arial"/>
              </a:rPr>
              <a:t>Belgium BIPT’s consultation on UWB </a:t>
            </a:r>
            <a:endParaRPr lang="en-US" sz="1800" i="1" spc="-5" dirty="0" smtClean="0">
              <a:solidFill>
                <a:srgbClr val="00B050"/>
              </a:solidFill>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Japan MIC’s consultation on frequency reorganization plan</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76920</TotalTime>
  <Words>2167</Words>
  <Application>Microsoft Office PowerPoint</Application>
  <PresentationFormat>Widescreen</PresentationFormat>
  <Paragraphs>409</Paragraphs>
  <Slides>22</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Belgium BIPT’s consultation on UWB (1)</vt:lpstr>
      <vt:lpstr>Belgium BIPT’s consultation on UWB (2)</vt:lpstr>
      <vt:lpstr>Japan MIC’s consultation on frequency reorganization plan (1)</vt:lpstr>
      <vt:lpstr>Japan MIC’s consultation on frequency reorganization plan (2)</vt:lpstr>
      <vt:lpstr>Japan MIC’s consultation on frequency reorganization plan (3)</vt:lpstr>
      <vt:lpstr>Status of ongoing consultations</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18-24/0104r3</dc:title>
  <dc:creator>Edward Au</dc:creator>
  <cp:keywords>24 October 2024</cp:keywords>
  <cp:lastModifiedBy>Edward Au</cp:lastModifiedBy>
  <cp:revision>6290</cp:revision>
  <cp:lastPrinted>1601-01-01T00:00:00Z</cp:lastPrinted>
  <dcterms:created xsi:type="dcterms:W3CDTF">2016-03-03T14:54:45Z</dcterms:created>
  <dcterms:modified xsi:type="dcterms:W3CDTF">2024-10-24T20:03:30Z</dcterms:modified>
  <cp:category>IEEE 802.18 RR-TAG agenda</cp:category>
</cp:coreProperties>
</file>