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876" r:id="rId3"/>
    <p:sldId id="857" r:id="rId4"/>
    <p:sldId id="908" r:id="rId5"/>
    <p:sldId id="604" r:id="rId6"/>
    <p:sldId id="624" r:id="rId7"/>
    <p:sldId id="605" r:id="rId8"/>
    <p:sldId id="843" r:id="rId9"/>
    <p:sldId id="866" r:id="rId10"/>
    <p:sldId id="845" r:id="rId11"/>
    <p:sldId id="938" r:id="rId12"/>
    <p:sldId id="939" r:id="rId13"/>
    <p:sldId id="937" r:id="rId14"/>
    <p:sldId id="936" r:id="rId15"/>
    <p:sldId id="940" r:id="rId16"/>
    <p:sldId id="877" r:id="rId17"/>
    <p:sldId id="882" r:id="rId18"/>
    <p:sldId id="930" r:id="rId19"/>
    <p:sldId id="898" r:id="rId20"/>
    <p:sldId id="933" r:id="rId21"/>
    <p:sldId id="856" r:id="rId22"/>
    <p:sldId id="8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25482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9129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370058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03-00-0000-rr-tag-minutes-17-octo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bipt.be/operators/publication/consultation-on-radio-interfaces-related-to-devices-using-the-ultra-wideband-technology-uwb"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2&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umu.go.jp/menu_news/s-news/01kiban09_02000526.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00&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cept.org/files/9522/Draft%20ECC%20Report%20364.docx"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soumu.go.jp/menu_news/s-news/01kiban12_02000163.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tu.gov.cz/navrh-strategie-spravy-spektra" TargetMode="External"/><Relationship Id="rId5" Type="http://schemas.openxmlformats.org/officeDocument/2006/relationships/hyperlink" Target="https://www.bipt.be/operators/publication/consultation-on-radio-interfaces-related-to-devices-using-the-ultra-wideband-technology-uwb" TargetMode="External"/><Relationship Id="rId4" Type="http://schemas.openxmlformats.org/officeDocument/2006/relationships/hyperlink" Target="https://www.soumu.go.jp/menu_news/s-news/01kiban09_02000526.html" TargetMode="External"/><Relationship Id="rId9"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ctu.gov.cz/en/press-release:-internet-still-mainly-wi-fi-almost-half-accesses-already-have-speeds-over-100-mbits" TargetMode="External"/><Relationship Id="rId7"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5" Type="http://schemas.openxmlformats.org/officeDocument/2006/relationships/hyperlink" Target="https://www.fcc.gov/document/chairwoman-proposes-expanding-6-ghz-band-operations-vlp-devices" TargetMode="External"/><Relationship Id="rId4" Type="http://schemas.openxmlformats.org/officeDocument/2006/relationships/hyperlink" Target="https://www.fcc.gov/november-2024-open-commission-meeting"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9-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www.hyatt.com/en-US/group-booking/YVRRV/G-IE21" TargetMode="External"/><Relationship Id="rId4" Type="http://schemas.openxmlformats.org/officeDocument/2006/relationships/hyperlink" Target="https://cvent.me/eDZgo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17 October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18-24/0103r0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t>
            </a:r>
            <a:endParaRPr lang="en-US" sz="1600" spc="-5" dirty="0">
              <a:cs typeface="Arial"/>
            </a:endParaRPr>
          </a:p>
          <a:p>
            <a:pPr marL="630238" marR="117475" lvl="1" indent="-230188" algn="just">
              <a:buChar char="•"/>
              <a:tabLst>
                <a:tab pos="230188" algn="l"/>
              </a:tabLst>
            </a:pPr>
            <a:r>
              <a:rPr lang="en-US" sz="1600" spc="-5" dirty="0">
                <a:cs typeface="Arial"/>
              </a:rPr>
              <a:t>Seconded:  </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a:cs typeface="Arial"/>
              </a:rPr>
              <a:t>:  </a:t>
            </a:r>
            <a:r>
              <a:rPr lang="en-US" sz="1600" spc="-5" dirty="0" smtClean="0">
                <a:cs typeface="Arial"/>
              </a:rPr>
              <a:t> </a:t>
            </a:r>
          </a:p>
          <a:p>
            <a:pPr marL="630238" marR="117475" lvl="1" indent="-230188" algn="just">
              <a:buChar char="•"/>
              <a:tabLst>
                <a:tab pos="230188" algn="l"/>
              </a:tabLst>
            </a:pPr>
            <a:r>
              <a:rPr lang="en-US" sz="1600" spc="-5" dirty="0" smtClean="0">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Consultation </a:t>
            </a:r>
            <a:r>
              <a:rPr lang="en-GB" sz="1800" dirty="0"/>
              <a:t>on radio interfaces related to devices using the ultra wideband technology (UWB)</a:t>
            </a:r>
            <a:endParaRPr lang="en-GB" sz="1800" dirty="0" smtClean="0"/>
          </a:p>
          <a:p>
            <a:pPr marL="630238" marR="117475" lvl="1" indent="-230188" algn="just">
              <a:buChar char="•"/>
              <a:tabLst>
                <a:tab pos="230188" algn="l"/>
              </a:tabLst>
            </a:pPr>
            <a:r>
              <a:rPr lang="en-US" sz="1600" spc="-5" dirty="0" smtClean="0">
                <a:cs typeface="Arial"/>
              </a:rPr>
              <a:t>Publication date:  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 November 2024</a:t>
            </a:r>
          </a:p>
          <a:p>
            <a:pPr marL="630238" marR="117475" lvl="1" indent="-230188" algn="just">
              <a:buFont typeface="Times New Roman" pitchFamily="16" charset="0"/>
              <a:buChar char="•"/>
              <a:tabLst>
                <a:tab pos="230188" algn="l"/>
              </a:tabLst>
            </a:pPr>
            <a:r>
              <a:rPr lang="en-US" sz="1600" dirty="0"/>
              <a:t>When compared with the existing technical conditions, this consultation </a:t>
            </a:r>
            <a:r>
              <a:rPr lang="en-US" sz="1600" dirty="0" smtClean="0"/>
              <a:t>proposes:</a:t>
            </a:r>
          </a:p>
          <a:p>
            <a:pPr marL="1030288" marR="117475" lvl="2" indent="-230188" algn="just">
              <a:spcBef>
                <a:spcPts val="500"/>
              </a:spcBef>
              <a:buFont typeface="Times New Roman" pitchFamily="16" charset="0"/>
              <a:buChar char="•"/>
              <a:tabLst>
                <a:tab pos="230188" algn="l"/>
              </a:tabLst>
            </a:pPr>
            <a:r>
              <a:rPr lang="en-US" sz="1400" dirty="0" smtClean="0"/>
              <a:t>to </a:t>
            </a:r>
            <a:r>
              <a:rPr lang="en-US" sz="1400" dirty="0"/>
              <a:t>modify a few existing rules (B20-01 to B20-11)  for generic use of UWB to avoid </a:t>
            </a:r>
            <a:r>
              <a:rPr lang="en-US" sz="1400" dirty="0" smtClean="0"/>
              <a:t>redundancy;</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(B23-14) concerning vehicle applications in the 6 GHz to 8.5 GHz band, including applications that involve infrastructure-to-vehicle and vehicle-to-vehicle </a:t>
            </a:r>
            <a:r>
              <a:rPr lang="en-US" sz="1400" dirty="0" smtClean="0"/>
              <a:t>communications</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12 new categories (B29-01 to B29-11) concerning specific applications involving fixed outdoor installations for specific </a:t>
            </a:r>
            <a:r>
              <a:rPr lang="en-US" sz="1400" dirty="0" err="1"/>
              <a:t>radiodetermination</a:t>
            </a:r>
            <a:r>
              <a:rPr lang="en-US" sz="1400" dirty="0"/>
              <a:t>, localization, tracing and data </a:t>
            </a:r>
            <a:r>
              <a:rPr lang="en-US" sz="1400" dirty="0" smtClean="0"/>
              <a:t>acquisition</a:t>
            </a:r>
          </a:p>
          <a:p>
            <a:pPr marL="1030288" marR="117475" lvl="2" indent="-230188" algn="just">
              <a:spcBef>
                <a:spcPts val="0"/>
              </a:spcBef>
              <a:buFont typeface="Times New Roman" pitchFamily="16" charset="0"/>
              <a:buChar char="•"/>
              <a:tabLst>
                <a:tab pos="230188" algn="l"/>
              </a:tabLst>
            </a:pPr>
            <a:r>
              <a:rPr lang="en-US" sz="1400" dirty="0" smtClean="0"/>
              <a:t>to </a:t>
            </a:r>
            <a:r>
              <a:rPr lang="en-US" sz="1400" dirty="0"/>
              <a:t>propose a new category (B29-12) concerning specific applications involving enhanced indoor devices for specific </a:t>
            </a:r>
            <a:r>
              <a:rPr lang="en-US" sz="1400" dirty="0" err="1"/>
              <a:t>radiodetermination</a:t>
            </a:r>
            <a:r>
              <a:rPr lang="en-US" sz="1400" dirty="0"/>
              <a:t>, localization, tracing and data acquisition</a:t>
            </a:r>
            <a:r>
              <a:rPr lang="en-US" sz="1400" dirty="0" smtClean="0"/>
              <a:t>.</a:t>
            </a:r>
            <a:endParaRPr lang="en-US" sz="1600" spc="-5" dirty="0" smtClean="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www.bipt.be/operators/publication/consultation-on-radio-interfaces-related-to-devices-using-the-ultra-wideband-technology-uwb</a:t>
            </a:r>
            <a:endParaRPr lang="en-US" sz="1600" kern="1200" dirty="0" smtClean="0">
              <a:latin typeface="Times New Roman" pitchFamily="16" charset="0"/>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22840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Belgium BIPT’s consultation on UWB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18-24/0102r0 </a:t>
            </a:r>
            <a:r>
              <a:rPr lang="en-US" sz="1800" spc="-5" dirty="0" smtClean="0">
                <a:cs typeface="Arial"/>
              </a:rPr>
              <a:t>in response to the Belgium </a:t>
            </a:r>
            <a:r>
              <a:rPr lang="en-US" sz="1800" dirty="0"/>
              <a:t>Institute for Postal Services and </a:t>
            </a:r>
            <a:r>
              <a:rPr lang="en-US" sz="1800" dirty="0" smtClean="0"/>
              <a:t>Telecommunications</a:t>
            </a:r>
            <a:r>
              <a:rPr lang="en-US" sz="1800" spc="-5" dirty="0" smtClean="0">
                <a:cs typeface="Arial"/>
              </a:rPr>
              <a:t> </a:t>
            </a:r>
            <a:r>
              <a:rPr lang="en-US" sz="1800" dirty="0" smtClean="0"/>
              <a:t>(BIPT)</a:t>
            </a:r>
            <a:r>
              <a:rPr lang="en-US" sz="1800" spc="-5" dirty="0" smtClean="0">
                <a:cs typeface="Arial"/>
              </a:rPr>
              <a:t>’s </a:t>
            </a:r>
            <a:r>
              <a:rPr lang="en-US" sz="1800" spc="-5" dirty="0" smtClean="0">
                <a:solidFill>
                  <a:schemeClr val="tx1"/>
                </a:solidFill>
                <a:cs typeface="Arial"/>
              </a:rPr>
              <a:t>consultation “</a:t>
            </a:r>
            <a:r>
              <a:rPr lang="en-GB" sz="1800" dirty="0"/>
              <a:t>Consultation on radio interfaces related to devices using the ultra wideband technology (UWB)</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248065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for </a:t>
            </a:r>
            <a:r>
              <a:rPr lang="en-US" sz="1800" dirty="0"/>
              <a:t>opinions on the Frequency Reorganization Action Plan (FY2024 edition</a:t>
            </a:r>
            <a:r>
              <a:rPr lang="en-US" sz="1800" dirty="0" smtClean="0"/>
              <a:t>)</a:t>
            </a:r>
            <a:endParaRPr lang="en-GB" sz="1800" dirty="0" smtClean="0"/>
          </a:p>
          <a:p>
            <a:pPr marL="630238" marR="117475" lvl="1" indent="-230188" algn="just">
              <a:buChar char="•"/>
              <a:tabLst>
                <a:tab pos="230188" algn="l"/>
              </a:tabLst>
            </a:pPr>
            <a:r>
              <a:rPr lang="en-US" sz="1600" spc="-5" dirty="0" smtClean="0">
                <a:cs typeface="Arial"/>
              </a:rPr>
              <a:t>Publication date:  1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30 October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www.soumu.go.jp/menu_news/s-news/01kiban09_02000526.html</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18-24/0100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38749567"/>
              </p:ext>
            </p:extLst>
          </p:nvPr>
        </p:nvGraphicFramePr>
        <p:xfrm>
          <a:off x="914400" y="1705690"/>
          <a:ext cx="10367426" cy="3754120"/>
        </p:xfrm>
        <a:graphic>
          <a:graphicData uri="http://schemas.openxmlformats.org/drawingml/2006/table">
            <a:tbl>
              <a:tblPr firstRow="1" bandRow="1">
                <a:tableStyleId>{21E4AEA4-8DFA-4A89-87EB-49C32662AFE0}</a:tableStyleId>
              </a:tblPr>
              <a:tblGrid>
                <a:gridCol w="3369821"/>
                <a:gridCol w="6997605"/>
              </a:tblGrid>
              <a:tr h="370840">
                <a:tc>
                  <a:txBody>
                    <a:bodyPr/>
                    <a:lstStyle/>
                    <a:p>
                      <a:r>
                        <a:rPr lang="en-US" dirty="0" smtClean="0"/>
                        <a:t>Frequency band</a:t>
                      </a:r>
                      <a:endParaRPr lang="en-US" dirty="0"/>
                    </a:p>
                  </a:txBody>
                  <a:tcPr/>
                </a:tc>
                <a:tc>
                  <a:txBody>
                    <a:bodyPr/>
                    <a:lstStyle/>
                    <a:p>
                      <a:r>
                        <a:rPr lang="en-US" dirty="0" smtClean="0"/>
                        <a:t>Proposed plan</a:t>
                      </a:r>
                      <a:endParaRPr lang="en-US" dirty="0"/>
                    </a:p>
                  </a:txBody>
                  <a:tcPr/>
                </a:tc>
              </a:tr>
              <a:tr h="370840">
                <a:tc>
                  <a:txBody>
                    <a:bodyPr/>
                    <a:lstStyle/>
                    <a:p>
                      <a:r>
                        <a:rPr lang="en-US" dirty="0" smtClean="0"/>
                        <a:t>5250</a:t>
                      </a:r>
                      <a:r>
                        <a:rPr lang="en-US" baseline="0" dirty="0" smtClean="0"/>
                        <a:t> MHz to 5350 MHz</a:t>
                      </a:r>
                      <a:endParaRPr lang="en-US" dirty="0"/>
                    </a:p>
                  </a:txBody>
                  <a:tcPr/>
                </a:tc>
                <a:tc>
                  <a:txBody>
                    <a:bodyPr/>
                    <a:lstStyle/>
                    <a:p>
                      <a:r>
                        <a:rPr lang="en-US" dirty="0" smtClean="0"/>
                        <a:t>Consider expanding its usage, provided</a:t>
                      </a:r>
                      <a:r>
                        <a:rPr lang="en-US" baseline="0" dirty="0" smtClean="0"/>
                        <a:t> that Wi-Fi does not cause interference with incumbent services.</a:t>
                      </a:r>
                    </a:p>
                    <a:p>
                      <a:endParaRPr lang="en-US" baseline="0" dirty="0" smtClean="0"/>
                    </a:p>
                    <a:p>
                      <a:r>
                        <a:rPr lang="en-US" baseline="0" dirty="0" smtClean="0"/>
                        <a:t>NOTE:  As of now, the use of Wi-Fi is limited to indoor operation only</a:t>
                      </a:r>
                      <a:endParaRPr lang="en-US" dirty="0"/>
                    </a:p>
                  </a:txBody>
                  <a:tcPr/>
                </a:tc>
              </a:tr>
              <a:tr h="370840">
                <a:tc>
                  <a:txBody>
                    <a:bodyPr/>
                    <a:lstStyle/>
                    <a:p>
                      <a:r>
                        <a:rPr lang="en-US" dirty="0" smtClean="0"/>
                        <a:t>5925 MHz to 6425 MHz</a:t>
                      </a:r>
                      <a:endParaRPr lang="en-US" dirty="0"/>
                    </a:p>
                  </a:txBody>
                  <a:tcPr/>
                </a:tc>
                <a:tc>
                  <a:txBody>
                    <a:bodyPr/>
                    <a:lstStyle/>
                    <a:p>
                      <a:r>
                        <a:rPr lang="en-US" dirty="0" smtClean="0"/>
                        <a:t>Consider</a:t>
                      </a:r>
                      <a:r>
                        <a:rPr lang="en-US" baseline="0" dirty="0" smtClean="0"/>
                        <a:t> frequency sharing regarding the use of narrowband devices</a:t>
                      </a:r>
                    </a:p>
                    <a:p>
                      <a:r>
                        <a:rPr lang="en-US" baseline="0" dirty="0" smtClean="0"/>
                        <a:t>Consider the use of an AFC system</a:t>
                      </a:r>
                      <a:endParaRPr lang="en-US" dirty="0"/>
                    </a:p>
                  </a:txBody>
                  <a:tcPr/>
                </a:tc>
              </a:tr>
              <a:tr h="370840">
                <a:tc>
                  <a:txBody>
                    <a:bodyPr/>
                    <a:lstStyle/>
                    <a:p>
                      <a:r>
                        <a:rPr lang="en-US" dirty="0" smtClean="0"/>
                        <a:t>6425</a:t>
                      </a:r>
                      <a:r>
                        <a:rPr lang="en-US" baseline="0" dirty="0" smtClean="0"/>
                        <a:t> MHz to 7125 MHz</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Consider allowing Wi-Fi to operate, </a:t>
                      </a:r>
                      <a:r>
                        <a:rPr lang="en-US" dirty="0" smtClean="0"/>
                        <a:t>provided</a:t>
                      </a:r>
                      <a:r>
                        <a:rPr lang="en-US" baseline="0" dirty="0" smtClean="0"/>
                        <a:t> that Wi-Fi does not cause interference with incumbent services.</a:t>
                      </a:r>
                    </a:p>
                    <a:p>
                      <a:r>
                        <a:rPr lang="en-US" baseline="0" dirty="0" smtClean="0"/>
                        <a:t>Consider the use of an AFC system</a:t>
                      </a:r>
                      <a:endParaRPr lang="en-US" dirty="0"/>
                    </a:p>
                  </a:txBody>
                  <a:tcPr/>
                </a:tc>
              </a:tr>
              <a:tr h="370840">
                <a:tc>
                  <a:txBody>
                    <a:bodyPr/>
                    <a:lstStyle/>
                    <a:p>
                      <a:r>
                        <a:rPr lang="en-US" dirty="0" smtClean="0"/>
                        <a:t>7025 MHz to 7125 MHz</a:t>
                      </a:r>
                      <a:endParaRPr lang="en-US" dirty="0"/>
                    </a:p>
                  </a:txBody>
                  <a:tcPr/>
                </a:tc>
                <a:tc>
                  <a:txBody>
                    <a:bodyPr/>
                    <a:lstStyle/>
                    <a:p>
                      <a:r>
                        <a:rPr lang="en-US" sz="1800" u="none" strike="noStrike" kern="1200" baseline="0" dirty="0" smtClean="0"/>
                        <a:t>Consider the possibility of allocating it to 5G, taking into account the current status of deliberations and trends in other countries</a:t>
                      </a:r>
                      <a:endParaRPr lang="en-US" dirty="0"/>
                    </a:p>
                  </a:txBody>
                  <a:tcPr/>
                </a:tc>
              </a:tr>
            </a:tbl>
          </a:graphicData>
        </a:graphic>
      </p:graphicFrame>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on frequency reorganization plan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18-24/0100r2 [Placeholder] </a:t>
            </a:r>
            <a:r>
              <a:rPr lang="en-US" sz="1800" spc="-5" dirty="0" smtClean="0">
                <a:cs typeface="Arial"/>
              </a:rPr>
              <a:t>in response to the Japan 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Frequency Reorganization Action Plan (FY2024 edition)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BIPT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  </a:t>
            </a:r>
          </a:p>
          <a:p>
            <a:pPr marL="630238" marR="117475" lvl="1" indent="-230188" algn="just">
              <a:buChar char="•"/>
              <a:tabLst>
                <a:tab pos="230188" algn="l"/>
              </a:tabLst>
            </a:pPr>
            <a:r>
              <a:rPr lang="en-US" sz="1600" spc="-5" dirty="0" smtClean="0">
                <a:latin typeface="+mj-lt"/>
                <a:cs typeface="Arial"/>
              </a:rPr>
              <a:t>Discussion:  </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190812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ET, Thursday, 24 October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Japan MIC:  </a:t>
            </a:r>
            <a:r>
              <a:rPr lang="en-GB" sz="1400" u="sng" dirty="0" smtClean="0">
                <a:hlinkClick r:id="rId4"/>
              </a:rPr>
              <a:t>Call </a:t>
            </a:r>
            <a:r>
              <a:rPr lang="en-GB" sz="1400" u="sng" dirty="0">
                <a:hlinkClick r:id="rId4"/>
              </a:rPr>
              <a:t>for opinions on the Frequency Reorganization Action Plan (FY2024 edition</a:t>
            </a:r>
            <a:r>
              <a:rPr lang="en-GB" sz="1400" u="sng" dirty="0" smtClean="0">
                <a:hlinkClick r:id="rId4"/>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Belgium BIPT:  </a:t>
            </a:r>
            <a:r>
              <a:rPr lang="en-GB" sz="1400" u="sng" dirty="0">
                <a:hlinkClick r:id="rId5"/>
              </a:rPr>
              <a:t>Consultation on radio interfaces related to devices using the ultra wideband technology (UWB)</a:t>
            </a:r>
            <a:endParaRPr lang="en-GB" sz="1400" dirty="0" smtClean="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7 November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Czech CTU:  </a:t>
            </a:r>
            <a:r>
              <a:rPr lang="en-GB" sz="1400" u="sng" dirty="0">
                <a:hlinkClick r:id="rId6"/>
              </a:rPr>
              <a:t>Call for comments on the draft Radio Spectrum Management Strategy</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4:00pm </a:t>
            </a:r>
            <a:r>
              <a:rPr lang="en-US" sz="1600" spc="-5" dirty="0" smtClean="0">
                <a:solidFill>
                  <a:schemeClr val="tx1"/>
                </a:solidFill>
                <a:cs typeface="Arial"/>
              </a:rPr>
              <a:t>PT</a:t>
            </a:r>
            <a:r>
              <a:rPr lang="en-US" sz="1600" spc="-5" dirty="0">
                <a:solidFill>
                  <a:schemeClr val="tx1"/>
                </a:solidFill>
                <a:cs typeface="Arial"/>
              </a:rPr>
              <a:t>, </a:t>
            </a:r>
            <a:r>
              <a:rPr lang="en-US" sz="1600" spc="-5" dirty="0" smtClean="0">
                <a:solidFill>
                  <a:schemeClr val="tx1"/>
                </a:solidFill>
                <a:cs typeface="Arial"/>
              </a:rPr>
              <a:t>Monday, 11 </a:t>
            </a:r>
            <a:r>
              <a:rPr lang="en-US" sz="1600" spc="-5" dirty="0">
                <a:solidFill>
                  <a:schemeClr val="tx1"/>
                </a:solidFill>
                <a:cs typeface="Arial"/>
              </a:rPr>
              <a:t>November 2024</a:t>
            </a:r>
          </a:p>
          <a:p>
            <a:pPr marL="1030288" marR="117475" lvl="2" indent="-230188" algn="just">
              <a:spcBef>
                <a:spcPts val="600"/>
              </a:spcBef>
              <a:buFont typeface="Times New Roman" pitchFamily="16" charset="0"/>
              <a:buChar char="•"/>
              <a:tabLst>
                <a:tab pos="230188" algn="l"/>
              </a:tabLst>
            </a:pPr>
            <a:r>
              <a:rPr lang="en-US" sz="1400" dirty="0" smtClean="0"/>
              <a:t>Japan MIC:  </a:t>
            </a:r>
            <a:r>
              <a:rPr lang="en-US" sz="1400" dirty="0">
                <a:hlinkClick r:id="rId7"/>
              </a:rPr>
              <a:t>Call for opinions on the proposed ministerial ordinance to amend part of the Radio Law Enforcement </a:t>
            </a:r>
            <a:r>
              <a:rPr lang="en-US" sz="1400" dirty="0" smtClean="0">
                <a:hlinkClick r:id="rId7"/>
              </a:rPr>
              <a:t>Regulations: Addition </a:t>
            </a:r>
            <a:r>
              <a:rPr lang="en-US" sz="1400" dirty="0">
                <a:hlinkClick r:id="rId7"/>
              </a:rPr>
              <a:t>of systems and bands to the special exemption system for non-technical </a:t>
            </a:r>
            <a:r>
              <a:rPr lang="en-US" sz="1400" dirty="0" smtClean="0">
                <a:hlinkClick r:id="rId7"/>
              </a:rPr>
              <a:t>equipment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8"/>
              </a:rPr>
              <a:t>Draft ECC Report 364</a:t>
            </a:r>
            <a:r>
              <a:rPr lang="en-GB" sz="1400" u="sng" dirty="0"/>
              <a:t> </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solidFill>
                  <a:schemeClr val="tx1"/>
                </a:solidFill>
                <a:cs typeface="Arial"/>
              </a:rPr>
              <a:t>Czech Republic</a:t>
            </a:r>
          </a:p>
          <a:p>
            <a:pPr marL="1030288" marR="117475" lvl="2" indent="-230188" algn="just">
              <a:buClrTx/>
              <a:buFont typeface="Times New Roman" pitchFamily="16" charset="0"/>
              <a:buChar char="•"/>
              <a:tabLst>
                <a:tab pos="230188" algn="l"/>
              </a:tabLst>
            </a:pPr>
            <a:r>
              <a:rPr lang="en-US" sz="1400" dirty="0"/>
              <a:t>On 24 September 2024, Czech Telecommunications Office (CTU) </a:t>
            </a:r>
            <a:r>
              <a:rPr lang="en-US" sz="1400" dirty="0">
                <a:hlinkClick r:id="rId3"/>
              </a:rPr>
              <a:t>released</a:t>
            </a:r>
            <a:r>
              <a:rPr lang="en-US" sz="1400" dirty="0"/>
              <a:t> a marketing report related to the development of the market for electronic communications service in 2023. </a:t>
            </a:r>
            <a:r>
              <a:rPr lang="en-US" sz="1400" dirty="0" smtClean="0"/>
              <a:t> </a:t>
            </a:r>
            <a:r>
              <a:rPr lang="en-US" sz="1400" dirty="0"/>
              <a:t>Wireless access in available bands (Wi-Fi) continued to be the most used method of internet access at a fixed location in 2023, with a share of 27.2%</a:t>
            </a:r>
            <a:endParaRPr lang="en-US" sz="14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The </a:t>
            </a:r>
            <a:r>
              <a:rPr lang="en-US" sz="1400" dirty="0" smtClean="0">
                <a:solidFill>
                  <a:schemeClr val="tx1"/>
                </a:solidFill>
              </a:rPr>
              <a:t>November </a:t>
            </a:r>
            <a:r>
              <a:rPr lang="en-US" sz="1400" dirty="0">
                <a:solidFill>
                  <a:schemeClr val="tx1"/>
                </a:solidFill>
              </a:rPr>
              <a:t>2024 Open Commission Meeting is </a:t>
            </a:r>
            <a:r>
              <a:rPr lang="en-US" sz="1400" dirty="0">
                <a:solidFill>
                  <a:srgbClr val="FF0000"/>
                </a:solidFill>
                <a:hlinkClick r:id="rId4"/>
              </a:rPr>
              <a:t>scheduled</a:t>
            </a:r>
            <a:r>
              <a:rPr lang="en-US" sz="1400" dirty="0">
                <a:solidFill>
                  <a:schemeClr val="tx1"/>
                </a:solidFill>
              </a:rPr>
              <a:t> at 10:30am ET on </a:t>
            </a:r>
            <a:r>
              <a:rPr lang="en-US" sz="1400" dirty="0" smtClean="0">
                <a:solidFill>
                  <a:schemeClr val="tx1"/>
                </a:solidFill>
              </a:rPr>
              <a:t>21 November </a:t>
            </a:r>
            <a:r>
              <a:rPr lang="en-US" sz="1400" dirty="0">
                <a:solidFill>
                  <a:schemeClr val="tx1"/>
                </a:solidFill>
              </a:rPr>
              <a:t>2024.</a:t>
            </a:r>
          </a:p>
          <a:p>
            <a:pPr marL="1030288" marR="117475" lvl="2" indent="-230188" algn="just">
              <a:buClrTx/>
              <a:buFont typeface="Times New Roman" pitchFamily="16" charset="0"/>
              <a:buChar char="•"/>
              <a:tabLst>
                <a:tab pos="230188" algn="l"/>
              </a:tabLst>
            </a:pPr>
            <a:r>
              <a:rPr lang="en-US" sz="1400" dirty="0">
                <a:solidFill>
                  <a:schemeClr val="tx1"/>
                </a:solidFill>
              </a:rPr>
              <a:t>On 4 October 2024, FCC issued a </a:t>
            </a:r>
            <a:r>
              <a:rPr lang="en-US" sz="1400" dirty="0">
                <a:solidFill>
                  <a:schemeClr val="tx1"/>
                </a:solidFill>
                <a:hlinkClick r:id="rId5"/>
              </a:rPr>
              <a:t>press release</a:t>
            </a:r>
            <a:r>
              <a:rPr lang="en-US" sz="1400" dirty="0">
                <a:solidFill>
                  <a:schemeClr val="tx1"/>
                </a:solidFill>
              </a:rPr>
              <a:t> that </a:t>
            </a:r>
            <a:r>
              <a:rPr lang="en-US" sz="1400" dirty="0"/>
              <a:t>Chairwoman proposed new rules to expand very low power device operations in additional spectrum in the 6 GHz band alongside other Wi-Fi-enabled devices</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t>Canada</a:t>
            </a:r>
          </a:p>
          <a:p>
            <a:pPr marL="1030288" marR="117475" lvl="2" indent="-230188" algn="just">
              <a:buClrTx/>
              <a:buFont typeface="Times New Roman" pitchFamily="16" charset="0"/>
              <a:buChar char="•"/>
              <a:tabLst>
                <a:tab pos="230188" algn="l"/>
              </a:tabLst>
            </a:pPr>
            <a:r>
              <a:rPr lang="en-US" sz="1400" dirty="0"/>
              <a:t>Following the consultation a few months ago, Canada ISED </a:t>
            </a:r>
            <a:r>
              <a:rPr lang="en-US" sz="1400" dirty="0">
                <a:hlinkClick r:id="rId6"/>
              </a:rPr>
              <a:t>published</a:t>
            </a:r>
            <a:r>
              <a:rPr lang="en-US" sz="1400" dirty="0"/>
              <a:t> its official version of the RSS-248 Issue 3: Radio Local Area Network (RLAN) Devices Operating in the 5925-7125 MHz Band on 11 October 2024.</a:t>
            </a:r>
            <a:endParaRPr lang="en-US" sz="1400" spc="-5" dirty="0">
              <a:solidFill>
                <a:schemeClr val="tx1"/>
              </a:solidFill>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Australia</a:t>
            </a:r>
          </a:p>
          <a:p>
            <a:pPr marL="1030288" marR="117475" lvl="2" indent="-230188" algn="just">
              <a:buClrTx/>
              <a:buFont typeface="Times New Roman" pitchFamily="16" charset="0"/>
              <a:buChar char="•"/>
              <a:tabLst>
                <a:tab pos="230188" algn="l"/>
              </a:tabLst>
            </a:pPr>
            <a:r>
              <a:rPr lang="en-US" sz="1400" dirty="0" smtClean="0">
                <a:solidFill>
                  <a:schemeClr val="tx1"/>
                </a:solidFill>
              </a:rPr>
              <a:t>Following the consultation in May 2024, Australian Communications and Media Authority (ACMA) published the official version of the </a:t>
            </a:r>
            <a:r>
              <a:rPr lang="en-US" sz="1400" dirty="0">
                <a:hlinkClick r:id="rId3"/>
              </a:rPr>
              <a:t>Five-year spectrum outlook 2024–29 and 2024–25 work </a:t>
            </a:r>
            <a:r>
              <a:rPr lang="en-US" sz="1400" dirty="0" smtClean="0">
                <a:hlinkClick r:id="rId3"/>
              </a:rPr>
              <a:t>program</a:t>
            </a:r>
            <a:r>
              <a:rPr lang="en-US" sz="1400" dirty="0" smtClean="0"/>
              <a:t> and </a:t>
            </a:r>
            <a:r>
              <a:rPr lang="en-US" sz="1400" dirty="0" smtClean="0">
                <a:hlinkClick r:id="rId4"/>
              </a:rPr>
              <a:t>its responses to commenters</a:t>
            </a:r>
            <a:r>
              <a:rPr lang="en-US" sz="1400" dirty="0"/>
              <a:t> </a:t>
            </a:r>
            <a:r>
              <a:rPr lang="en-US" sz="1400" dirty="0" smtClean="0"/>
              <a:t>on </a:t>
            </a:r>
            <a:r>
              <a:rPr lang="en-US" sz="1400" smtClean="0"/>
              <a:t>21 October 2024.</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chemeClr val="tx1"/>
                </a:solidFill>
              </a:rPr>
              <a:t>On 15 September 2024, Bangladesh Telecommunication Regulatory Commission (BTRC) issued a </a:t>
            </a:r>
            <a:r>
              <a:rPr lang="en-US" sz="1400" dirty="0">
                <a:solidFill>
                  <a:schemeClr val="tx1"/>
                </a:solidFill>
                <a:hlinkClick r:id="rId5"/>
              </a:rPr>
              <a:t>public notice</a:t>
            </a:r>
            <a:r>
              <a:rPr lang="en-US" sz="1400" dirty="0">
                <a:solidFill>
                  <a:schemeClr val="tx1"/>
                </a:solidFill>
              </a:rPr>
              <a:t> informing all concerned stakeholders that the proposal for the use of the 5925-6425 MHz frequency band for Wi-Fi/</a:t>
            </a:r>
            <a:r>
              <a:rPr lang="en-US" sz="1400" dirty="0" err="1">
                <a:solidFill>
                  <a:schemeClr val="tx1"/>
                </a:solidFill>
              </a:rPr>
              <a:t>IoT</a:t>
            </a:r>
            <a:r>
              <a:rPr lang="en-US" sz="14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90472352"/>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31 October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September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63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11" name="Content Placeholder 2"/>
          <p:cNvSpPr txBox="1">
            <a:spLocks/>
          </p:cNvSpPr>
          <p:nvPr/>
        </p:nvSpPr>
        <p:spPr bwMode="auto">
          <a:xfrm>
            <a:off x="914401" y="1524000"/>
            <a:ext cx="1107330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strike="sngStrike"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a:t>
            </a:r>
            <a:r>
              <a:rPr lang="en-US" sz="1400" kern="0" dirty="0" smtClean="0">
                <a:solidFill>
                  <a:srgbClr val="FF0000"/>
                </a:solidFill>
                <a:latin typeface="Times New Roman" panose="02020603050405020304" pitchFamily="18" charset="0"/>
                <a:ea typeface="Times New Roman" panose="02020603050405020304" pitchFamily="18" charset="0"/>
              </a:rPr>
              <a:t>1 November 2024</a:t>
            </a:r>
            <a:endParaRPr lang="en-US" sz="1400" kern="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t>
            </a:r>
            <a:r>
              <a:rPr lang="en-US" sz="1800" i="1" spc="-5" dirty="0" smtClean="0">
                <a:solidFill>
                  <a:srgbClr val="00B050"/>
                </a:solidFill>
                <a:cs typeface="Arial"/>
              </a:rPr>
              <a:t>and motion:  </a:t>
            </a:r>
            <a:r>
              <a:rPr lang="en-US" sz="1800" i="1" spc="-5" dirty="0">
                <a:solidFill>
                  <a:srgbClr val="00B050"/>
                </a:solidFill>
                <a:cs typeface="Arial"/>
              </a:rPr>
              <a:t>Belgium BIPT’s consultation on UWB </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Japan MIC’s consultation on frequency reorganization </a:t>
            </a:r>
            <a:r>
              <a:rPr lang="en-US" sz="1800" i="1" spc="-5" dirty="0" smtClean="0">
                <a:solidFill>
                  <a:srgbClr val="00B050"/>
                </a:solidFill>
                <a:cs typeface="Arial"/>
              </a:rPr>
              <a:t>plan</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76857</TotalTime>
  <Words>2086</Words>
  <Application>Microsoft Office PowerPoint</Application>
  <PresentationFormat>Widescreen</PresentationFormat>
  <Paragraphs>404</Paragraphs>
  <Slides>22</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Belgium BIPT’s consultation on UWB (1)</vt:lpstr>
      <vt:lpstr>Belgium BIPT’s consultation on UWB (2)</vt:lpstr>
      <vt:lpstr>Japan MIC’s consultation on frequency reorganization plan (1)</vt:lpstr>
      <vt:lpstr>Japan MIC’s consultation on frequency reorganization plan (2)</vt:lpstr>
      <vt:lpstr>Japan MIC’s consultation on frequency reorganization plan (3)</vt:lpstr>
      <vt:lpstr>Status of ongoing consultations</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18-24/0104r0</dc:title>
  <dc:creator>Edward Au</dc:creator>
  <cp:keywords>24 October 2024</cp:keywords>
  <cp:lastModifiedBy>Edward Au</cp:lastModifiedBy>
  <cp:revision>6278</cp:revision>
  <cp:lastPrinted>1601-01-01T00:00:00Z</cp:lastPrinted>
  <dcterms:created xsi:type="dcterms:W3CDTF">2016-03-03T14:54:45Z</dcterms:created>
  <dcterms:modified xsi:type="dcterms:W3CDTF">2024-10-21T18:46:42Z</dcterms:modified>
  <cp:category>IEEE 802.18 RR-TAG agenda</cp:category>
</cp:coreProperties>
</file>