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6"/>
  </p:notesMasterIdLst>
  <p:handoutMasterIdLst>
    <p:handoutMasterId r:id="rId57"/>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130" r:id="rId23"/>
    <p:sldId id="1131" r:id="rId24"/>
    <p:sldId id="1056" r:id="rId25"/>
    <p:sldId id="1057" r:id="rId26"/>
    <p:sldId id="1121" r:id="rId27"/>
    <p:sldId id="1059" r:id="rId28"/>
    <p:sldId id="1060" r:id="rId29"/>
    <p:sldId id="1061" r:id="rId30"/>
    <p:sldId id="1062" r:id="rId31"/>
    <p:sldId id="1063" r:id="rId32"/>
    <p:sldId id="1064" r:id="rId33"/>
    <p:sldId id="1065" r:id="rId34"/>
    <p:sldId id="1066" r:id="rId35"/>
    <p:sldId id="1067" r:id="rId36"/>
    <p:sldId id="1068" r:id="rId37"/>
    <p:sldId id="1069" r:id="rId38"/>
    <p:sldId id="1070" r:id="rId39"/>
    <p:sldId id="1136" r:id="rId40"/>
    <p:sldId id="1137" r:id="rId41"/>
    <p:sldId id="1140" r:id="rId42"/>
    <p:sldId id="1138" r:id="rId43"/>
    <p:sldId id="1139" r:id="rId44"/>
    <p:sldId id="1141" r:id="rId45"/>
    <p:sldId id="1132" r:id="rId46"/>
    <p:sldId id="1133" r:id="rId47"/>
    <p:sldId id="1134" r:id="rId48"/>
    <p:sldId id="1135" r:id="rId49"/>
    <p:sldId id="978" r:id="rId50"/>
    <p:sldId id="900" r:id="rId51"/>
    <p:sldId id="1128" r:id="rId52"/>
    <p:sldId id="1125" r:id="rId53"/>
    <p:sldId id="887" r:id="rId54"/>
    <p:sldId id="888"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89601" autoAdjust="0"/>
  </p:normalViewPr>
  <p:slideViewPr>
    <p:cSldViewPr>
      <p:cViewPr varScale="1">
        <p:scale>
          <a:sx n="76" d="100"/>
          <a:sy n="76" d="100"/>
        </p:scale>
        <p:origin x="120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16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340249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999940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591262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650123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4260117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5666111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4015497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2938869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7835060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9305989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57445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31807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802.18-24/0097r0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93&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acma.gov.au/consultations/2024-11/updating-spectrum-plan"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cept.org/files/9522/Draft%20ECC%20Report%20364.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regulations.citc.gov.sa/en/Pages/PublishedPublicConsultations.aspx#/PublishedPublicConsulationDetails/62" TargetMode="External"/><Relationship Id="rId11" Type="http://schemas.openxmlformats.org/officeDocument/2006/relationships/image" Target="../media/image2.png"/><Relationship Id="rId5" Type="http://schemas.openxmlformats.org/officeDocument/2006/relationships/hyperlink" Target="https://mentor.ieee.org/802.18/documents?is_dcn=105&amp;is_group=0000&amp;is_year=2024"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www.soumu.go.jp/menu_news/s-news/01kiban12_02000163.html" TargetMode="External"/><Relationship Id="rId9" Type="http://schemas.openxmlformats.org/officeDocument/2006/relationships/hyperlink" Target="https://mic.gov.vn/van-ban-phap-luat/du-thao/2210.ht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12&amp;is_group=0000&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8&amp;is_group=0000&amp;is_year=2024" TargetMode="External"/><Relationship Id="rId4" Type="http://schemas.openxmlformats.org/officeDocument/2006/relationships/hyperlink" Target="https://mentor.ieee.org/802.18/documents?is_dcn=105&amp;is_group=0000&amp;is_year=2024"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eb.cvent.com/event/cfbda833-a1ae-4e62-b6c3-fa156738a349/summar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ocuments?is_dcn=96&amp;is_group=0000&amp;is_year=2024"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fbda833-a1ae-4e62-b6c3-fa156738a349/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www.acma.gov.au/consultations/2024-11/updating-spectrum-plan"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cept.org/files/9522/Draft%20ECC%20Report%20364.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regulations.citc.gov.sa/en/Pages/PublishedPublicConsultations.aspx#/PublishedPublicConsulationDetails/62" TargetMode="External"/><Relationship Id="rId11" Type="http://schemas.openxmlformats.org/officeDocument/2006/relationships/image" Target="../media/image2.png"/><Relationship Id="rId5" Type="http://schemas.openxmlformats.org/officeDocument/2006/relationships/hyperlink" Target="https://mentor.ieee.org/802.18/documents?is_dcn=105&amp;is_group=0000&amp;is_year=2024"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www.soumu.go.jp/menu_news/s-news/01kiban12_02000163.html" TargetMode="External"/><Relationship Id="rId9" Type="http://schemas.openxmlformats.org/officeDocument/2006/relationships/hyperlink" Target="https://mic.gov.vn/van-ban-phap-luat/du-thao/2210.htm"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12&amp;is_group=0000&amp;is_year=2024"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8&amp;is_group=0000&amp;is_year=2024" TargetMode="External"/><Relationship Id="rId4" Type="http://schemas.openxmlformats.org/officeDocument/2006/relationships/hyperlink" Target="https://mentor.ieee.org/802.18/documents?is_dcn=105&amp;is_group=0000&amp;is_year=2024"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116&amp;is_year=2024" TargetMode="External"/><Relationship Id="rId7"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www.cra.gov.qa/en/document/class-license-for-short-range-devices--version-no-5" TargetMode="External"/><Relationship Id="rId5" Type="http://schemas.openxmlformats.org/officeDocument/2006/relationships/hyperlink" Target="https://ctu.gov.cz/en/press-release:-internet-still-mainly-wi-fi-almost-half-accesses-already-have-speeds-over-100-mbits" TargetMode="External"/><Relationship Id="rId4" Type="http://schemas.openxmlformats.org/officeDocument/2006/relationships/hyperlink" Target="https://icta.az/show-media-news/iyun-sentyabr-aylarinda-radiotezlikler-uzre-dovlet-komissiyasi-17-muracieti-musbet-cavablandirib"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fcc.gov/november-2024-open-commission-meeting"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4" Type="http://schemas.openxmlformats.org/officeDocument/2006/relationships/hyperlink" Target="https://www.fcc.gov/document/chairwoman-proposes-expanding-6-ghz-band-operations-vlp-devices"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8/documents?is_dcn=113&amp;is_group=0000&amp;is_year=2024"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5&amp;is_group=0000&amp;is_year=2024" TargetMode="External"/><Relationship Id="rId4" Type="http://schemas.openxmlformats.org/officeDocument/2006/relationships/hyperlink" Target="https://mentor.ieee.org/802.18/documents?is_dcn=114&amp;is_group=0000&amp;is_year=2024" TargetMode="Externa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96&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November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November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November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98"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Hyatt Regency Vancouver, Vancouver, British Columbia, Canada.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Monday PM2 and </a:t>
            </a:r>
            <a:r>
              <a:rPr lang="en-US" sz="1800" dirty="0">
                <a:solidFill>
                  <a:schemeClr val="tx1"/>
                </a:solidFill>
                <a:latin typeface="+mj-lt"/>
              </a:rPr>
              <a:t>Tuesday </a:t>
            </a:r>
            <a:r>
              <a:rPr lang="en-US" sz="1800" dirty="0" smtClean="0">
                <a:solidFill>
                  <a:schemeClr val="tx1"/>
                </a:solidFill>
                <a:latin typeface="+mj-lt"/>
              </a:rPr>
              <a:t>AM2</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903703281"/>
              </p:ext>
            </p:extLst>
          </p:nvPr>
        </p:nvGraphicFramePr>
        <p:xfrm>
          <a:off x="914400" y="1752600"/>
          <a:ext cx="10443625" cy="4158988"/>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(Oxford – Convention Level, 3rd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(Oxford – Convention Level, 3rd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September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September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18-24/0093r1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(MON PM2, 11 November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4:00pm PT, Monday, 11 November 2024</a:t>
            </a:r>
          </a:p>
          <a:p>
            <a:pPr marL="1030288" marR="117475" lvl="2" indent="-230188" algn="just">
              <a:spcBef>
                <a:spcPts val="600"/>
              </a:spcBef>
              <a:buFont typeface="Times New Roman" pitchFamily="16" charset="0"/>
              <a:buChar char="•"/>
              <a:tabLst>
                <a:tab pos="230188" algn="l"/>
              </a:tabLst>
            </a:pPr>
            <a:r>
              <a:rPr lang="en-US" sz="1400" dirty="0"/>
              <a:t>Japan MIC:  </a:t>
            </a:r>
            <a:r>
              <a:rPr lang="en-US" sz="1400" dirty="0">
                <a:hlinkClick r:id="rId4"/>
              </a:rPr>
              <a:t>Call for opinions on the proposed ministerial ordinance to amend part of the Radio Law Enforcement Regulations: Addition of systems and bands to the special exemption system for non-technical equipment</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5"/>
              </a:rPr>
              <a:t>available</a:t>
            </a:r>
            <a:endParaRPr lang="en-US" sz="1400" dirty="0"/>
          </a:p>
          <a:p>
            <a:pPr marL="1030288" marR="117475" lvl="2" indent="-230188" algn="just">
              <a:spcBef>
                <a:spcPts val="600"/>
              </a:spcBef>
              <a:buFont typeface="Times New Roman" pitchFamily="16" charset="0"/>
              <a:buChar char="•"/>
              <a:tabLst>
                <a:tab pos="230188" algn="l"/>
              </a:tabLst>
            </a:pPr>
            <a:r>
              <a:rPr lang="en-US" sz="1400" dirty="0"/>
              <a:t>Saudi Arabia CST:  </a:t>
            </a:r>
            <a:r>
              <a:rPr lang="en-GB" sz="1400" u="sng" dirty="0">
                <a:hlinkClick r:id="rId6"/>
              </a:rPr>
              <a:t>Light Licensing Regulations Annex for the 6 GHz Frequency Band</a:t>
            </a:r>
            <a:endParaRPr lang="en-US" sz="1400" dirty="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7"/>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5 December 2024</a:t>
            </a:r>
          </a:p>
          <a:p>
            <a:pPr marL="1030288" marR="117475" lvl="2" indent="-230188" algn="just">
              <a:spcBef>
                <a:spcPts val="600"/>
              </a:spcBef>
              <a:buFont typeface="Times New Roman" pitchFamily="16" charset="0"/>
              <a:buChar char="•"/>
              <a:tabLst>
                <a:tab pos="230188" algn="l"/>
              </a:tabLst>
            </a:pPr>
            <a:r>
              <a:rPr lang="en-US" sz="1400" dirty="0" smtClean="0"/>
              <a:t>Australia ACMA:  </a:t>
            </a:r>
            <a:r>
              <a:rPr lang="en-US" sz="1400" dirty="0" smtClean="0">
                <a:hlinkClick r:id="rId8"/>
              </a:rPr>
              <a:t>Proposed update to Australian radiofrequency spectrum 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a:t>
            </a:r>
            <a:r>
              <a:rPr lang="en-US" sz="1400" dirty="0"/>
              <a:t>MIC:  </a:t>
            </a:r>
            <a:r>
              <a:rPr lang="en-US" sz="1400" dirty="0">
                <a:hlinkClick r:id="rId9"/>
              </a:rPr>
              <a:t>Consultation 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Light </a:t>
            </a:r>
            <a:r>
              <a:rPr lang="en-US" sz="1800" kern="1200" dirty="0" smtClean="0">
                <a:latin typeface="Times New Roman" pitchFamily="16" charset="0"/>
              </a:rPr>
              <a:t>Licensing </a:t>
            </a:r>
            <a:r>
              <a:rPr lang="en-US" sz="1800" kern="1200" dirty="0">
                <a:latin typeface="Times New Roman" pitchFamily="16" charset="0"/>
              </a:rPr>
              <a:t>Regulations Annex for the 6 GHz Frequency </a:t>
            </a:r>
            <a:r>
              <a:rPr lang="en-US" sz="1800" kern="1200" dirty="0" smtClean="0">
                <a:latin typeface="Times New Roman" pitchFamily="16" charset="0"/>
              </a:rPr>
              <a:t>Band</a:t>
            </a:r>
            <a:endParaRPr lang="en-US" sz="1800" dirty="0"/>
          </a:p>
          <a:p>
            <a:pPr marL="630238" marR="117475" lvl="1" indent="-230188" algn="just">
              <a:buChar char="•"/>
              <a:tabLst>
                <a:tab pos="230188" algn="l"/>
              </a:tabLst>
            </a:pPr>
            <a:r>
              <a:rPr lang="en-US" sz="1600" spc="-5" dirty="0" smtClean="0">
                <a:cs typeface="Arial"/>
              </a:rPr>
              <a:t>Publication date:  23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://regulations.citc.gov.sa/en/Pages/PublishedPublicConsultations.aspx#/</a:t>
            </a:r>
            <a:r>
              <a:rPr lang="en-US" sz="1600" kern="1200" dirty="0" smtClean="0">
                <a:latin typeface="Times New Roman" pitchFamily="16" charset="0"/>
                <a:hlinkClick r:id="rId3"/>
              </a:rPr>
              <a:t>PublishedPublicConsulationDetails/62</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18-24/0112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020653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Call for </a:t>
            </a:r>
            <a:r>
              <a:rPr lang="en-US" sz="1800" dirty="0"/>
              <a:t>opinions on the proposed ministerial ordinance to amend part of the Radio Law Enforcement Regulations: Addition of systems and bands to the special exemption system for non-technical </a:t>
            </a:r>
            <a:r>
              <a:rPr lang="en-US" sz="1800" dirty="0" smtClean="0"/>
              <a:t>equipment</a:t>
            </a:r>
            <a:endParaRPr lang="en-US" sz="1800" dirty="0"/>
          </a:p>
          <a:p>
            <a:pPr marL="630238" marR="117475" lvl="1" indent="-230188" algn="just">
              <a:buChar char="•"/>
              <a:tabLst>
                <a:tab pos="230188" algn="l"/>
              </a:tabLst>
            </a:pPr>
            <a:r>
              <a:rPr lang="en-US" sz="1600" spc="-5" dirty="0" smtClean="0">
                <a:cs typeface="Arial"/>
              </a:rPr>
              <a:t>Publication date:  18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18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3"/>
              </a:rPr>
              <a:t>https</a:t>
            </a:r>
            <a:r>
              <a:rPr lang="en-US" sz="1600" spc="-5" dirty="0">
                <a:cs typeface="Arial"/>
                <a:hlinkClick r:id="rId3"/>
              </a:rPr>
              <a:t>://www.soumu.go.jp/menu_news/s-news/01kiban12_02000163.html</a:t>
            </a:r>
            <a:r>
              <a:rPr lang="en-US" sz="1600" spc="-5" dirty="0">
                <a:cs typeface="Arial"/>
              </a:rPr>
              <a:t> </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18-24/0118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323490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(TUE AM2, 12 November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24</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25</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26</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The 2024 November IEEE 802 plenary session is held mixed mode via a paid registration fee, from 10 November 2024 to 15 November 2024.		</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cs typeface="Arial" panose="020B0604020202020204" pitchFamily="34" charset="0"/>
                <a:hlinkClick r:id="rId3"/>
              </a:rPr>
              <a:t>https://</a:t>
            </a:r>
            <a:r>
              <a:rPr lang="en-US" altLang="en-US" sz="1800" b="1" dirty="0" smtClean="0">
                <a:solidFill>
                  <a:srgbClr val="FF0000"/>
                </a:solidFill>
                <a:cs typeface="Arial" panose="020B0604020202020204" pitchFamily="34" charset="0"/>
                <a:hlinkClick r:id="rId3"/>
              </a:rPr>
              <a:t>web.cvent.com/event/cfbda833-a1ae-4e62-b6c3-fa156738a349/summary</a:t>
            </a:r>
            <a:endParaRPr lang="en-US" altLang="en-US" sz="1800" b="1" dirty="0" smtClean="0">
              <a:solidFill>
                <a:srgbClr val="FF0000"/>
              </a:solidFill>
              <a:cs typeface="Arial" panose="020B0604020202020204" pitchFamily="34" charset="0"/>
            </a:endParaRPr>
          </a:p>
          <a:p>
            <a:pPr marL="1028700" lvl="1"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cs typeface="Arial" panose="020B0604020202020204" pitchFamily="34" charset="0"/>
                <a:hlinkClick r:id="rId4"/>
              </a:rPr>
              <a:t>IMAT</a:t>
            </a:r>
            <a:r>
              <a:rPr lang="en-US" altLang="en-US" sz="1800" b="1" dirty="0">
                <a:solidFill>
                  <a:schemeClr val="tx1"/>
                </a:solidFill>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At conclusion of each of the 802.18 meetings this week, the </a:t>
            </a:r>
            <a:r>
              <a:rPr lang="en-US" altLang="en-US" sz="1800" b="1" dirty="0" err="1">
                <a:solidFill>
                  <a:schemeClr val="tx1"/>
                </a:solidFill>
                <a:cs typeface="Arial" panose="020B0604020202020204" pitchFamily="34" charset="0"/>
              </a:rPr>
              <a:t>Webex</a:t>
            </a:r>
            <a:r>
              <a:rPr lang="en-US" altLang="en-US" sz="1800" b="1" dirty="0">
                <a:solidFill>
                  <a:schemeClr val="tx1"/>
                </a:solidFill>
                <a:cs typeface="Arial" panose="020B0604020202020204" pitchFamily="34" charset="0"/>
              </a:rPr>
              <a:t> log and IMAT will be reviewed.  No payment, become deadbeat and lose voting rights in all groups, after 60-day grace. </a:t>
            </a: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18-24/0096r1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29</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35</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cs typeface="Arial"/>
              </a:rPr>
              <a:t>Hyatt Regency Vancouver, Vancouver, British Columbia,</a:t>
            </a:r>
            <a:r>
              <a:rPr lang="en-US" sz="1400" dirty="0" smtClean="0"/>
              <a:t> </a:t>
            </a:r>
            <a:r>
              <a:rPr lang="en-US" sz="1400" dirty="0"/>
              <a:t>Canada.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Monday PM1 and Tuesday AM2</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36602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November 2024 to 15 November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a:t>
            </a:r>
            <a:r>
              <a:rPr lang="en-US" altLang="en-US" sz="1800" b="1" dirty="0" smtClean="0">
                <a:solidFill>
                  <a:srgbClr val="FF0000"/>
                </a:solidFill>
                <a:latin typeface="+mj-lt"/>
                <a:cs typeface="Arial" panose="020B0604020202020204" pitchFamily="34" charset="0"/>
                <a:hlinkClick r:id="rId3"/>
              </a:rPr>
              <a:t>web.cvent.com/event/cfbda833-a1ae-4e62-b6c3-fa156738a349/summary</a:t>
            </a:r>
            <a:endParaRPr lang="en-US" altLang="en-US" sz="1800" b="1" dirty="0" smtClean="0">
              <a:solidFill>
                <a:srgbClr val="FF0000"/>
              </a:solidFill>
              <a:latin typeface="+mj-lt"/>
              <a:cs typeface="Arial" panose="020B0604020202020204" pitchFamily="34" charset="0"/>
            </a:endParaRP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4:00pm PT, Monday, 11 November 2024</a:t>
            </a:r>
          </a:p>
          <a:p>
            <a:pPr marL="1030288" marR="117475" lvl="2" indent="-230188" algn="just">
              <a:spcBef>
                <a:spcPts val="600"/>
              </a:spcBef>
              <a:buFont typeface="Times New Roman" pitchFamily="16" charset="0"/>
              <a:buChar char="•"/>
              <a:tabLst>
                <a:tab pos="230188" algn="l"/>
              </a:tabLst>
            </a:pPr>
            <a:r>
              <a:rPr lang="en-US" sz="1400" dirty="0"/>
              <a:t>Japan MIC:  </a:t>
            </a:r>
            <a:r>
              <a:rPr lang="en-US" sz="1400" dirty="0">
                <a:hlinkClick r:id="rId4"/>
              </a:rPr>
              <a:t>Call for opinions on the proposed ministerial ordinance to amend part of the Radio Law Enforcement Regulations: Addition of systems and bands to the special exemption system for non-technical equipment</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5"/>
              </a:rPr>
              <a:t>available</a:t>
            </a:r>
            <a:endParaRPr lang="en-US" sz="1400" dirty="0"/>
          </a:p>
          <a:p>
            <a:pPr marL="1030288" marR="117475" lvl="2" indent="-230188" algn="just">
              <a:spcBef>
                <a:spcPts val="600"/>
              </a:spcBef>
              <a:buFont typeface="Times New Roman" pitchFamily="16" charset="0"/>
              <a:buChar char="•"/>
              <a:tabLst>
                <a:tab pos="230188" algn="l"/>
              </a:tabLst>
            </a:pPr>
            <a:r>
              <a:rPr lang="en-US" sz="1400" dirty="0"/>
              <a:t>Saudi Arabia CST:  </a:t>
            </a:r>
            <a:r>
              <a:rPr lang="en-GB" sz="1400" u="sng" dirty="0">
                <a:hlinkClick r:id="rId6"/>
              </a:rPr>
              <a:t>Light Licensing Regulations Annex for the 6 GHz Frequency Band</a:t>
            </a:r>
            <a:endParaRPr lang="en-US" sz="1400" dirty="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7"/>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5 December 2024</a:t>
            </a:r>
          </a:p>
          <a:p>
            <a:pPr marL="1030288" marR="117475" lvl="2" indent="-230188" algn="just">
              <a:spcBef>
                <a:spcPts val="600"/>
              </a:spcBef>
              <a:buFont typeface="Times New Roman" pitchFamily="16" charset="0"/>
              <a:buChar char="•"/>
              <a:tabLst>
                <a:tab pos="230188" algn="l"/>
              </a:tabLst>
            </a:pPr>
            <a:r>
              <a:rPr lang="en-US" sz="1400" dirty="0" smtClean="0"/>
              <a:t>Australia ACMA:  </a:t>
            </a:r>
            <a:r>
              <a:rPr lang="en-US" sz="1400" dirty="0" smtClean="0">
                <a:hlinkClick r:id="rId8"/>
              </a:rPr>
              <a:t>Proposed update to Australian radiofrequency spectrum 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a:t>
            </a:r>
            <a:r>
              <a:rPr lang="en-US" sz="1400" dirty="0"/>
              <a:t>MIC:  </a:t>
            </a:r>
            <a:r>
              <a:rPr lang="en-US" sz="1400" dirty="0">
                <a:hlinkClick r:id="rId9"/>
              </a:rPr>
              <a:t>Consultation 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086853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Light </a:t>
            </a:r>
            <a:r>
              <a:rPr lang="en-US" sz="1800" kern="1200" dirty="0" smtClean="0">
                <a:latin typeface="Times New Roman" pitchFamily="16" charset="0"/>
              </a:rPr>
              <a:t>Licensing </a:t>
            </a:r>
            <a:r>
              <a:rPr lang="en-US" sz="1800" kern="1200" dirty="0">
                <a:latin typeface="Times New Roman" pitchFamily="16" charset="0"/>
              </a:rPr>
              <a:t>Regulations Annex for the 6 GHz Frequency </a:t>
            </a:r>
            <a:r>
              <a:rPr lang="en-US" sz="1800" kern="1200" dirty="0" smtClean="0">
                <a:latin typeface="Times New Roman" pitchFamily="16" charset="0"/>
              </a:rPr>
              <a:t>Band</a:t>
            </a:r>
            <a:endParaRPr lang="en-US" sz="1800" dirty="0"/>
          </a:p>
          <a:p>
            <a:pPr marL="630238" marR="117475" lvl="1" indent="-230188" algn="just">
              <a:buChar char="•"/>
              <a:tabLst>
                <a:tab pos="230188" algn="l"/>
              </a:tabLst>
            </a:pPr>
            <a:r>
              <a:rPr lang="en-US" sz="1600" spc="-5" dirty="0" smtClean="0">
                <a:cs typeface="Arial"/>
              </a:rPr>
              <a:t>Publication date:  23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://regulations.citc.gov.sa/en/Pages/PublishedPublicConsultations.aspx#/</a:t>
            </a:r>
            <a:r>
              <a:rPr lang="en-US" sz="1600" kern="1200" dirty="0" smtClean="0">
                <a:latin typeface="Times New Roman" pitchFamily="16" charset="0"/>
                <a:hlinkClick r:id="rId3"/>
              </a:rPr>
              <a:t>PublishedPublicConsulationDetails/62</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18-24/0112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6920562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18-24/0112r1 [Placeholder] </a:t>
            </a:r>
            <a:r>
              <a:rPr lang="en-US" sz="1800" spc="-5" dirty="0" smtClean="0">
                <a:cs typeface="Arial"/>
              </a:rPr>
              <a:t>in response to the Communications, Space and Technology Commission </a:t>
            </a:r>
            <a:r>
              <a:rPr lang="en-US" sz="1800" dirty="0" smtClean="0"/>
              <a:t>(CST)</a:t>
            </a:r>
            <a:r>
              <a:rPr lang="en-US" sz="1800" spc="-5" dirty="0" smtClean="0">
                <a:cs typeface="Arial"/>
              </a:rPr>
              <a:t>’s </a:t>
            </a:r>
            <a:r>
              <a:rPr lang="en-US" sz="1800" spc="-5" dirty="0" smtClean="0">
                <a:solidFill>
                  <a:schemeClr val="tx1"/>
                </a:solidFill>
                <a:cs typeface="Arial"/>
              </a:rPr>
              <a:t>consultation “</a:t>
            </a:r>
            <a:r>
              <a:rPr lang="en-US" sz="1800" dirty="0"/>
              <a:t>Light </a:t>
            </a:r>
            <a:r>
              <a:rPr lang="en-US" sz="1800" kern="1200" dirty="0">
                <a:latin typeface="Times New Roman" pitchFamily="16" charset="0"/>
              </a:rPr>
              <a:t>Licensing Regulations Annex for the 6 GHz Frequency </a:t>
            </a:r>
            <a:r>
              <a:rPr lang="en-US" sz="1800" kern="1200" dirty="0" smtClean="0">
                <a:latin typeface="Times New Roman" pitchFamily="16" charset="0"/>
              </a:rPr>
              <a:t>Band</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CST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0582783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a:t>
            </a:r>
            <a:r>
              <a:rPr lang="en-US" sz="1800" dirty="0"/>
              <a:t>for opinions on the proposed ministerial ordinance to amend part of the Radio Law Enforcement Regulations: Addition of systems and bands to the special exemption system for non-technical </a:t>
            </a:r>
            <a:r>
              <a:rPr lang="en-US" sz="1800" dirty="0" smtClean="0"/>
              <a:t>equipment</a:t>
            </a:r>
          </a:p>
          <a:p>
            <a:pPr marL="630238" marR="117475" lvl="1" indent="-230188" algn="just">
              <a:buChar char="•"/>
              <a:tabLst>
                <a:tab pos="230188" algn="l"/>
              </a:tabLst>
            </a:pPr>
            <a:r>
              <a:rPr lang="en-US" sz="1600" spc="-5" dirty="0" smtClean="0">
                <a:cs typeface="Arial"/>
              </a:rPr>
              <a:t>Publication date:  18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18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3"/>
              </a:rPr>
              <a:t>https</a:t>
            </a:r>
            <a:r>
              <a:rPr lang="en-US" sz="1600" spc="-5" dirty="0">
                <a:cs typeface="Arial"/>
                <a:hlinkClick r:id="rId3"/>
              </a:rPr>
              <a:t>://www.soumu.go.jp/menu_news/s-news/01kiban12_02000163.html</a:t>
            </a:r>
            <a:r>
              <a:rPr lang="en-US" sz="1600" spc="-5" dirty="0">
                <a:cs typeface="Arial"/>
              </a:rPr>
              <a:t> </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18-24/0118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8602080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18-24/0118r1 [Placeholder] </a:t>
            </a:r>
            <a:r>
              <a:rPr lang="en-US" sz="1800" spc="-5" dirty="0" smtClean="0">
                <a:cs typeface="Arial"/>
              </a:rPr>
              <a:t>in response to the </a:t>
            </a:r>
            <a:r>
              <a:rPr lang="en-US" sz="1800" spc="-5" dirty="0">
                <a:cs typeface="Arial"/>
              </a:rPr>
              <a:t>Ministry of Internal Affairs and Communications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Call for opinions on the proposed ministerial ordinance to amend part of the Radio Law Enforcement Regulations: Addition of systems and bands to the special exemption system for non-technical </a:t>
            </a:r>
            <a:r>
              <a:rPr lang="en-US" sz="1800" dirty="0" smtClean="0"/>
              <a:t>equipment”,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MIC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41741315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GB" sz="1600" spc="-5" dirty="0" smtClean="0">
                <a:cs typeface="Arial"/>
              </a:rPr>
              <a:t>BRAN </a:t>
            </a:r>
            <a:r>
              <a:rPr lang="en-GB" sz="1600" spc="-5" dirty="0" smtClean="0">
                <a:cs typeface="Arial"/>
                <a:hlinkClick r:id="rId3"/>
              </a:rPr>
              <a:t>November 2024</a:t>
            </a:r>
            <a:r>
              <a:rPr lang="en-GB" sz="1600" spc="-5" dirty="0" smtClean="0">
                <a:cs typeface="Arial"/>
              </a:rPr>
              <a:t> update </a:t>
            </a:r>
            <a:endParaRPr lang="en-US" sz="1600" spc="-5" dirty="0">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Azerbaijan</a:t>
            </a:r>
          </a:p>
          <a:p>
            <a:pPr marL="1030288" marR="117475" lvl="2" indent="-230188" algn="just">
              <a:buClrTx/>
              <a:buFont typeface="Times New Roman" pitchFamily="16" charset="0"/>
              <a:buChar char="•"/>
              <a:tabLst>
                <a:tab pos="230188" algn="l"/>
              </a:tabLst>
            </a:pPr>
            <a:r>
              <a:rPr lang="en-US" sz="1600" dirty="0">
                <a:solidFill>
                  <a:schemeClr val="tx1"/>
                </a:solidFill>
              </a:rPr>
              <a:t>On 8 October 2024, IKTA </a:t>
            </a:r>
            <a:r>
              <a:rPr lang="en-US" sz="1600" dirty="0">
                <a:solidFill>
                  <a:schemeClr val="tx1"/>
                </a:solidFill>
                <a:hlinkClick r:id="rId4"/>
              </a:rPr>
              <a:t>published</a:t>
            </a:r>
            <a:r>
              <a:rPr lang="en-US" sz="1600" dirty="0">
                <a:solidFill>
                  <a:schemeClr val="tx1"/>
                </a:solidFill>
              </a:rPr>
              <a:t> the decision that allocates the lower 6 GHz band (5945 MHz to 6425 MHz) for license-exempt operation</a:t>
            </a:r>
            <a:r>
              <a:rPr lang="en-US" sz="1600" dirty="0" smtClean="0">
                <a:solidFill>
                  <a:schemeClr val="tx1"/>
                </a:solidFill>
              </a:rPr>
              <a:t>.</a:t>
            </a:r>
            <a:endParaRPr lang="en-US" sz="16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Czech </a:t>
            </a:r>
            <a:r>
              <a:rPr lang="en-US" sz="1800" spc="-5" dirty="0">
                <a:solidFill>
                  <a:schemeClr val="tx1"/>
                </a:solidFill>
                <a:cs typeface="Arial"/>
              </a:rPr>
              <a:t>Republic</a:t>
            </a:r>
          </a:p>
          <a:p>
            <a:pPr marL="1030288" marR="117475" lvl="2" indent="-230188" algn="just">
              <a:buClrTx/>
              <a:buFont typeface="Times New Roman" pitchFamily="16" charset="0"/>
              <a:buChar char="•"/>
              <a:tabLst>
                <a:tab pos="230188" algn="l"/>
              </a:tabLst>
            </a:pPr>
            <a:r>
              <a:rPr lang="en-US" sz="1600" dirty="0"/>
              <a:t>On 24 September 2024, Czech Telecommunications Office (CTU) </a:t>
            </a:r>
            <a:r>
              <a:rPr lang="en-US" sz="1600" dirty="0">
                <a:hlinkClick r:id="rId5"/>
              </a:rPr>
              <a:t>released</a:t>
            </a:r>
            <a:r>
              <a:rPr lang="en-US" sz="1600" dirty="0"/>
              <a:t> a marketing report related to the development of the market for electronic communications service in 2023.  Wireless access in available bands (Wi-Fi) continued to be the most used method of internet access at a fixed location in 2023, with a share of 27.2</a:t>
            </a:r>
            <a:r>
              <a:rPr lang="en-US" sz="1600" dirty="0" smtClean="0"/>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Qatar</a:t>
            </a:r>
            <a:endParaRPr lang="en-US" sz="1800" spc="-5" dirty="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t>Following the end of the consultation in June 2024, the Qatar Communications Regulatory Authority </a:t>
            </a:r>
            <a:r>
              <a:rPr lang="en-US" sz="1600" dirty="0">
                <a:hlinkClick r:id="rId6"/>
              </a:rPr>
              <a:t>published</a:t>
            </a:r>
            <a:r>
              <a:rPr lang="en-US" sz="1600" dirty="0"/>
              <a:t> the latest version - version 5 - of the Class License for Short Range Devices on 10 November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6089735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USA</a:t>
            </a:r>
          </a:p>
          <a:p>
            <a:pPr marL="1030288" marR="117475" lvl="2" indent="-230188" algn="just">
              <a:buClrTx/>
              <a:buFont typeface="Times New Roman" pitchFamily="16" charset="0"/>
              <a:buChar char="•"/>
              <a:tabLst>
                <a:tab pos="230188" algn="l"/>
              </a:tabLst>
            </a:pPr>
            <a:r>
              <a:rPr lang="en-US" sz="1600" dirty="0">
                <a:solidFill>
                  <a:schemeClr val="tx1"/>
                </a:solidFill>
              </a:rPr>
              <a:t>The November 2024 Open Commission Meeting is </a:t>
            </a:r>
            <a:r>
              <a:rPr lang="en-US" sz="1600" dirty="0">
                <a:solidFill>
                  <a:srgbClr val="FF0000"/>
                </a:solidFill>
                <a:hlinkClick r:id="rId3"/>
              </a:rPr>
              <a:t>scheduled</a:t>
            </a:r>
            <a:r>
              <a:rPr lang="en-US" sz="1600" dirty="0">
                <a:solidFill>
                  <a:schemeClr val="tx1"/>
                </a:solidFill>
              </a:rPr>
              <a:t> at 10:30am ET on 21 November 2024.</a:t>
            </a:r>
          </a:p>
          <a:p>
            <a:pPr marL="1030288" marR="117475" lvl="2" indent="-230188" algn="just">
              <a:buClrTx/>
              <a:buFont typeface="Times New Roman" pitchFamily="16" charset="0"/>
              <a:buChar char="•"/>
              <a:tabLst>
                <a:tab pos="230188" algn="l"/>
              </a:tabLst>
            </a:pPr>
            <a:r>
              <a:rPr lang="en-US" sz="1600" dirty="0">
                <a:solidFill>
                  <a:schemeClr val="tx1"/>
                </a:solidFill>
              </a:rPr>
              <a:t>On 4 October 2024, FCC issued a </a:t>
            </a:r>
            <a:r>
              <a:rPr lang="en-US" sz="1600" dirty="0">
                <a:solidFill>
                  <a:schemeClr val="tx1"/>
                </a:solidFill>
                <a:hlinkClick r:id="rId4"/>
              </a:rPr>
              <a:t>press release</a:t>
            </a:r>
            <a:r>
              <a:rPr lang="en-US" sz="1600" dirty="0">
                <a:solidFill>
                  <a:schemeClr val="tx1"/>
                </a:solidFill>
              </a:rPr>
              <a:t> that </a:t>
            </a:r>
            <a:r>
              <a:rPr lang="en-US" sz="1600" dirty="0"/>
              <a:t>Chairwoman proposed new rules to expand very low power device operations in additional spectrum in the 6 GHz band alongside other Wi-Fi-enabled devices</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dirty="0"/>
              <a:t>Canada</a:t>
            </a:r>
          </a:p>
          <a:p>
            <a:pPr marL="1030288" marR="117475" lvl="2" indent="-230188" algn="just">
              <a:buClrTx/>
              <a:buFont typeface="Times New Roman" pitchFamily="16" charset="0"/>
              <a:buChar char="•"/>
              <a:tabLst>
                <a:tab pos="230188" algn="l"/>
              </a:tabLst>
            </a:pPr>
            <a:r>
              <a:rPr lang="en-US" sz="1600" dirty="0"/>
              <a:t>Following the consultation a few months ago, Canada ISED </a:t>
            </a:r>
            <a:r>
              <a:rPr lang="en-US" sz="1600" dirty="0">
                <a:hlinkClick r:id="rId5"/>
              </a:rPr>
              <a:t>published</a:t>
            </a:r>
            <a:r>
              <a:rPr lang="en-US" sz="1600" dirty="0"/>
              <a:t> its official version of the RSS-248 Issue 3: Radio Local Area Network (RLAN) Devices Operating in the 5925-7125 MHz Band on 11 October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29494737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dirty="0">
                <a:solidFill>
                  <a:schemeClr val="tx1"/>
                </a:solidFill>
              </a:rPr>
              <a:t>Australia</a:t>
            </a:r>
          </a:p>
          <a:p>
            <a:pPr marL="1030288" marR="117475" lvl="2" indent="-230188" algn="just">
              <a:buClrTx/>
              <a:buFont typeface="Times New Roman" pitchFamily="16" charset="0"/>
              <a:buChar char="•"/>
              <a:tabLst>
                <a:tab pos="230188" algn="l"/>
              </a:tabLst>
            </a:pPr>
            <a:r>
              <a:rPr lang="en-US" sz="1600" dirty="0">
                <a:solidFill>
                  <a:schemeClr val="tx1"/>
                </a:solidFill>
              </a:rPr>
              <a:t>Following the consultation in May 2024, Australian Communications and Media Authority (ACMA) published the official version of the </a:t>
            </a:r>
            <a:r>
              <a:rPr lang="en-US" sz="1600" dirty="0">
                <a:hlinkClick r:id="rId3"/>
              </a:rPr>
              <a:t>Five-year spectrum outlook 2024–29 and 2024–25 work program</a:t>
            </a:r>
            <a:r>
              <a:rPr lang="en-US" sz="1600" dirty="0"/>
              <a:t> and </a:t>
            </a:r>
            <a:r>
              <a:rPr lang="en-US" sz="1600" dirty="0">
                <a:hlinkClick r:id="rId4"/>
              </a:rPr>
              <a:t>its responses to commenters</a:t>
            </a:r>
            <a:r>
              <a:rPr lang="en-US" sz="1600" dirty="0"/>
              <a:t> on 21 October 2024.</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dirty="0">
                <a:solidFill>
                  <a:schemeClr val="tx1"/>
                </a:solidFill>
              </a:rPr>
              <a:t>Bangladesh </a:t>
            </a:r>
          </a:p>
          <a:p>
            <a:pPr marL="1030288" marR="117475" lvl="2" indent="-230188" algn="just">
              <a:buClrTx/>
              <a:buFont typeface="Times New Roman" pitchFamily="16" charset="0"/>
              <a:buChar char="•"/>
              <a:tabLst>
                <a:tab pos="230188" algn="l"/>
              </a:tabLst>
            </a:pPr>
            <a:r>
              <a:rPr lang="en-US" sz="1600" dirty="0">
                <a:solidFill>
                  <a:schemeClr val="tx1"/>
                </a:solidFill>
              </a:rPr>
              <a:t>On 15 September 2024, Bangladesh Telecommunication Regulatory Commission (BTRC) issued a </a:t>
            </a:r>
            <a:r>
              <a:rPr lang="en-US" sz="1600" dirty="0">
                <a:solidFill>
                  <a:schemeClr val="tx1"/>
                </a:solidFill>
                <a:hlinkClick r:id="rId5"/>
              </a:rPr>
              <a:t>public notice</a:t>
            </a:r>
            <a:r>
              <a:rPr lang="en-US" sz="1600" dirty="0">
                <a:solidFill>
                  <a:schemeClr val="tx1"/>
                </a:solidFill>
              </a:rPr>
              <a:t> informing all concerned stakeholders that the proposal for the use of the 5925-6425 MHz frequency band for Wi-Fi/</a:t>
            </a:r>
            <a:r>
              <a:rPr lang="en-US" sz="1600" dirty="0" err="1">
                <a:solidFill>
                  <a:schemeClr val="tx1"/>
                </a:solidFill>
              </a:rPr>
              <a:t>IoT</a:t>
            </a:r>
            <a:r>
              <a:rPr lang="en-US" sz="16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9269081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(4)</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IMT ITU-R Working Party 5D</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Liaisons</a:t>
            </a:r>
            <a:endParaRPr lang="en-US" sz="1800" dirty="0">
              <a:solidFill>
                <a:schemeClr val="tx1"/>
              </a:solidFill>
            </a:endParaRPr>
          </a:p>
          <a:p>
            <a:pPr marL="1030288" marR="117475" lvl="2" indent="-230188" algn="just">
              <a:buClrTx/>
              <a:buFont typeface="Times New Roman" pitchFamily="16" charset="0"/>
              <a:buChar char="•"/>
              <a:tabLst>
                <a:tab pos="230188" algn="l"/>
              </a:tabLst>
            </a:pPr>
            <a:r>
              <a:rPr lang="en-GB" sz="1600" dirty="0" smtClean="0">
                <a:hlinkClick r:id="rId3"/>
              </a:rPr>
              <a:t>18-24/0113</a:t>
            </a:r>
            <a:r>
              <a:rPr lang="en-GB" sz="1600" dirty="0" smtClean="0"/>
              <a:t>:  Invitation </a:t>
            </a:r>
            <a:r>
              <a:rPr lang="en-GB" sz="1600" dirty="0"/>
              <a:t>for submission of proposals for candidate radio interface technologies for the terrestrial components of the radio interface(s) for IMT-2030 and invitation to participate in their subsequent </a:t>
            </a:r>
            <a:r>
              <a:rPr lang="en-GB" sz="1600" dirty="0" smtClean="0"/>
              <a:t>evaluation </a:t>
            </a:r>
          </a:p>
          <a:p>
            <a:pPr marL="1030288" marR="117475" lvl="2" indent="-230188" algn="just">
              <a:buClrTx/>
              <a:buFont typeface="Times New Roman" pitchFamily="16" charset="0"/>
              <a:buChar char="•"/>
              <a:tabLst>
                <a:tab pos="230188" algn="l"/>
              </a:tabLst>
            </a:pPr>
            <a:r>
              <a:rPr lang="en-GB" sz="1600" spc="-5" dirty="0" smtClean="0">
                <a:solidFill>
                  <a:schemeClr val="tx1"/>
                </a:solidFill>
                <a:cs typeface="Arial"/>
                <a:hlinkClick r:id="rId4"/>
              </a:rPr>
              <a:t>18-24/0114</a:t>
            </a:r>
            <a:r>
              <a:rPr lang="en-GB" sz="1600" spc="-5" dirty="0" smtClean="0">
                <a:solidFill>
                  <a:schemeClr val="tx1"/>
                </a:solidFill>
                <a:cs typeface="Arial"/>
              </a:rPr>
              <a:t>:  </a:t>
            </a:r>
            <a:r>
              <a:rPr lang="en-US" sz="1600" spc="-5" dirty="0">
                <a:solidFill>
                  <a:schemeClr val="tx1"/>
                </a:solidFill>
                <a:cs typeface="Arial"/>
              </a:rPr>
              <a:t>Minimum requirements related to technical performance for IMT-2030 radio interface(s</a:t>
            </a:r>
            <a:r>
              <a:rPr lang="en-US" sz="1600" spc="-5" dirty="0" smtClean="0">
                <a:solidFill>
                  <a:schemeClr val="tx1"/>
                </a:solidFill>
                <a:cs typeface="Arial"/>
              </a:rPr>
              <a:t>)</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hlinkClick r:id="rId5"/>
              </a:rPr>
              <a:t>18-24/0115</a:t>
            </a:r>
            <a:r>
              <a:rPr lang="en-US" sz="1600" spc="-5" dirty="0">
                <a:solidFill>
                  <a:schemeClr val="tx1"/>
                </a:solidFill>
                <a:cs typeface="Arial"/>
              </a:rPr>
              <a:t>:  Liaison statement to relevant external organizations on process to revise Recommendation ITU-R M.2150-2 and Recommendation ITU-R M.2012-6</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1865288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507709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21 November</a:t>
                      </a:r>
                      <a:r>
                        <a:rPr lang="en-US" sz="1500" baseline="0" dirty="0" smtClean="0"/>
                        <a:t> 2024</a:t>
                      </a:r>
                      <a:endParaRPr lang="en-US" sz="1500" dirty="0"/>
                    </a:p>
                  </a:txBody>
                  <a:tcPr/>
                </a:tc>
              </a:tr>
              <a:tr h="370840">
                <a:tc>
                  <a:txBody>
                    <a:bodyPr/>
                    <a:lstStyle/>
                    <a:p>
                      <a:r>
                        <a:rPr lang="en-US" sz="1500" baseline="0" dirty="0" smtClean="0"/>
                        <a:t>2025 January </a:t>
                      </a:r>
                      <a:r>
                        <a:rPr lang="en-US" sz="1500" baseline="0" dirty="0" smtClean="0"/>
                        <a:t>interim</a:t>
                      </a:r>
                    </a:p>
                    <a:p>
                      <a:r>
                        <a:rPr lang="en-US" sz="1500" baseline="0" dirty="0" smtClean="0"/>
                        <a:t>(credited session)</a:t>
                      </a:r>
                      <a:endParaRPr lang="en-US" sz="1500" baseline="0" dirty="0" smtClean="0"/>
                    </a:p>
                  </a:txBody>
                  <a:tcPr/>
                </a:tc>
                <a:tc>
                  <a:txBody>
                    <a:bodyPr/>
                    <a:lstStyle/>
                    <a:p>
                      <a:r>
                        <a:rPr lang="en-US" sz="1500" dirty="0" smtClean="0"/>
                        <a:t>Opening meeting:  Tuesday,</a:t>
                      </a:r>
                      <a:r>
                        <a:rPr lang="en-US" sz="1500" baseline="0" dirty="0" smtClean="0"/>
                        <a:t> 10:30am JST to 12:30pm JST</a:t>
                      </a:r>
                    </a:p>
                    <a:p>
                      <a:r>
                        <a:rPr lang="en-US" sz="1500" baseline="0" dirty="0" smtClean="0"/>
                        <a:t>Closing meeting:  Thursday, 8:00am JST to 10:00am JST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January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29 November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3 January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3 January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29 October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11 December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a:t>
            </a:r>
            <a:r>
              <a:rPr lang="en-US" sz="1800" spc="-5" dirty="0" smtClean="0">
                <a:latin typeface="+mj-lt"/>
                <a:cs typeface="Arial"/>
              </a:rPr>
              <a:t>(Procedural):  </a:t>
            </a:r>
            <a:r>
              <a:rPr lang="en-US" sz="1800" dirty="0"/>
              <a:t>The 802.18 Chair or Chair designee is directed to conduct, as necessary, </a:t>
            </a:r>
            <a:r>
              <a:rPr lang="en-US" sz="1800" dirty="0" smtClean="0"/>
              <a:t>the following weekly teleconference calls from 5 December 2024 to 20 March 2025</a:t>
            </a:r>
          </a:p>
          <a:p>
            <a:pPr marL="630238" marR="117475" lvl="1" indent="-230188" algn="just">
              <a:buChar char="•"/>
              <a:tabLst>
                <a:tab pos="230188" algn="l"/>
              </a:tabLst>
            </a:pPr>
            <a:r>
              <a:rPr lang="en-US" sz="1600" b="1" dirty="0" smtClean="0"/>
              <a:t>RR-TAG calls on Thursdays at 15:00 ET 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214177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smtClean="0">
                <a:latin typeface="+mj-lt"/>
                <a:cs typeface="Arial"/>
              </a:rPr>
              <a:t>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18-24/0096r1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71260</TotalTime>
  <Words>3945</Words>
  <Application>Microsoft Office PowerPoint</Application>
  <PresentationFormat>Widescreen</PresentationFormat>
  <Paragraphs>705</Paragraphs>
  <Slides>54</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3" baseType="lpstr">
      <vt:lpstr>Arial Unicode MS</vt:lpstr>
      <vt:lpstr>Monotype Sorts</vt:lpstr>
      <vt:lpstr>MS Gothic</vt:lpstr>
      <vt:lpstr>MS PGothic</vt:lpstr>
      <vt:lpstr>Arial</vt:lpstr>
      <vt:lpstr>Calibri</vt:lpstr>
      <vt:lpstr>Times New Roman</vt:lpstr>
      <vt:lpstr>Office Theme</vt:lpstr>
      <vt:lpstr>Document</vt:lpstr>
      <vt:lpstr>2024 November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September interim minutes</vt:lpstr>
      <vt:lpstr>PowerPoint Presentation</vt:lpstr>
      <vt:lpstr>Status of ongoing consultations</vt:lpstr>
      <vt:lpstr>Saudi Arabia CST’s consultation re 6 GHz AFC</vt:lpstr>
      <vt:lpstr>Japan MIC’s consultation re special exemption system</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Saudi Arabia CST’s consultation re 6 GHz AFC (1)</vt:lpstr>
      <vt:lpstr>Saudi Arabia CST’s consultation re 6 GHz AFC (2)</vt:lpstr>
      <vt:lpstr>Japan MIC’s consultation re special exemption system (1)</vt:lpstr>
      <vt:lpstr>Japan MIC’s consultation re special exemption system (2)</vt:lpstr>
      <vt:lpstr>General discussion items (1)</vt:lpstr>
      <vt:lpstr>General discussion items (2)</vt:lpstr>
      <vt:lpstr>General discussion items (3)</vt:lpstr>
      <vt:lpstr>General discussion items (4)</vt:lpstr>
      <vt:lpstr>PowerPoint Presentation</vt:lpstr>
      <vt:lpstr>Future RR-TAG meetings</vt:lpstr>
      <vt:lpstr>2025 January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18-24/0097r0</dc:title>
  <dc:creator>Edward Au</dc:creator>
  <cp:keywords>2024 November supplementary materials</cp:keywords>
  <cp:lastModifiedBy>Edward Au</cp:lastModifiedBy>
  <cp:revision>5249</cp:revision>
  <cp:lastPrinted>1601-01-01T00:00:00Z</cp:lastPrinted>
  <dcterms:created xsi:type="dcterms:W3CDTF">2016-03-03T14:54:45Z</dcterms:created>
  <dcterms:modified xsi:type="dcterms:W3CDTF">2024-11-10T20:08:39Z</dcterms:modified>
  <cp:category>IEEE 802.18 RR-TAG </cp:category>
</cp:coreProperties>
</file>