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877" r:id="rId12"/>
    <p:sldId id="936" r:id="rId13"/>
    <p:sldId id="937" r:id="rId14"/>
    <p:sldId id="882" r:id="rId15"/>
    <p:sldId id="930"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99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10/3/2024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340517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422673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October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802.18-24/0094r2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90-00-0000-rr-tag-minutes-5-septem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ane.gov.co/SitePages/det-noticias.aspx?p=566" TargetMode="External"/><Relationship Id="rId4" Type="http://schemas.openxmlformats.org/officeDocument/2006/relationships/hyperlink" Target="https://eparticipation.my.gov.sa/en/e-consultations/consultations/legal/legal-consultation-47594/"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istitlaa.ncc.gov.sa/ar/transportation/citc/spectrumoutlook/Pages/default.asp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95&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cept.org/ecc/tools-and-services/ecc-consultation"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tu.gov.cz/en/press-release:-internet-still-mainly-wi-fi-almost-half-accesses-already-have-speeds-over-100-mbit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october-2024-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trc.gov.bd/site/notices/939916e8-a89a-4e3b-aa75-35a0a2172f59/%E0%A7%AB%E0%A7%AF%E0%A7%A8%E0%A7%AB-%E0%A7%AC%E0%A7%AA%E0%A7%A8%E0%A7%AB-%E0%A6%AE%E0%A7%87%E0%A6%97%E0%A6%BE%E0%A6%B9%E0%A6%BE%E0%A6%B0%E0%A7%8D%E0%A6%9C-%E0%A6%A4%E0%A6%B0%E0%A6%99%E0%A7%8D%E0%A6%97-%E0%A6%AC%E0%A7%8D%E0%A6%AF%E0%A6%BE%E0%A6%A8%E0%A7%8D%E0%A6%A1-Shared-%E0%A6%AD%E0%A6%BF%E0%A6%A4%E0%A7%8D%E0%A6%A4%E0%A6%BF%E0%A6%A4%E0%A7%87-%E0%A6%AC%E0%A7%8D%E0%A6%AF%E0%A6%AC%E0%A6%B9%E0%A6%BE%E0%A6%B0-%E0%A6%B8%E0%A6%82%E0%A6%95%E0%A7%8D%E0%A6%B0%E0%A6%BE%E0%A6%A8%E0%A7%8D%E0%A6%A4-%E0%A6%B8%E0%A6%BE%E0%A6%B0%E0%A7%8D%E0%A6%95%E0%A7%81%E0%A6%B2%E0%A6%BE%E0%A6%B0-%E0%A6%AA%E0%A7%8D%E0%A6%B0%E0%A6%9A%E0%A6%BE%E0%A6%B0-"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www.hyatt.com/en-US/group-booking/YVRRV/G-IE21" TargetMode="External"/><Relationship Id="rId4" Type="http://schemas.openxmlformats.org/officeDocument/2006/relationships/hyperlink" Target="https://cvent.me/eDZgoD"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9-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October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3 October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5 September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18-24/0090r0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Gaurav </a:t>
            </a:r>
            <a:r>
              <a:rPr lang="en-US" sz="1600" spc="-5" dirty="0" err="1" smtClean="0">
                <a:cs typeface="Arial"/>
              </a:rPr>
              <a:t>Patwardhan</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Al </a:t>
            </a:r>
            <a:r>
              <a:rPr lang="en-US" sz="1600" spc="-5" dirty="0" err="1" smtClean="0">
                <a:cs typeface="Arial"/>
              </a:rPr>
              <a:t>Petrick</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  None</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  Approved with unanimous consent</a:t>
            </a: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ET, Thursday, 3 October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Saudi Arabia CST:  </a:t>
            </a:r>
            <a:r>
              <a:rPr lang="en-GB" sz="1400" u="sng" dirty="0" smtClean="0">
                <a:hlinkClick r:id="rId4"/>
              </a:rPr>
              <a:t>Spectrum </a:t>
            </a:r>
            <a:r>
              <a:rPr lang="en-GB" sz="1400" u="sng" dirty="0">
                <a:hlinkClick r:id="rId4"/>
              </a:rPr>
              <a:t>Outlook for Commercial and Innovative Use 2024-2027 </a:t>
            </a:r>
            <a:endParaRPr lang="en-GB" sz="1400" u="sng" dirty="0" smtClean="0"/>
          </a:p>
          <a:p>
            <a:pPr marL="1030288" marR="117475" lvl="2" indent="-230188" algn="just">
              <a:spcBef>
                <a:spcPts val="600"/>
              </a:spcBef>
              <a:buFont typeface="Times New Roman" pitchFamily="16" charset="0"/>
              <a:buChar char="•"/>
              <a:tabLst>
                <a:tab pos="230188" algn="l"/>
              </a:tabLst>
            </a:pPr>
            <a:r>
              <a:rPr lang="en-US" sz="1400" dirty="0" smtClean="0"/>
              <a:t>Colombia ANE:  </a:t>
            </a:r>
            <a:r>
              <a:rPr lang="en-GB" sz="1400" u="sng" dirty="0" smtClean="0">
                <a:hlinkClick r:id="rId5"/>
              </a:rPr>
              <a:t>Regulatory </a:t>
            </a:r>
            <a:r>
              <a:rPr lang="en-GB" sz="1400" u="sng" dirty="0">
                <a:hlinkClick r:id="rId5"/>
              </a:rPr>
              <a:t>proposal for the 6 GHz outdoor frequency band</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Saudi Arabia CST’s consultation on spectrum outlook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Spectrum Outlook </a:t>
            </a:r>
            <a:r>
              <a:rPr lang="en-US" sz="1800" dirty="0"/>
              <a:t>for Commercial and Innovative Use 2024-2027</a:t>
            </a:r>
            <a:endParaRPr lang="en-GB" sz="1800" dirty="0" smtClean="0"/>
          </a:p>
          <a:p>
            <a:pPr marL="630238" marR="117475" lvl="1" indent="-230188" algn="just">
              <a:buChar char="•"/>
              <a:tabLst>
                <a:tab pos="230188" algn="l"/>
              </a:tabLst>
            </a:pPr>
            <a:r>
              <a:rPr lang="en-US" sz="1600" spc="-5" dirty="0" smtClean="0">
                <a:cs typeface="Arial"/>
              </a:rPr>
              <a:t>Publication date:  18 September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7 October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istitlaa.ncc.gov.sa/ar/transportation/citc/spectrumoutlook/Pages/default.aspx</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18-24/0095</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3623146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Saudi Arabia CST’s consultation on spectrum outlook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#3 (Technical):  Move to approve document </a:t>
            </a:r>
            <a:r>
              <a:rPr lang="en-GB" sz="1800" dirty="0" smtClean="0">
                <a:solidFill>
                  <a:schemeClr val="accent2"/>
                </a:solidFill>
              </a:rPr>
              <a:t>18-24/0095r4 </a:t>
            </a:r>
            <a:r>
              <a:rPr lang="en-US" sz="1800" spc="-5" dirty="0" smtClean="0">
                <a:cs typeface="Arial"/>
              </a:rPr>
              <a:t>in response to the Saudi Arabia </a:t>
            </a:r>
            <a:r>
              <a:rPr lang="en-US" sz="1800" dirty="0" smtClean="0"/>
              <a:t>Communications</a:t>
            </a:r>
            <a:r>
              <a:rPr lang="en-US" sz="1800" dirty="0"/>
              <a:t>, Space &amp; Technology Commission</a:t>
            </a:r>
            <a:r>
              <a:rPr lang="en-US" sz="1800" spc="-5" dirty="0" smtClean="0">
                <a:cs typeface="Arial"/>
              </a:rPr>
              <a:t> </a:t>
            </a:r>
            <a:r>
              <a:rPr lang="en-US" sz="1800" dirty="0" smtClean="0"/>
              <a:t>(CST)</a:t>
            </a:r>
            <a:r>
              <a:rPr lang="en-US" sz="1800" spc="-5" dirty="0" smtClean="0">
                <a:cs typeface="Arial"/>
              </a:rPr>
              <a:t>’s </a:t>
            </a:r>
            <a:r>
              <a:rPr lang="en-US" sz="1800" spc="-5" dirty="0" smtClean="0">
                <a:solidFill>
                  <a:schemeClr val="tx1"/>
                </a:solidFill>
                <a:cs typeface="Arial"/>
              </a:rPr>
              <a:t>consultation “</a:t>
            </a:r>
            <a:r>
              <a:rPr lang="en-US" sz="1800" dirty="0"/>
              <a:t>Spectrum Outlook for Commercial and Innovative Use </a:t>
            </a:r>
            <a:r>
              <a:rPr lang="en-US" sz="1800" dirty="0" smtClean="0"/>
              <a:t>2024-2027”,</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CST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Gaurav </a:t>
            </a:r>
            <a:r>
              <a:rPr lang="en-US" sz="1600" spc="-5" dirty="0" err="1" smtClean="0">
                <a:latin typeface="+mj-lt"/>
                <a:cs typeface="Arial"/>
              </a:rPr>
              <a:t>Patwardhan</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Result</a:t>
            </a:r>
            <a:r>
              <a:rPr lang="en-US" sz="1600" spc="-5" dirty="0" smtClean="0">
                <a:latin typeface="+mj-lt"/>
                <a:cs typeface="Arial"/>
              </a:rPr>
              <a:t>:  Approved (7 Yes, 0 No, 0 4 Abstain)</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7253594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a:t>
            </a:r>
            <a:r>
              <a:rPr lang="en-US" sz="1800" spc="-5" dirty="0" smtClean="0">
                <a:cs typeface="Arial"/>
              </a:rPr>
              <a:t>Commission</a:t>
            </a:r>
          </a:p>
          <a:p>
            <a:pPr marL="1030288" marR="117475" lvl="2" indent="-230188" algn="just">
              <a:buClrTx/>
              <a:buFont typeface="Times New Roman" pitchFamily="16" charset="0"/>
              <a:buChar char="•"/>
              <a:tabLst>
                <a:tab pos="230188" algn="l"/>
              </a:tabLst>
            </a:pPr>
            <a:r>
              <a:rPr lang="en-US" sz="1600" dirty="0"/>
              <a:t>Draft ECC Report </a:t>
            </a:r>
            <a:r>
              <a:rPr lang="en-US" sz="1600" dirty="0" smtClean="0"/>
              <a:t>364, </a:t>
            </a:r>
            <a:r>
              <a:rPr lang="en-US" sz="1600" dirty="0"/>
              <a:t>Sharing and compatibility studies related to Wireless Access Systems including Radio Local Area Networks (WAS/RLAN) in the frequency band 6425-7125 </a:t>
            </a:r>
            <a:r>
              <a:rPr lang="en-US" sz="1600" dirty="0" smtClean="0"/>
              <a:t>MHz, </a:t>
            </a:r>
            <a:r>
              <a:rPr lang="en-US" sz="1600" dirty="0"/>
              <a:t>is </a:t>
            </a:r>
            <a:r>
              <a:rPr lang="en-US" sz="1600" dirty="0">
                <a:hlinkClick r:id="rId3"/>
              </a:rPr>
              <a:t>available</a:t>
            </a:r>
            <a:r>
              <a:rPr lang="en-US" sz="1600" dirty="0"/>
              <a:t> </a:t>
            </a:r>
            <a:r>
              <a:rPr lang="en-US" sz="1600" dirty="0" smtClean="0"/>
              <a:t>online since 27 September 2024.  The 2-week notification phase is expected to close on 11 October 2024.  Public consultation on the draft report is scheduled from 11 October 2024 to 22 November 2024.</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p>
          <a:p>
            <a:pPr marL="1030288" marR="117475" lvl="2" indent="-230188" algn="just">
              <a:buClrTx/>
              <a:buFont typeface="Times New Roman" pitchFamily="16" charset="0"/>
              <a:buChar char="•"/>
              <a:tabLst>
                <a:tab pos="230188" algn="l"/>
              </a:tabLst>
            </a:pPr>
            <a:r>
              <a:rPr lang="en-US" sz="1600" dirty="0"/>
              <a:t>On 24 September 2024, Czech Telecommunications Office (CTU) </a:t>
            </a:r>
            <a:r>
              <a:rPr lang="en-US" sz="1600" dirty="0">
                <a:hlinkClick r:id="rId4"/>
              </a:rPr>
              <a:t>released</a:t>
            </a:r>
            <a:r>
              <a:rPr lang="en-US" sz="1600" dirty="0"/>
              <a:t> a marketing report related to the development of the market for electronic communications service in 2023. </a:t>
            </a:r>
            <a:r>
              <a:rPr lang="en-US" sz="1600" dirty="0" smtClean="0"/>
              <a:t> </a:t>
            </a:r>
            <a:r>
              <a:rPr lang="en-US" sz="1600" dirty="0"/>
              <a:t>Wireless access in available bands (Wi-Fi) continued to be the most used method of internet access at a fixed location in 2023, with a share of 27.2%</a:t>
            </a:r>
            <a:endParaRPr lang="en-US" sz="1600" spc="-5" dirty="0">
              <a:solidFill>
                <a:schemeClr val="tx1"/>
              </a:solidFill>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October 2024 Open Commission Meeting is </a:t>
            </a:r>
            <a:r>
              <a:rPr lang="en-US" sz="1600" dirty="0">
                <a:solidFill>
                  <a:srgbClr val="FF0000"/>
                </a:solidFill>
                <a:hlinkClick r:id="rId3"/>
              </a:rPr>
              <a:t>scheduled</a:t>
            </a:r>
            <a:r>
              <a:rPr lang="en-US" sz="1600" dirty="0">
                <a:solidFill>
                  <a:schemeClr val="tx1"/>
                </a:solidFill>
              </a:rPr>
              <a:t> at 10:30am ET on 17 October 2024.</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a:t>
            </a:r>
            <a:r>
              <a:rPr lang="en-US" sz="1600" dirty="0">
                <a:solidFill>
                  <a:schemeClr val="tx1"/>
                </a:solidFill>
              </a:rPr>
              <a:t>15 September 2024, Bangladesh Telecommunication Regulatory Commission (BTRC) issued </a:t>
            </a:r>
            <a:r>
              <a:rPr lang="en-US" sz="1600" dirty="0">
                <a:solidFill>
                  <a:schemeClr val="tx1"/>
                </a:solidFill>
                <a:hlinkClick r:id="rId4"/>
              </a:rPr>
              <a:t>a public notice</a:t>
            </a:r>
            <a:r>
              <a:rPr lang="en-US" sz="1600" dirty="0">
                <a:solidFill>
                  <a:schemeClr val="tx1"/>
                </a:solidFill>
              </a:rPr>
              <a:t> </a:t>
            </a:r>
            <a:r>
              <a:rPr lang="en-US" sz="1600" dirty="0" smtClean="0">
                <a:solidFill>
                  <a:schemeClr val="tx1"/>
                </a:solidFill>
              </a:rPr>
              <a:t>informing </a:t>
            </a:r>
            <a:r>
              <a:rPr lang="en-US" sz="1600" dirty="0">
                <a:solidFill>
                  <a:schemeClr val="tx1"/>
                </a:solidFill>
              </a:rPr>
              <a:t>all concerned stakeholders that the proposal for the use of the 5925-6425 MHz frequency band for Wi-Fi/</a:t>
            </a:r>
            <a:r>
              <a:rPr lang="en-US" sz="1600" dirty="0" err="1">
                <a:solidFill>
                  <a:schemeClr val="tx1"/>
                </a:solidFill>
              </a:rPr>
              <a:t>IoT</a:t>
            </a:r>
            <a:r>
              <a:rPr lang="en-US" sz="1600" dirty="0">
                <a:solidFill>
                  <a:schemeClr val="tx1"/>
                </a:solidFill>
              </a:rPr>
              <a:t>/Wireless LAN services by mobile networks under shared spectrum usage, in line with national spectrum policy, has been approved by the Commission.  If the spectrum is available in the mentioned band, mobile operators may use the shared spectrum. However, if additional spectrum is required, approval from the Commission must be obtained before use</a:t>
            </a:r>
            <a:r>
              <a:rPr lang="en-US" sz="1600" dirty="0" smtClean="0">
                <a:solidFill>
                  <a:schemeClr val="tx1"/>
                </a:solidFill>
              </a:rPr>
              <a:t>.</a:t>
            </a:r>
          </a:p>
          <a:p>
            <a:pPr marL="800100" marR="117475" lvl="2" indent="0" algn="just">
              <a:buClrTx/>
              <a:tabLst>
                <a:tab pos="230188" algn="l"/>
              </a:tabLst>
            </a:pPr>
            <a:endParaRPr lang="en-US" sz="1600" dirty="0">
              <a:solidFill>
                <a:schemeClr val="tx1"/>
              </a:solidFil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92172703"/>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5715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10 October </a:t>
                      </a:r>
                      <a:r>
                        <a:rPr lang="en-US" sz="1500" baseline="0" dirty="0" smtClean="0"/>
                        <a:t>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1" name="Content Placeholder 2"/>
          <p:cNvSpPr txBox="1">
            <a:spLocks/>
          </p:cNvSpPr>
          <p:nvPr/>
        </p:nvSpPr>
        <p:spPr bwMode="auto">
          <a:xfrm>
            <a:off x="914401" y="1524000"/>
            <a:ext cx="1107330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a:t>
            </a:r>
            <a:r>
              <a:rPr lang="en-US" sz="1400" kern="0" dirty="0" smtClean="0">
                <a:solidFill>
                  <a:srgbClr val="FF0000"/>
                </a:solidFill>
                <a:latin typeface="Times New Roman" panose="02020603050405020304" pitchFamily="18" charset="0"/>
                <a:ea typeface="Times New Roman" panose="02020603050405020304" pitchFamily="18" charset="0"/>
              </a:rPr>
              <a:t>1 November 2024</a:t>
            </a:r>
            <a:endParaRPr lang="en-US" sz="1400" kern="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None</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r>
              <a:rPr lang="en-US" sz="1600" spc="-5" dirty="0" smtClean="0">
                <a:latin typeface="+mj-lt"/>
                <a:cs typeface="Arial"/>
              </a:rPr>
              <a:t> 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a:latin typeface="+mj-lt"/>
                <a:cs typeface="Arial"/>
              </a:rPr>
              <a:t>at </a:t>
            </a:r>
            <a:r>
              <a:rPr lang="en-US" sz="1600" spc="-5" smtClean="0">
                <a:latin typeface="+mj-lt"/>
                <a:cs typeface="Arial"/>
              </a:rPr>
              <a:t>3:55pm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September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63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Saudi Arabia CST’s consultation on spectrum outlook</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76637</TotalTime>
  <Words>1739</Words>
  <Application>Microsoft Office PowerPoint</Application>
  <PresentationFormat>Widescreen</PresentationFormat>
  <Paragraphs>345</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Saudi Arabia CST’s consultation on spectrum outlook (1)</vt:lpstr>
      <vt:lpstr>Saudi Arabia CST’s consultation on spectrum outlook (2)</vt:lpstr>
      <vt:lpstr>General discussion items (1)</vt:lpstr>
      <vt:lpstr>General discussion items (2)</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18-24/0094r2</dc:title>
  <dc:creator>Edward Au</dc:creator>
  <cp:keywords>3 October 2024</cp:keywords>
  <cp:lastModifiedBy>Edward Au</cp:lastModifiedBy>
  <cp:revision>6231</cp:revision>
  <cp:lastPrinted>1601-01-01T00:00:00Z</cp:lastPrinted>
  <dcterms:created xsi:type="dcterms:W3CDTF">2016-03-03T14:54:45Z</dcterms:created>
  <dcterms:modified xsi:type="dcterms:W3CDTF">2024-10-03T19:59:09Z</dcterms:modified>
  <cp:category>IEEE 802.18 RR-TAG agenda</cp:category>
</cp:coreProperties>
</file>