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877" r:id="rId12"/>
    <p:sldId id="938" r:id="rId13"/>
    <p:sldId id="936" r:id="rId14"/>
    <p:sldId id="882" r:id="rId15"/>
    <p:sldId id="930"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99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9/5/2024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22673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19259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802.18-24/0089r1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88-00-0000-rr-tag-minutes-29-august-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cra.gov.qa/en/document/position-paper-on-iot-and-m2m-in-the-state-of-qatar" TargetMode="External"/><Relationship Id="rId4" Type="http://schemas.openxmlformats.org/officeDocument/2006/relationships/hyperlink" Target="https://www.ift.org.mx/industria/consultas-publicas/clasificacion-de-la-banda-64-71-ghz-como-espectro-libr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ft.org.mx/industria/consultas-publicas/clasificacion-de-la-banda-64-71-ghz-como-espectro-libr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s://www.cra.gov.qa/en/document/position-paper-on-iot-and-m2m-in-the-state-of-qatar"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september-2024-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www.trai.gov.in/sites/default/files/Recommendations_21082024_0.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ofca.gov.hk/filemanager/ofca/en/content_401/hkca1039.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yatt.com/en-US/group-booking/YVRRV/G-IE21"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cvent.me/eDZgoD" TargetMode="External"/><Relationship Id="rId5" Type="http://schemas.openxmlformats.org/officeDocument/2006/relationships/hyperlink" Target="https://www.hilton.com/en/attend-my-event/koahwhh-ieb-6bef5b5e-fe7c-47ba-acf8-a318ac8025e1/" TargetMode="External"/><Relationship Id="rId4" Type="http://schemas.openxmlformats.org/officeDocument/2006/relationships/hyperlink" Target="https://cvent.me/LBkMEE"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8-06.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September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5 September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29 August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18-24/0088r0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Gaurav </a:t>
            </a:r>
            <a:r>
              <a:rPr lang="en-US" sz="1600" spc="-5" dirty="0" err="1" smtClean="0">
                <a:cs typeface="Arial"/>
              </a:rPr>
              <a:t>Patwardhan</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Al </a:t>
            </a:r>
            <a:r>
              <a:rPr lang="en-US" sz="1600" spc="-5" dirty="0" err="1" smtClean="0">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  None.</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  </a:t>
            </a:r>
            <a:r>
              <a:rPr lang="en-US" sz="1600" spc="-5" dirty="0">
                <a:cs typeface="Arial"/>
              </a:rPr>
              <a:t>Approved with unanimous consent</a:t>
            </a: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HST</a:t>
            </a:r>
            <a:r>
              <a:rPr lang="en-US" sz="1600" spc="-5" dirty="0">
                <a:solidFill>
                  <a:schemeClr val="tx1"/>
                </a:solidFill>
                <a:cs typeface="Arial"/>
              </a:rPr>
              <a:t>, </a:t>
            </a:r>
            <a:r>
              <a:rPr lang="en-US" sz="1600" spc="-5" dirty="0" smtClean="0">
                <a:solidFill>
                  <a:schemeClr val="tx1"/>
                </a:solidFill>
                <a:cs typeface="Arial"/>
              </a:rPr>
              <a:t>Tuesday, 10 September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Mexico IFT:  </a:t>
            </a:r>
            <a:r>
              <a:rPr lang="en-GB" sz="1400" u="sng" dirty="0">
                <a:hlinkClick r:id="rId4"/>
              </a:rPr>
              <a:t>Public consultation re the 64 GHz - 71 GHz frequency </a:t>
            </a:r>
            <a:r>
              <a:rPr lang="en-GB" sz="1400" u="sng" dirty="0" smtClean="0">
                <a:hlinkClick r:id="rId4"/>
              </a:rPr>
              <a:t>band</a:t>
            </a:r>
            <a:endParaRPr lang="en-GB" sz="1400" u="sng" dirty="0" smtClean="0"/>
          </a:p>
          <a:p>
            <a:pPr marL="1030288" marR="117475" lvl="2" indent="-230188" algn="just">
              <a:spcBef>
                <a:spcPts val="600"/>
              </a:spcBef>
              <a:buFont typeface="Times New Roman" pitchFamily="16" charset="0"/>
              <a:buChar char="•"/>
              <a:tabLst>
                <a:tab pos="230188" algn="l"/>
              </a:tabLst>
            </a:pPr>
            <a:r>
              <a:rPr lang="en-US" sz="1400" dirty="0"/>
              <a:t>Qatar CRA</a:t>
            </a:r>
            <a:r>
              <a:rPr lang="en-US" sz="1400" dirty="0" smtClean="0"/>
              <a:t>:  </a:t>
            </a:r>
            <a:r>
              <a:rPr lang="en-GB" sz="1400" u="sng" dirty="0">
                <a:hlinkClick r:id="rId5"/>
              </a:rPr>
              <a:t>Public Consultation - Position Paper on </a:t>
            </a:r>
            <a:r>
              <a:rPr lang="en-GB" sz="1400" u="sng" dirty="0" err="1">
                <a:hlinkClick r:id="rId5"/>
              </a:rPr>
              <a:t>IoT</a:t>
            </a:r>
            <a:r>
              <a:rPr lang="en-GB" sz="1400" u="sng" dirty="0">
                <a:hlinkClick r:id="rId5"/>
              </a:rPr>
              <a:t> and M2M in the State of Qatar </a:t>
            </a: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Mexico IFT’s consultation re 64 GHz to 71 GHz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Public Consultation </a:t>
            </a:r>
            <a:r>
              <a:rPr lang="en-US" sz="1800" dirty="0"/>
              <a:t>on the Preliminary Draft of the Agreement by which the Plenary of the Federal Telecommunications Institute classifies the 64-71 GHz frequency band as free spectrum and issues the technical conditions for the operation of the band</a:t>
            </a:r>
            <a:endParaRPr lang="en-GB" sz="1800" dirty="0" smtClean="0"/>
          </a:p>
          <a:p>
            <a:pPr marL="630238" marR="117475" lvl="1" indent="-230188" algn="just">
              <a:buChar char="•"/>
              <a:tabLst>
                <a:tab pos="230188" algn="l"/>
              </a:tabLst>
            </a:pPr>
            <a:r>
              <a:rPr lang="en-US" sz="1600" spc="-5" dirty="0" smtClean="0">
                <a:cs typeface="Arial"/>
              </a:rPr>
              <a:t>Publication date:  22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www.ift.org.mx/industria/consultas-publicas/clasificacion-de-la-banda-64-71-ghz-como-espectro-libre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rPr>
              <a:t>To be posted</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1986343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a:t>
            </a:r>
            <a:r>
              <a:rPr lang="en-US" sz="2800" dirty="0" err="1" smtClean="0">
                <a:solidFill>
                  <a:srgbClr val="0070C0"/>
                </a:solidFill>
              </a:rPr>
              <a:t>IoT</a:t>
            </a:r>
            <a:r>
              <a:rPr lang="en-US" sz="2800" dirty="0" smtClean="0">
                <a:solidFill>
                  <a:srgbClr val="0070C0"/>
                </a:solidFill>
              </a:rPr>
              <a:t> and M2M Position Paper</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Position </a:t>
            </a:r>
            <a:r>
              <a:rPr lang="en-US" sz="1800" dirty="0"/>
              <a:t>Paper on </a:t>
            </a:r>
            <a:r>
              <a:rPr lang="en-US" sz="1800" dirty="0" err="1"/>
              <a:t>IoT</a:t>
            </a:r>
            <a:r>
              <a:rPr lang="en-US" sz="1800" dirty="0"/>
              <a:t> and M2M in the State of Qatar</a:t>
            </a:r>
            <a:endParaRPr lang="en-GB" sz="1800" dirty="0" smtClean="0"/>
          </a:p>
          <a:p>
            <a:pPr marL="630238" marR="117475" lvl="1" indent="-230188" algn="just">
              <a:buChar char="•"/>
              <a:tabLst>
                <a:tab pos="230188" algn="l"/>
              </a:tabLst>
            </a:pPr>
            <a:r>
              <a:rPr lang="en-US" sz="1600" spc="-5" dirty="0" smtClean="0">
                <a:cs typeface="Arial"/>
              </a:rPr>
              <a:t>Publication date:  25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26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www.cra.gov.qa/en/document/position-paper-on-iot-and-m2m-in-the-state-of-qatar</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To be posted</a:t>
            </a: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September </a:t>
            </a:r>
            <a:r>
              <a:rPr lang="en-US" dirty="0"/>
              <a:t>2024</a:t>
            </a:r>
            <a:endParaRPr lang="en-GB" dirty="0"/>
          </a:p>
        </p:txBody>
      </p:sp>
    </p:spTree>
    <p:extLst>
      <p:ext uri="{BB962C8B-B14F-4D97-AF65-F5344CB8AC3E}">
        <p14:creationId xmlns:p14="http://schemas.microsoft.com/office/powerpoint/2010/main" val="36231460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smtClean="0">
                <a:cs typeface="Arial"/>
              </a:rPr>
              <a:t>Next </a:t>
            </a:r>
            <a:r>
              <a:rPr lang="en-US" sz="1600" spc="-5" dirty="0">
                <a:cs typeface="Arial"/>
              </a:rPr>
              <a:t>meeting of SE24 is scheduled from 9 September 2024 to 11 September 2024.  WI on indoor higher power UWB in the band 4.2GHz to 4.8 Hz has been established and will start work at next SE24 </a:t>
            </a:r>
            <a:r>
              <a:rPr lang="en-US" sz="1600" spc="-5" dirty="0" smtClean="0">
                <a:cs typeface="Arial"/>
              </a:rPr>
              <a:t>meeting</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September 2024 Open Commission Meeting is </a:t>
            </a:r>
            <a:r>
              <a:rPr lang="en-US" sz="1600" dirty="0">
                <a:solidFill>
                  <a:schemeClr val="tx1"/>
                </a:solidFill>
                <a:hlinkClick r:id="rId3"/>
              </a:rPr>
              <a:t>scheduled</a:t>
            </a:r>
            <a:r>
              <a:rPr lang="en-US" sz="1600" dirty="0">
                <a:solidFill>
                  <a:schemeClr val="tx1"/>
                </a:solidFill>
              </a:rPr>
              <a:t> at 10:30am ET on 26 September 2024.</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September </a:t>
            </a:r>
            <a:r>
              <a:rPr lang="en-US" dirty="0"/>
              <a:t>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a:t>On 21 August 2024, Telecom Regulatory Authority of India (TRAI) </a:t>
            </a:r>
            <a:r>
              <a:rPr lang="en-US" sz="1600" dirty="0">
                <a:hlinkClick r:id="rId3"/>
              </a:rPr>
              <a:t>published</a:t>
            </a:r>
            <a:r>
              <a:rPr lang="en-US" sz="1600" dirty="0"/>
              <a:t> its recommendation on </a:t>
            </a:r>
            <a:r>
              <a:rPr lang="en-US" sz="1600" dirty="0" err="1"/>
              <a:t>TeraHertz</a:t>
            </a:r>
            <a:r>
              <a:rPr lang="en-US" sz="1600" dirty="0"/>
              <a:t> spectrum in response to its consultation in late </a:t>
            </a:r>
            <a:r>
              <a:rPr lang="en-US" sz="1600" dirty="0" smtClean="0"/>
              <a:t>2023.</a:t>
            </a:r>
          </a:p>
          <a:p>
            <a:pPr marL="1030288" marR="117475" lvl="2" indent="-230188" algn="just">
              <a:buClrTx/>
              <a:buFont typeface="Times New Roman" pitchFamily="16" charset="0"/>
              <a:buChar char="•"/>
              <a:tabLst>
                <a:tab pos="230188" algn="l"/>
              </a:tabLst>
            </a:pPr>
            <a:r>
              <a:rPr lang="en-US" sz="1600" dirty="0" smtClean="0"/>
              <a:t>On </a:t>
            </a:r>
            <a:r>
              <a:rPr lang="en-US" sz="1600" dirty="0"/>
              <a:t>26 August 2024, the Hong Kong Communications Authority </a:t>
            </a:r>
            <a:r>
              <a:rPr lang="en-US" sz="1600" dirty="0">
                <a:hlinkClick r:id="rId4"/>
              </a:rPr>
              <a:t>published</a:t>
            </a:r>
            <a:r>
              <a:rPr lang="en-US" sz="1600" dirty="0"/>
              <a:t> an updated specification (HKCA 1039, Issue 7), Performance Specification for </a:t>
            </a:r>
            <a:r>
              <a:rPr lang="en-US" sz="1600" dirty="0" err="1"/>
              <a:t>Radiocommunications</a:t>
            </a:r>
            <a:r>
              <a:rPr lang="en-US" sz="1600" dirty="0"/>
              <a:t> Apparatus operating in the 2.4 GHz or 5 GHz band and employing Frequency Hopping or Digital Modulation.</a:t>
            </a:r>
            <a:endParaRPr lang="en-US" sz="1600" dirty="0">
              <a:solidFill>
                <a:schemeClr val="tx1"/>
              </a:solidFill>
            </a:endParaRPr>
          </a:p>
          <a:p>
            <a:pPr marL="800100" marR="117475" lvl="2" indent="0" algn="just">
              <a:buClrTx/>
              <a:tabLst>
                <a:tab pos="230188" algn="l"/>
              </a:tabLst>
            </a:pP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2 weeks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737995221"/>
              </p:ext>
            </p:extLst>
          </p:nvPr>
        </p:nvGraphicFramePr>
        <p:xfrm>
          <a:off x="914400" y="1705690"/>
          <a:ext cx="10287000" cy="1290320"/>
        </p:xfrm>
        <a:graphic>
          <a:graphicData uri="http://schemas.openxmlformats.org/drawingml/2006/table">
            <a:tbl>
              <a:tblPr firstRow="1" bandRow="1">
                <a:tableStyleId>{21E4AEA4-8DFA-4A89-87EB-49C32662AFE0}</a:tableStyleId>
              </a:tblPr>
              <a:tblGrid>
                <a:gridCol w="45720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September 2024 wireless interim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(an credited session)</a:t>
                      </a:r>
                      <a:endParaRPr lang="en-US" sz="1500" dirty="0"/>
                    </a:p>
                  </a:txBody>
                  <a:tcPr/>
                </a:tc>
                <a:tc>
                  <a:txBody>
                    <a:bodyPr/>
                    <a:lstStyle/>
                    <a:p>
                      <a:r>
                        <a:rPr lang="en-US" sz="1500" dirty="0" smtClean="0"/>
                        <a:t>Tuesday, 10 September 2024, 10:30am HST to 12:30pm HST</a:t>
                      </a:r>
                    </a:p>
                    <a:p>
                      <a:r>
                        <a:rPr lang="en-US" sz="1500" dirty="0" smtClean="0"/>
                        <a:t>Thursday, 12 September 2024, 8:00am HST to 10:00am HST</a:t>
                      </a:r>
                      <a:endParaRPr lang="en-US" sz="1500" dirty="0"/>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19 September </a:t>
                      </a:r>
                      <a:r>
                        <a:rPr lang="en-US" sz="1500" baseline="0" dirty="0" smtClean="0"/>
                        <a:t>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September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September 2024</a:t>
            </a:r>
            <a:endParaRPr lang="en-GB" dirty="0"/>
          </a:p>
        </p:txBody>
      </p:sp>
      <p:sp>
        <p:nvSpPr>
          <p:cNvPr id="10" name="Content Placeholder 2"/>
          <p:cNvSpPr txBox="1">
            <a:spLocks/>
          </p:cNvSpPr>
          <p:nvPr/>
        </p:nvSpPr>
        <p:spPr bwMode="auto">
          <a:xfrm>
            <a:off x="914400" y="1524000"/>
            <a:ext cx="57912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September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6324599" y="1524000"/>
            <a:ext cx="566310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None</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t>
            </a:r>
            <a:r>
              <a:rPr lang="en-US" sz="1600" spc="-5" dirty="0" smtClean="0">
                <a:latin typeface="+mj-lt"/>
                <a:cs typeface="Arial"/>
              </a:rPr>
              <a:t>3</a:t>
            </a:r>
            <a:r>
              <a:rPr lang="en-US" sz="1600" spc="-5" dirty="0" smtClean="0">
                <a:latin typeface="+mj-lt"/>
                <a:cs typeface="Arial"/>
              </a:rPr>
              <a:t>:33pm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6 August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64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8</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September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September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September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Mexico IFT’s consultation re 64 GHz – 71 </a:t>
            </a:r>
            <a:r>
              <a:rPr lang="en-US" sz="1800" i="1" spc="-5" dirty="0" smtClean="0">
                <a:solidFill>
                  <a:srgbClr val="00B050"/>
                </a:solidFill>
                <a:cs typeface="Arial"/>
              </a:rPr>
              <a:t>GHz</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Qatar CRA’s consultation on </a:t>
            </a:r>
            <a:r>
              <a:rPr lang="en-US" sz="1800" i="1" spc="-5" dirty="0" err="1" smtClean="0">
                <a:solidFill>
                  <a:srgbClr val="00B050"/>
                </a:solidFill>
                <a:cs typeface="Arial"/>
              </a:rPr>
              <a:t>IoT</a:t>
            </a:r>
            <a:r>
              <a:rPr lang="en-US" sz="1800" i="1" spc="-5" dirty="0" smtClean="0">
                <a:solidFill>
                  <a:srgbClr val="00B050"/>
                </a:solidFill>
                <a:cs typeface="Arial"/>
              </a:rPr>
              <a:t> and M2M position paper</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76557</TotalTime>
  <Words>1721</Words>
  <Application>Microsoft Office PowerPoint</Application>
  <PresentationFormat>Widescreen</PresentationFormat>
  <Paragraphs>370</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Mexico IFT’s consultation re 64 GHz to 71 GHz </vt:lpstr>
      <vt:lpstr>Qatar CRA’s consultation on IoT and M2M Position Paper</vt:lpstr>
      <vt:lpstr>General discussion items (1)</vt:lpstr>
      <vt:lpstr>General discussion items (2)</vt:lpstr>
      <vt:lpstr>Meeting schedule next 2 weeks</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18-24/0089r1</dc:title>
  <dc:creator>Edward Au</dc:creator>
  <cp:keywords>5 September 2024</cp:keywords>
  <cp:lastModifiedBy>Edward Au</cp:lastModifiedBy>
  <cp:revision>6196</cp:revision>
  <cp:lastPrinted>1601-01-01T00:00:00Z</cp:lastPrinted>
  <dcterms:created xsi:type="dcterms:W3CDTF">2016-03-03T14:54:45Z</dcterms:created>
  <dcterms:modified xsi:type="dcterms:W3CDTF">2024-09-05T19:37:34Z</dcterms:modified>
  <cp:category>IEEE 802.18 RR-TAG agenda</cp:category>
</cp:coreProperties>
</file>