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5"/>
  </p:notesMasterIdLst>
  <p:handoutMasterIdLst>
    <p:handoutMasterId r:id="rId56"/>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970" r:id="rId21"/>
    <p:sldId id="933" r:id="rId22"/>
    <p:sldId id="1131" r:id="rId23"/>
    <p:sldId id="1130" r:id="rId24"/>
    <p:sldId id="1112" r:id="rId25"/>
    <p:sldId id="1120" r:id="rId26"/>
    <p:sldId id="1113" r:id="rId27"/>
    <p:sldId id="1056" r:id="rId28"/>
    <p:sldId id="1057" r:id="rId29"/>
    <p:sldId id="1121" r:id="rId30"/>
    <p:sldId id="1059" r:id="rId31"/>
    <p:sldId id="1060" r:id="rId32"/>
    <p:sldId id="1061" r:id="rId33"/>
    <p:sldId id="1062" r:id="rId34"/>
    <p:sldId id="1063" r:id="rId35"/>
    <p:sldId id="1064" r:id="rId36"/>
    <p:sldId id="1065" r:id="rId37"/>
    <p:sldId id="1066" r:id="rId38"/>
    <p:sldId id="1067" r:id="rId39"/>
    <p:sldId id="1068" r:id="rId40"/>
    <p:sldId id="1069" r:id="rId41"/>
    <p:sldId id="1070" r:id="rId42"/>
    <p:sldId id="1091" r:id="rId43"/>
    <p:sldId id="1132" r:id="rId44"/>
    <p:sldId id="1134" r:id="rId45"/>
    <p:sldId id="1133" r:id="rId46"/>
    <p:sldId id="1135" r:id="rId47"/>
    <p:sldId id="1136" r:id="rId48"/>
    <p:sldId id="1129" r:id="rId49"/>
    <p:sldId id="978" r:id="rId50"/>
    <p:sldId id="900" r:id="rId51"/>
    <p:sldId id="1128" r:id="rId52"/>
    <p:sldId id="887" r:id="rId53"/>
    <p:sldId id="888" r:id="rId5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85" autoAdjust="0"/>
    <p:restoredTop sz="89601" autoAdjust="0"/>
  </p:normalViewPr>
  <p:slideViewPr>
    <p:cSldViewPr>
      <p:cViewPr varScale="1">
        <p:scale>
          <a:sx n="76" d="100"/>
          <a:sy n="76" d="100"/>
        </p:scale>
        <p:origin x="1200"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810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39023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809936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8973426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5536825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026872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449691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9692778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7464085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6534975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10139460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31962670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1364865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4688201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September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802.18-24/0080r2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73&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cra.gov.qa/en/document/position-paper-on-iot-and-m2m-in-the-state-of-qatar" TargetMode="External"/><Relationship Id="rId4" Type="http://schemas.openxmlformats.org/officeDocument/2006/relationships/hyperlink" Target="https://www.ift.org.mx/industria/consultas-publicas/clasificacion-de-la-banda-64-71-ghz-como-espectro-libre"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cra.gov.qa/en/document/position-paper-on-iot-and-m2m-in-the-state-of-qatar"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91&amp;is_group=0000&amp;is_year=2024"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ift.org.mx/industria/consultas-publicas/clasificacion-de-la-banda-64-71-ghz-como-espectro-libre"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92&amp;is_group=0000&amp;is_year=2024"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538-00-coex-tc-bran-updates-september-2024.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hyperlink" Target="https://www.fcc.gov/september-2024-open-commission-meeting"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apexstandards.com/APEX%20STANDARDS%20C20003296%20US%20FCC%20Spectrum%20Reallocation%20and%20Public%20Safety%20-%20NextNav%20PNT%20Proposal%20Under%20Review.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trai.gov.in/sites/default/files/Recommendations_21082024_0.pdf"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ofca.gov.hk/filemanager/ofca/en/content_401/hkca1039.pdf"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eb.cvent.com/event/3e4d01ce-a2f3-4b0c-a0f2-cc612e962919/summary"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ocuments?is_dcn=79&amp;is_group=0000&amp;is_year=2024"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3e4d01ce-a2f3-4b0c-a0f2-cc612e962919/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cra.gov.qa/en/document/position-paper-on-iot-and-m2m-in-the-state-of-qatar" TargetMode="External"/><Relationship Id="rId4" Type="http://schemas.openxmlformats.org/officeDocument/2006/relationships/hyperlink" Target="https://www.ift.org.mx/industria/consultas-publicas/clasificacion-de-la-banda-64-71-ghz-como-espectro-libre"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www.cra.gov.qa/en/document/position-paper-on-iot-and-m2m-in-the-state-of-qatar"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91&amp;is_group=0000&amp;is_year=2024"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hyperlink" Target="https://www.ift.org.mx/industria/consultas-publicas/clasificacion-de-la-banda-64-71-ghz-como-espectro-libre"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92&amp;is_group=0000&amp;is_year=2024"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79&amp;is_group=0000&amp;is_year=202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September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September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12 </a:t>
            </a:r>
            <a:r>
              <a:rPr lang="en-GB" sz="2000" b="0" dirty="0" smtClean="0"/>
              <a:t>September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382"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smtClean="0"/>
              <a:t>Hilton Waikoloa Village, Kona, Hawaii, United States.</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659940711"/>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9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10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11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12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13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a:t>
                      </a:r>
                      <a:r>
                        <a:rPr kumimoji="0" lang="en-US" altLang="en-US" sz="12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 Waikoloa 3)</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Waikoloa 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July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(Procedural):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July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18-24/0073r0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Dorothy Stanley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10 September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HST, Tuesday, 10 September 2024</a:t>
            </a:r>
          </a:p>
          <a:p>
            <a:pPr marL="1030288" marR="117475" lvl="2" indent="-230188" algn="just">
              <a:spcBef>
                <a:spcPts val="600"/>
              </a:spcBef>
              <a:buFont typeface="Times New Roman" pitchFamily="16" charset="0"/>
              <a:buChar char="•"/>
              <a:tabLst>
                <a:tab pos="230188" algn="l"/>
              </a:tabLst>
            </a:pPr>
            <a:r>
              <a:rPr lang="en-US" sz="1400" dirty="0"/>
              <a:t>Mexico IFT:  </a:t>
            </a:r>
            <a:r>
              <a:rPr lang="en-GB" sz="1400" u="sng" dirty="0">
                <a:hlinkClick r:id="rId4"/>
              </a:rPr>
              <a:t>Public consultation re the 64 GHz - 71 GHz frequency band</a:t>
            </a:r>
            <a:endParaRPr lang="en-GB" sz="1400" u="sng" dirty="0"/>
          </a:p>
          <a:p>
            <a:pPr marL="1030288" marR="117475" lvl="2" indent="-230188" algn="just">
              <a:spcBef>
                <a:spcPts val="600"/>
              </a:spcBef>
              <a:buFont typeface="Times New Roman" pitchFamily="16" charset="0"/>
              <a:buChar char="•"/>
              <a:tabLst>
                <a:tab pos="230188" algn="l"/>
              </a:tabLst>
            </a:pPr>
            <a:r>
              <a:rPr lang="en-US" sz="1400" dirty="0"/>
              <a:t>Qatar CRA:  </a:t>
            </a:r>
            <a:r>
              <a:rPr lang="en-GB" sz="1400" u="sng" dirty="0">
                <a:hlinkClick r:id="rId5"/>
              </a:rPr>
              <a:t>Public Consultation - Position Paper on </a:t>
            </a:r>
            <a:r>
              <a:rPr lang="en-GB" sz="1400" u="sng" dirty="0" err="1">
                <a:hlinkClick r:id="rId5"/>
              </a:rPr>
              <a:t>IoT</a:t>
            </a:r>
            <a:r>
              <a:rPr lang="en-GB" sz="1400" u="sng" dirty="0">
                <a:hlinkClick r:id="rId5"/>
              </a:rPr>
              <a:t> and M2M in the State of Qatar </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a:t>
            </a:r>
            <a:r>
              <a:rPr lang="en-US" sz="2800" dirty="0" err="1" smtClean="0">
                <a:solidFill>
                  <a:srgbClr val="0070C0"/>
                </a:solidFill>
              </a:rPr>
              <a:t>IoT</a:t>
            </a:r>
            <a:r>
              <a:rPr lang="en-US" sz="2800" dirty="0" smtClean="0">
                <a:solidFill>
                  <a:srgbClr val="0070C0"/>
                </a:solidFill>
              </a:rPr>
              <a:t> and M2M Position Paper</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Position </a:t>
            </a:r>
            <a:r>
              <a:rPr lang="en-US" sz="1800" dirty="0"/>
              <a:t>Paper on </a:t>
            </a:r>
            <a:r>
              <a:rPr lang="en-US" sz="1800" dirty="0" err="1"/>
              <a:t>IoT</a:t>
            </a:r>
            <a:r>
              <a:rPr lang="en-US" sz="1800" dirty="0"/>
              <a:t> and M2M in the State of Qatar</a:t>
            </a:r>
            <a:endParaRPr lang="en-GB" sz="1800" dirty="0" smtClean="0"/>
          </a:p>
          <a:p>
            <a:pPr marL="630238" marR="117475" lvl="1" indent="-230188" algn="just">
              <a:buChar char="•"/>
              <a:tabLst>
                <a:tab pos="230188" algn="l"/>
              </a:tabLst>
            </a:pPr>
            <a:r>
              <a:rPr lang="en-US" sz="1600" spc="-5" dirty="0" smtClean="0">
                <a:cs typeface="Arial"/>
              </a:rPr>
              <a:t>Publication date:  25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26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www.cra.gov.qa/en/document/position-paper-on-iot-and-m2m-in-the-state-of-qatar</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18-24/0091</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Tree>
    <p:extLst>
      <p:ext uri="{BB962C8B-B14F-4D97-AF65-F5344CB8AC3E}">
        <p14:creationId xmlns:p14="http://schemas.microsoft.com/office/powerpoint/2010/main" val="8758726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Mexico IFT’s consultation re 64 GHz to 71 GHz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Public Consultation </a:t>
            </a:r>
            <a:r>
              <a:rPr lang="en-US" sz="1800" dirty="0"/>
              <a:t>on the Preliminary Draft of the Agreement by which the Plenary of the Federal Telecommunications Institute classifies the 64-71 GHz frequency band as free spectrum and issues the technical conditions for the operation of the band</a:t>
            </a:r>
            <a:endParaRPr lang="en-GB" sz="1800" dirty="0" smtClean="0"/>
          </a:p>
          <a:p>
            <a:pPr marL="630238" marR="117475" lvl="1" indent="-230188" algn="just">
              <a:buChar char="•"/>
              <a:tabLst>
                <a:tab pos="230188" algn="l"/>
              </a:tabLst>
            </a:pPr>
            <a:r>
              <a:rPr lang="en-US" sz="1600" spc="-5" dirty="0" smtClean="0">
                <a:cs typeface="Arial"/>
              </a:rPr>
              <a:t>Publication date:  22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www.ift.org.mx/industria/consultas-publicas/clasificacion-de-la-banda-64-71-ghz-como-espectro-libre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Tree>
    <p:extLst>
      <p:ext uri="{BB962C8B-B14F-4D97-AF65-F5344CB8AC3E}">
        <p14:creationId xmlns:p14="http://schemas.microsoft.com/office/powerpoint/2010/main" val="4945311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a:t>
            </a:r>
            <a:r>
              <a:rPr lang="en-US" sz="1800" spc="-5" dirty="0" smtClean="0">
                <a:cs typeface="Arial"/>
              </a:rPr>
              <a:t>Commission</a:t>
            </a:r>
          </a:p>
          <a:p>
            <a:pPr marL="1030288" marR="117475" lvl="2" indent="-230188" algn="just">
              <a:buClrTx/>
              <a:buFont typeface="Times New Roman" pitchFamily="16" charset="0"/>
              <a:buChar char="•"/>
              <a:tabLst>
                <a:tab pos="230188" algn="l"/>
              </a:tabLst>
            </a:pPr>
            <a:r>
              <a:rPr lang="en-US" sz="1600" spc="-5" dirty="0" smtClean="0">
                <a:cs typeface="Arial"/>
                <a:hlinkClick r:id="rId3"/>
              </a:rPr>
              <a:t>ETSI BRAN September 2024 update</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6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40696456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endParaRPr lang="en-US" sz="1800" spc="-5" dirty="0" smtClean="0">
              <a:solidFill>
                <a:schemeClr val="tx1"/>
              </a:solidFill>
              <a:cs typeface="Arial"/>
            </a:endParaRPr>
          </a:p>
          <a:p>
            <a:pPr marL="1030288" marR="117475" lvl="2" indent="-230188" algn="just">
              <a:buClrTx/>
              <a:buFont typeface="Times New Roman" pitchFamily="16" charset="0"/>
              <a:buChar char="•"/>
              <a:tabLst>
                <a:tab pos="230188" algn="l"/>
              </a:tabLst>
            </a:pPr>
            <a:r>
              <a:rPr lang="en-US" sz="1600" dirty="0">
                <a:solidFill>
                  <a:schemeClr val="tx1"/>
                </a:solidFill>
              </a:rPr>
              <a:t>The September 2024 Open Commission Meeting is </a:t>
            </a:r>
            <a:r>
              <a:rPr lang="en-US" sz="1600" dirty="0">
                <a:solidFill>
                  <a:schemeClr val="tx1"/>
                </a:solidFill>
                <a:hlinkClick r:id="rId3"/>
              </a:rPr>
              <a:t>scheduled</a:t>
            </a:r>
            <a:r>
              <a:rPr lang="en-US" sz="1600" dirty="0">
                <a:solidFill>
                  <a:schemeClr val="tx1"/>
                </a:solidFill>
              </a:rPr>
              <a:t> at 10:30am ET on 26 September 2024</a:t>
            </a:r>
            <a:r>
              <a:rPr lang="en-US" sz="1600" dirty="0" smtClean="0">
                <a:solidFill>
                  <a:schemeClr val="tx1"/>
                </a:solidFill>
              </a:rPr>
              <a:t>.</a:t>
            </a:r>
          </a:p>
          <a:p>
            <a:pPr marL="1030288" marR="117475" lvl="2" indent="-230188" algn="just">
              <a:buClrTx/>
              <a:buFont typeface="Times New Roman" pitchFamily="16" charset="0"/>
              <a:buChar char="•"/>
              <a:tabLst>
                <a:tab pos="230188" algn="l"/>
              </a:tabLst>
            </a:pPr>
            <a:r>
              <a:rPr lang="en-US" sz="1600" dirty="0" smtClean="0"/>
              <a:t>As for the FCC’s consultation on the </a:t>
            </a:r>
            <a:r>
              <a:rPr lang="en-US" sz="1600" dirty="0" err="1" smtClean="0"/>
              <a:t>NextNav’s</a:t>
            </a:r>
            <a:r>
              <a:rPr lang="en-US" sz="1600" dirty="0" smtClean="0"/>
              <a:t> petition for rulemaking, an IEEE 802.18 participant and their colleagues prepared a summary of </a:t>
            </a:r>
            <a:r>
              <a:rPr lang="en-US" sz="1600" dirty="0"/>
              <a:t>public comments in a concise one-page </a:t>
            </a:r>
            <a:r>
              <a:rPr lang="en-US" sz="1600" dirty="0" smtClean="0"/>
              <a:t>PDF </a:t>
            </a:r>
            <a:r>
              <a:rPr lang="en-US" sz="1600" dirty="0" smtClean="0">
                <a:hlinkClick r:id="rId4"/>
              </a:rPr>
              <a:t>here</a:t>
            </a:r>
            <a:r>
              <a:rPr lang="en-US" sz="1600" dirty="0" smtClean="0"/>
              <a: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8294319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dirty="0"/>
              <a:t>On 21 August 2024, Telecom Regulatory Authority of India (TRAI) </a:t>
            </a:r>
            <a:r>
              <a:rPr lang="en-US" sz="1600" dirty="0">
                <a:hlinkClick r:id="rId3"/>
              </a:rPr>
              <a:t>published</a:t>
            </a:r>
            <a:r>
              <a:rPr lang="en-US" sz="1600" dirty="0"/>
              <a:t> its recommendation on </a:t>
            </a:r>
            <a:r>
              <a:rPr lang="en-US" sz="1600" dirty="0" err="1"/>
              <a:t>TeraHertz</a:t>
            </a:r>
            <a:r>
              <a:rPr lang="en-US" sz="1600" dirty="0"/>
              <a:t> spectrum in response to its consultation in late 2023.</a:t>
            </a:r>
          </a:p>
          <a:p>
            <a:pPr marL="1030288" marR="117475" lvl="2" indent="-230188" algn="just">
              <a:buClrTx/>
              <a:buFont typeface="Times New Roman" pitchFamily="16" charset="0"/>
              <a:buChar char="•"/>
              <a:tabLst>
                <a:tab pos="230188" algn="l"/>
              </a:tabLst>
            </a:pPr>
            <a:r>
              <a:rPr lang="en-US" sz="1600" dirty="0"/>
              <a:t>On 26 August 2024, the Hong Kong Communications Authority </a:t>
            </a:r>
            <a:r>
              <a:rPr lang="en-US" sz="1600" dirty="0">
                <a:hlinkClick r:id="rId4"/>
              </a:rPr>
              <a:t>published</a:t>
            </a:r>
            <a:r>
              <a:rPr lang="en-US" sz="1600" dirty="0"/>
              <a:t> an updated specification (HKCA 1039, Issue 7), Performance Specification for </a:t>
            </a:r>
            <a:r>
              <a:rPr lang="en-US" sz="1600" dirty="0" err="1"/>
              <a:t>Radiocommunications</a:t>
            </a:r>
            <a:r>
              <a:rPr lang="en-US" sz="1600" dirty="0"/>
              <a:t> Apparatus operating in the 2.4 GHz or 5 GHz band and employing Frequency Hopping or Digital Modulation.</a:t>
            </a:r>
            <a:endParaRPr lang="en-US" sz="1600" dirty="0">
              <a:solidFill>
                <a:schemeClr val="tx1"/>
              </a:solidFill>
            </a:endParaRPr>
          </a:p>
          <a:p>
            <a:pPr marL="400050" marR="117475" lvl="1" indent="0" algn="just">
              <a:buClrTx/>
              <a:tabLst>
                <a:tab pos="230188" algn="l"/>
              </a:tabLst>
            </a:pPr>
            <a:endParaRPr lang="en-US" sz="1800" spc="-5" dirty="0">
              <a:solidFill>
                <a:schemeClr val="tx1"/>
              </a:solidFill>
              <a:cs typeface="Aria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6024182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12 September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27</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28</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29</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September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8 September 2024 to 13 September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web.cvent.com/event/3e4d01ce-a2f3-4b0c-a0f2-cc612e962919/summary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21774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latin typeface="+mj-lt"/>
                <a:cs typeface="Arial"/>
                <a:hlinkClick r:id="rId3"/>
              </a:rPr>
              <a:t>18-24/0079r1</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32</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38</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a:t>
            </a:r>
            <a:r>
              <a:rPr lang="en-US" sz="1600" spc="-5" dirty="0" smtClean="0">
                <a:cs typeface="Arial"/>
              </a:rPr>
              <a:t>you</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endParaRPr lang="en-US" sz="1600" spc="-5" dirty="0">
              <a:cs typeface="Arial"/>
            </a:endParaRP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September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8 September 2024 to 13 September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web.cvent.com/event/3e4d01ce-a2f3-4b0c-a0f2-cc612e962919/summary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a:t>
            </a:r>
            <a:r>
              <a:rPr lang="en-US" sz="1400" dirty="0" smtClean="0"/>
              <a:t>Hilton Waikoloa Village, Kona, Hawaii, United States.</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a:t>
            </a:r>
            <a:r>
              <a:rPr lang="en-US" sz="1400" spc="-5" dirty="0">
                <a:cs typeface="Arial"/>
                <a:hlinkClick r:id="rId3"/>
              </a:rPr>
              <a:t>slide 19</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53810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HST, Tuesday, 10 September 2024</a:t>
            </a:r>
          </a:p>
          <a:p>
            <a:pPr marL="1030288" marR="117475" lvl="2" indent="-230188" algn="just">
              <a:spcBef>
                <a:spcPts val="600"/>
              </a:spcBef>
              <a:buFont typeface="Times New Roman" pitchFamily="16" charset="0"/>
              <a:buChar char="•"/>
              <a:tabLst>
                <a:tab pos="230188" algn="l"/>
              </a:tabLst>
            </a:pPr>
            <a:r>
              <a:rPr lang="en-US" sz="1400" dirty="0"/>
              <a:t>Mexico IFT:  </a:t>
            </a:r>
            <a:r>
              <a:rPr lang="en-GB" sz="1400" u="sng" dirty="0">
                <a:hlinkClick r:id="rId4"/>
              </a:rPr>
              <a:t>Public consultation re the 64 GHz - 71 GHz frequency band</a:t>
            </a:r>
            <a:endParaRPr lang="en-GB" sz="1400" u="sng" dirty="0"/>
          </a:p>
          <a:p>
            <a:pPr marL="1030288" marR="117475" lvl="2" indent="-230188" algn="just">
              <a:spcBef>
                <a:spcPts val="600"/>
              </a:spcBef>
              <a:buFont typeface="Times New Roman" pitchFamily="16" charset="0"/>
              <a:buChar char="•"/>
              <a:tabLst>
                <a:tab pos="230188" algn="l"/>
              </a:tabLst>
            </a:pPr>
            <a:r>
              <a:rPr lang="en-US" sz="1400" dirty="0"/>
              <a:t>Qatar CRA:  </a:t>
            </a:r>
            <a:r>
              <a:rPr lang="en-GB" sz="1400" u="sng" dirty="0">
                <a:hlinkClick r:id="rId5"/>
              </a:rPr>
              <a:t>Public Consultation - Position Paper on </a:t>
            </a:r>
            <a:r>
              <a:rPr lang="en-GB" sz="1400" u="sng" dirty="0" err="1">
                <a:hlinkClick r:id="rId5"/>
              </a:rPr>
              <a:t>IoT</a:t>
            </a:r>
            <a:r>
              <a:rPr lang="en-GB" sz="1400" u="sng" dirty="0">
                <a:hlinkClick r:id="rId5"/>
              </a:rPr>
              <a:t> and M2M in the State of Qatar </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36091121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a:t>
            </a:r>
            <a:r>
              <a:rPr lang="en-US" sz="2800" dirty="0" err="1" smtClean="0">
                <a:solidFill>
                  <a:srgbClr val="0070C0"/>
                </a:solidFill>
              </a:rPr>
              <a:t>IoT</a:t>
            </a:r>
            <a:r>
              <a:rPr lang="en-US" sz="2800" dirty="0" smtClean="0">
                <a:solidFill>
                  <a:srgbClr val="0070C0"/>
                </a:solidFill>
              </a:rPr>
              <a:t> and M2M Position Paper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Position </a:t>
            </a:r>
            <a:r>
              <a:rPr lang="en-US" sz="1800" dirty="0"/>
              <a:t>Paper on </a:t>
            </a:r>
            <a:r>
              <a:rPr lang="en-US" sz="1800" dirty="0" err="1"/>
              <a:t>IoT</a:t>
            </a:r>
            <a:r>
              <a:rPr lang="en-US" sz="1800" dirty="0"/>
              <a:t> and M2M in the State of Qatar</a:t>
            </a:r>
            <a:endParaRPr lang="en-GB" sz="1800" dirty="0" smtClean="0"/>
          </a:p>
          <a:p>
            <a:pPr marL="630238" marR="117475" lvl="1" indent="-230188" algn="just">
              <a:buChar char="•"/>
              <a:tabLst>
                <a:tab pos="230188" algn="l"/>
              </a:tabLst>
            </a:pPr>
            <a:r>
              <a:rPr lang="en-US" sz="1600" spc="-5" dirty="0" smtClean="0">
                <a:cs typeface="Arial"/>
              </a:rPr>
              <a:t>Publication date:  25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26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www.cra.gov.qa/en/document/position-paper-on-iot-and-m2m-in-the-state-of-qatar</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18-24/0091</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Tree>
    <p:extLst>
      <p:ext uri="{BB962C8B-B14F-4D97-AF65-F5344CB8AC3E}">
        <p14:creationId xmlns:p14="http://schemas.microsoft.com/office/powerpoint/2010/main" val="35400881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a:t>
            </a:r>
            <a:r>
              <a:rPr lang="en-US" sz="2800" dirty="0" err="1" smtClean="0">
                <a:solidFill>
                  <a:srgbClr val="0070C0"/>
                </a:solidFill>
              </a:rPr>
              <a:t>IoT</a:t>
            </a:r>
            <a:r>
              <a:rPr lang="en-US" sz="2800" dirty="0" smtClean="0">
                <a:solidFill>
                  <a:srgbClr val="0070C0"/>
                </a:solidFill>
              </a:rPr>
              <a:t> and M2M Position Paper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#4 (Technical):  Move to approve document </a:t>
            </a:r>
            <a:r>
              <a:rPr lang="en-GB" sz="1800" dirty="0" smtClean="0">
                <a:solidFill>
                  <a:schemeClr val="accent2"/>
                </a:solidFill>
              </a:rPr>
              <a:t>18-24/0091r2 [Placeholder] </a:t>
            </a:r>
            <a:r>
              <a:rPr lang="en-US" sz="1800" spc="-5" dirty="0" smtClean="0">
                <a:cs typeface="Arial"/>
              </a:rPr>
              <a:t>in response to the Qatar Communications Regulatory Authority </a:t>
            </a:r>
            <a:r>
              <a:rPr lang="en-US" sz="1800" dirty="0" smtClean="0"/>
              <a:t>(CRA)</a:t>
            </a:r>
            <a:r>
              <a:rPr lang="en-US" sz="1800" spc="-5" dirty="0" smtClean="0">
                <a:cs typeface="Arial"/>
              </a:rPr>
              <a:t>’s </a:t>
            </a:r>
            <a:r>
              <a:rPr lang="en-US" sz="1800" spc="-5" dirty="0" smtClean="0">
                <a:solidFill>
                  <a:schemeClr val="tx1"/>
                </a:solidFill>
                <a:cs typeface="Arial"/>
              </a:rPr>
              <a:t>consultation “</a:t>
            </a:r>
            <a:r>
              <a:rPr lang="en-US" sz="1800" dirty="0"/>
              <a:t>Position Paper on </a:t>
            </a:r>
            <a:r>
              <a:rPr lang="en-US" sz="1800" dirty="0" err="1"/>
              <a:t>IoT</a:t>
            </a:r>
            <a:r>
              <a:rPr lang="en-US" sz="1800" dirty="0"/>
              <a:t> and M2M in the State of Qatar”,</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CRA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Result</a:t>
            </a:r>
            <a:r>
              <a:rPr lang="en-US" sz="1600" spc="-5" dirty="0" smtClean="0">
                <a:latin typeface="+mj-lt"/>
                <a:cs typeface="Arial"/>
              </a:rPr>
              <a:t>:  </a:t>
            </a:r>
          </a:p>
          <a:p>
            <a:pPr marL="630238" marR="117475" lvl="1" indent="-230188" algn="just">
              <a:buFont typeface="Times New Roman" pitchFamily="16" charset="0"/>
              <a:buChar char="•"/>
              <a:tabLst>
                <a:tab pos="230188" algn="l"/>
              </a:tabLst>
            </a:pPr>
            <a:r>
              <a:rPr lang="en-US" sz="1600" spc="-5" dirty="0" smtClean="0">
                <a:latin typeface="+mj-lt"/>
                <a:cs typeface="Arial"/>
              </a:rPr>
              <a:t>NOTE</a:t>
            </a:r>
            <a:r>
              <a:rPr lang="en-US" sz="1600" spc="-5" dirty="0">
                <a:latin typeface="+mj-lt"/>
                <a:cs typeface="Arial"/>
              </a:rPr>
              <a:t>: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0275781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Mexico IFT’s consultation re 64 GHz to 71 GHz (1)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Public Consultation </a:t>
            </a:r>
            <a:r>
              <a:rPr lang="en-US" sz="1800" dirty="0"/>
              <a:t>on the Preliminary Draft of the Agreement by which the Plenary of the Federal Telecommunications Institute classifies the 64-71 GHz frequency band as free spectrum and issues the technical conditions for the operation of the band</a:t>
            </a:r>
            <a:endParaRPr lang="en-GB" sz="1800" dirty="0" smtClean="0"/>
          </a:p>
          <a:p>
            <a:pPr marL="630238" marR="117475" lvl="1" indent="-230188" algn="just">
              <a:buChar char="•"/>
              <a:tabLst>
                <a:tab pos="230188" algn="l"/>
              </a:tabLst>
            </a:pPr>
            <a:r>
              <a:rPr lang="en-US" sz="1600" spc="-5" dirty="0" smtClean="0">
                <a:cs typeface="Arial"/>
              </a:rPr>
              <a:t>Publication date:  22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www.ift.org.mx/industria/consultas-publicas/clasificacion-de-la-banda-64-71-ghz-como-espectro-libre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18-24/0092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Tree>
    <p:extLst>
      <p:ext uri="{BB962C8B-B14F-4D97-AF65-F5344CB8AC3E}">
        <p14:creationId xmlns:p14="http://schemas.microsoft.com/office/powerpoint/2010/main" val="36405472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Mexico IFT’s consultation re 64 GHz to 71 GHz (2) </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September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(Technical):  Move to approve document </a:t>
            </a:r>
            <a:r>
              <a:rPr lang="en-GB" sz="1800" smtClean="0">
                <a:solidFill>
                  <a:schemeClr val="accent2"/>
                </a:solidFill>
              </a:rPr>
              <a:t>18-24/0092r1 </a:t>
            </a:r>
            <a:r>
              <a:rPr lang="en-GB" sz="1800" dirty="0" smtClean="0">
                <a:solidFill>
                  <a:schemeClr val="accent2"/>
                </a:solidFill>
              </a:rPr>
              <a:t>[Placeholder] </a:t>
            </a:r>
            <a:r>
              <a:rPr lang="en-US" sz="1800" spc="-5" dirty="0" smtClean="0">
                <a:cs typeface="Arial"/>
              </a:rPr>
              <a:t>in response to the </a:t>
            </a:r>
            <a:r>
              <a:rPr lang="en-US" sz="1800" spc="-5" dirty="0">
                <a:cs typeface="Arial"/>
              </a:rPr>
              <a:t>Mexico </a:t>
            </a:r>
            <a:r>
              <a:rPr lang="en-US" sz="1800" spc="-5" dirty="0" err="1">
                <a:cs typeface="Arial"/>
              </a:rPr>
              <a:t>Instituto</a:t>
            </a:r>
            <a:r>
              <a:rPr lang="en-US" sz="1800" spc="-5" dirty="0">
                <a:cs typeface="Arial"/>
              </a:rPr>
              <a:t> Federal de </a:t>
            </a:r>
            <a:r>
              <a:rPr lang="en-US" sz="1800" spc="-5" dirty="0" err="1" smtClean="0">
                <a:cs typeface="Arial"/>
              </a:rPr>
              <a:t>Telecomunicaciones</a:t>
            </a:r>
            <a:r>
              <a:rPr lang="en-US" sz="1800" spc="-5" dirty="0" smtClean="0">
                <a:cs typeface="Arial"/>
              </a:rPr>
              <a:t> </a:t>
            </a:r>
            <a:r>
              <a:rPr lang="en-US" sz="1800" dirty="0" smtClean="0"/>
              <a:t>(IFT)</a:t>
            </a:r>
            <a:r>
              <a:rPr lang="en-US" sz="1800" spc="-5" dirty="0" smtClean="0">
                <a:cs typeface="Arial"/>
              </a:rPr>
              <a:t>’s </a:t>
            </a:r>
            <a:r>
              <a:rPr lang="en-US" sz="1800" spc="-5" dirty="0" smtClean="0">
                <a:solidFill>
                  <a:schemeClr val="tx1"/>
                </a:solidFill>
                <a:cs typeface="Arial"/>
              </a:rPr>
              <a:t>consultation “</a:t>
            </a:r>
            <a:r>
              <a:rPr lang="en-US" sz="1800" dirty="0"/>
              <a:t>Public Consultation on the Preliminary Draft of the Agreement by which the Plenary of the Federal Telecommunications Institute classifies the 64-71 GHz frequency band as free spectrum and issues the technical conditions for the operation of the band</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IFT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Result</a:t>
            </a:r>
            <a:r>
              <a:rPr lang="en-US" sz="1600" spc="-5" dirty="0" smtClean="0">
                <a:latin typeface="+mj-lt"/>
                <a:cs typeface="Arial"/>
              </a:rPr>
              <a:t>:  </a:t>
            </a:r>
          </a:p>
          <a:p>
            <a:pPr marL="630238" marR="117475" lvl="1" indent="-230188" algn="just">
              <a:buFont typeface="Times New Roman" pitchFamily="16" charset="0"/>
              <a:buChar char="•"/>
              <a:tabLst>
                <a:tab pos="230188" algn="l"/>
              </a:tabLst>
            </a:pPr>
            <a:r>
              <a:rPr lang="en-US" sz="1600" spc="-5" dirty="0" smtClean="0">
                <a:latin typeface="+mj-lt"/>
                <a:cs typeface="Arial"/>
              </a:rPr>
              <a:t>NOTE</a:t>
            </a:r>
            <a:r>
              <a:rPr lang="en-US" sz="1600" spc="-5" dirty="0">
                <a:latin typeface="+mj-lt"/>
                <a:cs typeface="Arial"/>
              </a:rPr>
              <a:t>: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194574057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TBD</a:t>
            </a:r>
            <a:endParaRPr lang="en-US" sz="16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10262997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49</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841807468"/>
              </p:ext>
            </p:extLst>
          </p:nvPr>
        </p:nvGraphicFramePr>
        <p:xfrm>
          <a:off x="1018592" y="1705690"/>
          <a:ext cx="10339434" cy="15189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7 November </a:t>
                      </a:r>
                      <a:r>
                        <a:rPr lang="en-US" sz="1500" baseline="0" dirty="0" smtClean="0"/>
                        <a:t>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aseline="0" dirty="0" smtClean="0"/>
                        <a:t>24 November 2024</a:t>
                      </a:r>
                      <a:endParaRPr lang="en-US" sz="1500" dirty="0"/>
                    </a:p>
                  </a:txBody>
                  <a:tcPr/>
                </a:tc>
              </a:tr>
              <a:tr h="370840">
                <a:tc>
                  <a:txBody>
                    <a:bodyPr/>
                    <a:lstStyle/>
                    <a:p>
                      <a:r>
                        <a:rPr lang="en-US" sz="1500" baseline="0" dirty="0" smtClean="0"/>
                        <a:t>2024 November plenary</a:t>
                      </a:r>
                    </a:p>
                  </a:txBody>
                  <a:tcPr/>
                </a:tc>
                <a:tc>
                  <a:txBody>
                    <a:bodyPr/>
                    <a:lstStyle/>
                    <a:p>
                      <a:r>
                        <a:rPr lang="en-US" sz="1500" dirty="0" smtClean="0"/>
                        <a:t>TBD</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2024 November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11" name="Content Placeholder 2"/>
          <p:cNvSpPr txBox="1">
            <a:spLocks/>
          </p:cNvSpPr>
          <p:nvPr/>
        </p:nvSpPr>
        <p:spPr bwMode="auto">
          <a:xfrm>
            <a:off x="914400" y="1524000"/>
            <a:ext cx="566310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cs typeface="Arial"/>
                <a:hlinkClick r:id="rId4"/>
              </a:rPr>
              <a:t>Meeting </a:t>
            </a:r>
            <a:r>
              <a:rPr lang="en-US" sz="1800" kern="0" spc="-5" dirty="0">
                <a:solidFill>
                  <a:schemeClr val="tx1"/>
                </a:solidFill>
                <a:cs typeface="Arial"/>
                <a:hlinkClick r:id="rId4"/>
              </a:rPr>
              <a:t>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40808005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smtClean="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latin typeface="+mj-lt"/>
                <a:cs typeface="Arial"/>
                <a:hlinkClick r:id="rId3"/>
              </a:rPr>
              <a:t>18-24/0079r1</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Guido </a:t>
            </a:r>
            <a:r>
              <a:rPr lang="en-US" sz="1600" spc="-5" dirty="0" err="1" smtClean="0">
                <a:latin typeface="+mj-lt"/>
                <a:cs typeface="Arial"/>
              </a:rPr>
              <a:t>Hiertz</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a:t>
            </a:r>
            <a:r>
              <a:rPr lang="en-US" dirty="0" smtClean="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71270</TotalTime>
  <Words>3506</Words>
  <Application>Microsoft Office PowerPoint</Application>
  <PresentationFormat>Widescreen</PresentationFormat>
  <Paragraphs>667</Paragraphs>
  <Slides>53</Slides>
  <Notes>34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2" baseType="lpstr">
      <vt:lpstr>Arial Unicode MS</vt:lpstr>
      <vt:lpstr>Monotype Sorts</vt:lpstr>
      <vt:lpstr>MS Gothic</vt:lpstr>
      <vt:lpstr>MS PGothic</vt:lpstr>
      <vt:lpstr>Arial</vt:lpstr>
      <vt:lpstr>Calibri</vt:lpstr>
      <vt:lpstr>Times New Roman</vt:lpstr>
      <vt:lpstr>Office Theme</vt:lpstr>
      <vt:lpstr>Document</vt:lpstr>
      <vt:lpstr>2024 September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July plenary minutes</vt:lpstr>
      <vt:lpstr>PowerPoint Presentation</vt:lpstr>
      <vt:lpstr>Status of ongoing consultations</vt:lpstr>
      <vt:lpstr>Qatar CRA’s consultation on IoT and M2M Position Paper</vt:lpstr>
      <vt:lpstr>Mexico IFT’s consultation re 64 GHz to 71 GHz </vt:lpstr>
      <vt:lpstr>General discussion items (1)</vt:lpstr>
      <vt:lpstr>General discussion items (2)</vt:lpstr>
      <vt:lpstr>General discussion items (3)</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Status of ongoing consultations</vt:lpstr>
      <vt:lpstr>Qatar CRA’s consultation on IoT and M2M Position Paper (1)</vt:lpstr>
      <vt:lpstr>Qatar CRA’s consultation on IoT and M2M Position Paper (2)</vt:lpstr>
      <vt:lpstr>Mexico IFT’s consultation re 64 GHz to 71 GHz (1) </vt:lpstr>
      <vt:lpstr>Mexico IFT’s consultation re 64 GHz to 71 GHz (2) </vt:lpstr>
      <vt:lpstr>General discussion items</vt:lpstr>
      <vt:lpstr>PowerPoint Presentation</vt:lpstr>
      <vt:lpstr>Future RR-TAG meetings</vt:lpstr>
      <vt:lpstr>2024 November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18-24/0080r2</dc:title>
  <dc:creator>Edward Au</dc:creator>
  <cp:keywords>2024 September supplementary materials</cp:keywords>
  <cp:lastModifiedBy>Edward Au</cp:lastModifiedBy>
  <cp:revision>5233</cp:revision>
  <cp:lastPrinted>1601-01-01T00:00:00Z</cp:lastPrinted>
  <dcterms:created xsi:type="dcterms:W3CDTF">2016-03-03T14:54:45Z</dcterms:created>
  <dcterms:modified xsi:type="dcterms:W3CDTF">2024-09-11T17:34:45Z</dcterms:modified>
  <cp:category>IEEE 802.18 RR-TAG </cp:category>
</cp:coreProperties>
</file>