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1"/>
  </p:notesMasterIdLst>
  <p:handoutMasterIdLst>
    <p:handoutMasterId r:id="rId22"/>
  </p:handoutMasterIdLst>
  <p:sldIdLst>
    <p:sldId id="256" r:id="rId2"/>
    <p:sldId id="876" r:id="rId3"/>
    <p:sldId id="857" r:id="rId4"/>
    <p:sldId id="908" r:id="rId5"/>
    <p:sldId id="604" r:id="rId6"/>
    <p:sldId id="624" r:id="rId7"/>
    <p:sldId id="605" r:id="rId8"/>
    <p:sldId id="843" r:id="rId9"/>
    <p:sldId id="866" r:id="rId10"/>
    <p:sldId id="845" r:id="rId11"/>
    <p:sldId id="877" r:id="rId12"/>
    <p:sldId id="935" r:id="rId13"/>
    <p:sldId id="882" r:id="rId14"/>
    <p:sldId id="930" r:id="rId15"/>
    <p:sldId id="934" r:id="rId16"/>
    <p:sldId id="898" r:id="rId17"/>
    <p:sldId id="933" r:id="rId18"/>
    <p:sldId id="856" r:id="rId19"/>
    <p:sldId id="86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18" autoAdjust="0"/>
    <p:restoredTop sz="95405" autoAdjust="0"/>
  </p:normalViewPr>
  <p:slideViewPr>
    <p:cSldViewPr>
      <p:cViewPr varScale="1">
        <p:scale>
          <a:sx n="86" d="100"/>
          <a:sy n="86" d="100"/>
        </p:scale>
        <p:origin x="826"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1344"/>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8437537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1519672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5317095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August 2024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August 2024</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August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802.18-24/0071r1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4/18-24-0069-00-0000-rr-tag-minutes-27-june-2024.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rabc-cccr.ca/ised-radio-standards-specification-rss-248-issue-3-june-2024-radio-local-area-network-rlan-devices-operating-in-the-5925-7125-mhz-band/" TargetMode="External"/><Relationship Id="rId4" Type="http://schemas.openxmlformats.org/officeDocument/2006/relationships/hyperlink" Target="https://radio-spectrum-policy-group.ec.europa.eu/document/download/c87dc40a-3221-4842-98af-eb625d3557d2_en?filename=Questionnaire_U6GHz-2024.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radio-spectrum-policy-group.ec.europa.eu/document/download/c87dc40a-3221-4842-98af-eb625d3557d2_en?filename=Questionnaire_U6GHz-2024.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72&amp;is_group=0000&amp;is_year=2024"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cept.org/ecc/groups/ecc/wg-se/se-24/client/meeting-documents"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api.cept.org/documents/se-24/84197/se24_wi79-02_02_draft_ecc_report_wi79_july_2024"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fcc.gov/august-2024-open-commission-meeting"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apps.anatel.gov.br/ParticipaAnatel/VisualizarTextoConsulta.aspx?TelaDeOrigem=2&amp;ConsultaId=20244" TargetMode="External"/><Relationship Id="rId4" Type="http://schemas.openxmlformats.org/officeDocument/2006/relationships/hyperlink" Target="https://docs.fcc.gov/public/attachments/DA-24-665A1.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ntc.gov.ph/wp-content/uploads/2024/MEMORANDUM%20CIRCULAR/NTC%20MC%20No.%20002-07-2024.pdf"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join.gov.tw/policies/detail/2ba94b5c-0804-4b0d-b6a5-6d64c81aa710"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hyperlink" Target="https://www.hilton.com/en/attend-my-event/koahwhh-ieb-6bef5b5e-fe7c-47ba-acf8-a318ac8025e1/" TargetMode="External"/><Relationship Id="rId4" Type="http://schemas.openxmlformats.org/officeDocument/2006/relationships/hyperlink" Target="https://cvent.me/LBkMEE"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03-19.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August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 August 2024</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3954111275"/>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 xmlns:a16="http://schemas.microsoft.com/office/drawing/2014/main" val="20000"/>
                    </a:ext>
                  </a:extLst>
                </a:gridCol>
                <a:gridCol w="2209800">
                  <a:extLst>
                    <a:ext uri="{9D8B030D-6E8A-4147-A177-3AD203B41FA5}">
                      <a16:colId xmlns="" xmlns:a16="http://schemas.microsoft.com/office/drawing/2014/main" val="20001"/>
                    </a:ext>
                  </a:extLst>
                </a:gridCol>
                <a:gridCol w="990600">
                  <a:extLst>
                    <a:ext uri="{9D8B030D-6E8A-4147-A177-3AD203B41FA5}">
                      <a16:colId xmlns="" xmlns:a16="http://schemas.microsoft.com/office/drawing/2014/main" val="20002"/>
                    </a:ext>
                  </a:extLst>
                </a:gridCol>
                <a:gridCol w="990600">
                  <a:extLst>
                    <a:ext uri="{9D8B030D-6E8A-4147-A177-3AD203B41FA5}">
                      <a16:colId xmlns="" xmlns:a16="http://schemas.microsoft.com/office/drawing/2014/main" val="20003"/>
                    </a:ext>
                  </a:extLst>
                </a:gridCol>
                <a:gridCol w="2514601">
                  <a:extLst>
                    <a:ext uri="{9D8B030D-6E8A-4147-A177-3AD203B41FA5}">
                      <a16:colId xmlns=""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 xmlns:a16="http://schemas.microsoft.com/office/drawing/2014/main" val="10002"/>
                  </a:ext>
                </a:extLst>
              </a:tr>
              <a:tr h="370840">
                <a:tc>
                  <a:txBody>
                    <a:bodyPr/>
                    <a:lstStyle/>
                    <a:p>
                      <a:r>
                        <a:rPr lang="en-US" sz="1400" dirty="0"/>
                        <a:t>Al </a:t>
                      </a:r>
                      <a:r>
                        <a:rPr lang="en-US" sz="1400" dirty="0" err="1"/>
                        <a:t>Petrick</a:t>
                      </a:r>
                      <a:endParaRPr lang="en-US" sz="1400" dirty="0"/>
                    </a:p>
                  </a:txBody>
                  <a:tcPr/>
                </a:tc>
                <a:tc>
                  <a:txBody>
                    <a:bodyPr/>
                    <a:lstStyle/>
                    <a:p>
                      <a:r>
                        <a:rPr lang="en-US" sz="1400" dirty="0"/>
                        <a:t>Skyworks</a:t>
                      </a:r>
                      <a:r>
                        <a:rPr lang="en-US" sz="1400" baseline="0" dirty="0"/>
                        <a:t> Solutions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 xmlns:a16="http://schemas.microsoft.com/office/drawing/2014/main"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Gaurav </a:t>
            </a:r>
            <a:r>
              <a:rPr lang="en-US" sz="1600" spc="-5" dirty="0" err="1" smtClean="0">
                <a:latin typeface="+mj-lt"/>
                <a:cs typeface="Arial"/>
              </a:rPr>
              <a:t>Patwardhan</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Hassan </a:t>
            </a:r>
            <a:r>
              <a:rPr lang="en-US" sz="1600" spc="-5" dirty="0" err="1" smtClean="0">
                <a:latin typeface="+mj-lt"/>
                <a:cs typeface="Arial"/>
              </a:rPr>
              <a:t>Yaghoobi</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a:t>
            </a:r>
            <a:r>
              <a:rPr lang="en-US" sz="1800" spc="-5" dirty="0" smtClean="0">
                <a:latin typeface="+mj-lt"/>
                <a:cs typeface="Arial"/>
              </a:rPr>
              <a:t>27 </a:t>
            </a:r>
            <a:r>
              <a:rPr lang="en-US" sz="1800" spc="-5" dirty="0">
                <a:latin typeface="+mj-lt"/>
                <a:cs typeface="Arial"/>
              </a:rPr>
              <a:t>June 2024 RR-TAG call as shown in the document </a:t>
            </a:r>
            <a:r>
              <a:rPr lang="en-US" sz="1800" spc="-5" dirty="0" smtClean="0">
                <a:solidFill>
                  <a:srgbClr val="FF0000"/>
                </a:solidFill>
                <a:latin typeface="+mj-lt"/>
                <a:cs typeface="Arial"/>
                <a:hlinkClick r:id="rId3"/>
              </a:rPr>
              <a:t>18-24/0069r0</a:t>
            </a:r>
            <a:r>
              <a:rPr lang="en-US" sz="1800" spc="-5" dirty="0" smtClean="0">
                <a:latin typeface="+mj-lt"/>
                <a:cs typeface="Arial"/>
              </a:rPr>
              <a:t>, </a:t>
            </a:r>
            <a:r>
              <a:rPr lang="en-US" sz="1800" spc="-5" dirty="0">
                <a:latin typeface="+mj-lt"/>
                <a:cs typeface="Arial"/>
              </a:rPr>
              <a:t>with editorial privilege for the IEEE 802.18 Chair. </a:t>
            </a:r>
          </a:p>
          <a:p>
            <a:pPr marL="630238" marR="117475" lvl="1" indent="-230188" algn="just">
              <a:buChar char="•"/>
              <a:tabLst>
                <a:tab pos="230188" algn="l"/>
              </a:tabLst>
            </a:pPr>
            <a:r>
              <a:rPr lang="en-US" sz="1600" spc="-5" dirty="0">
                <a:cs typeface="Arial"/>
              </a:rPr>
              <a:t>Moved</a:t>
            </a:r>
            <a:r>
              <a:rPr lang="en-US" sz="1600" spc="-5" dirty="0" smtClean="0">
                <a:cs typeface="Arial"/>
              </a:rPr>
              <a:t>:  Al </a:t>
            </a:r>
            <a:r>
              <a:rPr lang="en-US" sz="1600" spc="-5" dirty="0" err="1" smtClean="0">
                <a:cs typeface="Arial"/>
              </a:rPr>
              <a:t>Petrick</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  Gaurav </a:t>
            </a:r>
            <a:r>
              <a:rPr lang="en-US" sz="1600" spc="-5" dirty="0" err="1" smtClean="0">
                <a:cs typeface="Arial"/>
              </a:rPr>
              <a:t>Patwardhan</a:t>
            </a:r>
            <a:endParaRPr lang="en-US" sz="1600" spc="-5" dirty="0">
              <a:cs typeface="Arial"/>
            </a:endParaRPr>
          </a:p>
          <a:p>
            <a:pPr marL="630238" marR="117475" lvl="1" indent="-230188" algn="just">
              <a:buChar char="•"/>
              <a:tabLst>
                <a:tab pos="230188" algn="l"/>
              </a:tabLst>
            </a:pPr>
            <a:r>
              <a:rPr lang="en-US" sz="1600" spc="-5" dirty="0">
                <a:cs typeface="Arial"/>
              </a:rPr>
              <a:t>Discussion</a:t>
            </a:r>
            <a:r>
              <a:rPr lang="en-US" sz="1600" spc="-5" dirty="0" smtClean="0">
                <a:cs typeface="Arial"/>
              </a:rPr>
              <a:t>:  None.</a:t>
            </a:r>
            <a:endParaRPr lang="en-US" sz="1600" spc="-5" dirty="0">
              <a:cs typeface="Arial"/>
            </a:endParaRPr>
          </a:p>
          <a:p>
            <a:pPr marL="630238" marR="117475" lvl="1" indent="-230188" algn="just">
              <a:buFont typeface="Times New Roman" pitchFamily="16" charset="0"/>
              <a:buChar char="•"/>
              <a:tabLst>
                <a:tab pos="230188" algn="l"/>
              </a:tabLst>
            </a:pPr>
            <a:r>
              <a:rPr lang="en-US" sz="1600" spc="-5" dirty="0">
                <a:cs typeface="Arial"/>
              </a:rPr>
              <a:t>Vote</a:t>
            </a:r>
            <a:r>
              <a:rPr lang="en-US" sz="1600" spc="-5" dirty="0" smtClean="0">
                <a:cs typeface="Arial"/>
              </a:rPr>
              <a:t>:  </a:t>
            </a:r>
            <a:r>
              <a:rPr lang="en-US" sz="1600" spc="-5" dirty="0">
                <a:cs typeface="Arial"/>
              </a:rPr>
              <a:t>Approved with unanimous consent</a:t>
            </a: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Thursday, </a:t>
            </a:r>
            <a:r>
              <a:rPr lang="en-US" sz="1600" spc="-5" dirty="0" smtClean="0">
                <a:solidFill>
                  <a:schemeClr val="tx1"/>
                </a:solidFill>
                <a:cs typeface="Arial"/>
              </a:rPr>
              <a:t>8 </a:t>
            </a:r>
            <a:r>
              <a:rPr lang="en-US" sz="1600" spc="-5" dirty="0">
                <a:solidFill>
                  <a:schemeClr val="tx1"/>
                </a:solidFill>
                <a:cs typeface="Arial"/>
              </a:rPr>
              <a:t>August 2024</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EC </a:t>
            </a:r>
            <a:r>
              <a:rPr lang="en-US" sz="1400" spc="-5" dirty="0">
                <a:solidFill>
                  <a:schemeClr val="tx1"/>
                </a:solidFill>
                <a:cs typeface="Arial"/>
              </a:rPr>
              <a:t>RSPG:  </a:t>
            </a:r>
            <a:r>
              <a:rPr lang="en-US" sz="1400" dirty="0">
                <a:hlinkClick r:id="rId4"/>
              </a:rPr>
              <a:t>Questionnaire on long-term vision for the upper 6 GHz </a:t>
            </a:r>
            <a:r>
              <a:rPr lang="en-US" sz="1400" dirty="0" smtClean="0">
                <a:hlinkClick r:id="rId4"/>
              </a:rPr>
              <a:t>band</a:t>
            </a: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Thursday, </a:t>
            </a:r>
            <a:r>
              <a:rPr lang="en-US" sz="1600" spc="-5" dirty="0" smtClean="0">
                <a:solidFill>
                  <a:schemeClr val="tx1"/>
                </a:solidFill>
                <a:cs typeface="Arial"/>
              </a:rPr>
              <a:t>22 August 2024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Canada RABC:  </a:t>
            </a:r>
            <a:r>
              <a:rPr lang="en-US" sz="1400" dirty="0" smtClean="0">
                <a:hlinkClick r:id="rId5"/>
              </a:rPr>
              <a:t>RSS-248</a:t>
            </a:r>
            <a:r>
              <a:rPr lang="en-US" sz="1400" dirty="0">
                <a:hlinkClick r:id="rId5"/>
              </a:rPr>
              <a:t>, issue 3, “Radio Local Area Network (RLAN) Devices Operating in the 5925-7125 MHz Band</a:t>
            </a:r>
            <a:r>
              <a:rPr lang="en-US" sz="1400" dirty="0" smtClean="0">
                <a:hlinkClick r:id="rId5"/>
              </a:rPr>
              <a:t>”</a:t>
            </a: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EU RSPG’s questionnaire on the upper 6 GHz band</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Questionnaire </a:t>
            </a:r>
            <a:r>
              <a:rPr lang="en-US" sz="1800" dirty="0"/>
              <a:t>on long-term vision for the upper 6 GHz </a:t>
            </a:r>
            <a:r>
              <a:rPr lang="en-US" sz="1800" dirty="0" smtClean="0"/>
              <a:t>band</a:t>
            </a:r>
            <a:endParaRPr lang="en-GB" sz="1800" dirty="0" smtClean="0"/>
          </a:p>
          <a:p>
            <a:pPr marL="630238" marR="117475" lvl="1" indent="-230188" algn="just">
              <a:buChar char="•"/>
              <a:tabLst>
                <a:tab pos="230188" algn="l"/>
              </a:tabLst>
            </a:pPr>
            <a:r>
              <a:rPr lang="en-US" sz="1600" spc="-5" dirty="0" smtClean="0">
                <a:cs typeface="Arial"/>
              </a:rPr>
              <a:t>Publication date:  8 July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20 August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radio-spectrum-policy-group.ec.europa.eu/document/download/c87dc40a-3221-4842-98af-eb625d3557d2_en?filename=Questionnaire_U6GHz-2024.pdf</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18-24/0072</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Tree>
    <p:extLst>
      <p:ext uri="{BB962C8B-B14F-4D97-AF65-F5344CB8AC3E}">
        <p14:creationId xmlns:p14="http://schemas.microsoft.com/office/powerpoint/2010/main" val="31392424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European Commission</a:t>
            </a:r>
          </a:p>
          <a:p>
            <a:pPr marL="630238" marR="117475" lvl="1" indent="-230188" algn="just">
              <a:buClrTx/>
              <a:buFont typeface="Times New Roman" pitchFamily="16" charset="0"/>
              <a:buChar char="•"/>
              <a:tabLst>
                <a:tab pos="230188" algn="l"/>
              </a:tabLst>
            </a:pPr>
            <a:r>
              <a:rPr lang="en-US" sz="1800" spc="-5" dirty="0" smtClean="0">
                <a:cs typeface="Arial"/>
              </a:rPr>
              <a:t>ETSI </a:t>
            </a:r>
            <a:r>
              <a:rPr lang="en-US" sz="1800" spc="-5" dirty="0">
                <a:cs typeface="Arial"/>
              </a:rPr>
              <a:t>BRAN</a:t>
            </a:r>
          </a:p>
          <a:p>
            <a:pPr marL="630238" marR="117475" lvl="1" indent="-230188" algn="just">
              <a:buClrTx/>
              <a:buFont typeface="Times New Roman" pitchFamily="16" charset="0"/>
              <a:buChar char="•"/>
              <a:tabLst>
                <a:tab pos="230188" algn="l"/>
              </a:tabLst>
            </a:pPr>
            <a:r>
              <a:rPr lang="en-US" sz="1800" spc="-5" dirty="0" smtClean="0">
                <a:cs typeface="Arial"/>
              </a:rPr>
              <a:t>CEPT</a:t>
            </a:r>
          </a:p>
          <a:p>
            <a:pPr marL="1030288" marR="117475" lvl="2" indent="-230188" algn="just">
              <a:buClrTx/>
              <a:buFont typeface="Times New Roman" pitchFamily="16" charset="0"/>
              <a:buChar char="•"/>
              <a:tabLst>
                <a:tab pos="230188" algn="l"/>
              </a:tabLst>
            </a:pPr>
            <a:r>
              <a:rPr lang="en-US" sz="1600" spc="-5" dirty="0">
                <a:cs typeface="Arial"/>
                <a:hlinkClick r:id="rId3"/>
              </a:rPr>
              <a:t>WI 79 </a:t>
            </a:r>
            <a:r>
              <a:rPr lang="en-US" sz="1600" spc="-5" dirty="0">
                <a:cs typeface="Arial"/>
              </a:rPr>
              <a:t>is active in CEPT SE24.  Draft version of report is </a:t>
            </a:r>
            <a:r>
              <a:rPr lang="en-US" sz="1600" spc="-5" dirty="0">
                <a:cs typeface="Arial"/>
                <a:hlinkClick r:id="rId4"/>
              </a:rPr>
              <a:t>available</a:t>
            </a:r>
            <a:r>
              <a:rPr lang="en-US" sz="1600" spc="-5" dirty="0">
                <a:cs typeface="Arial"/>
              </a:rPr>
              <a:t>. </a:t>
            </a:r>
          </a:p>
          <a:p>
            <a:pPr marL="1030288" marR="117475" lvl="2" indent="-230188" algn="just">
              <a:buClrTx/>
              <a:buFont typeface="Times New Roman" pitchFamily="16" charset="0"/>
              <a:buChar char="•"/>
              <a:tabLst>
                <a:tab pos="230188" algn="l"/>
              </a:tabLst>
            </a:pPr>
            <a:r>
              <a:rPr lang="en-US" sz="1600" spc="-5" dirty="0">
                <a:cs typeface="Arial"/>
              </a:rPr>
              <a:t>Next meeting of SE24 is scheduled from 9 September 2024 to 11 September 2024.  WI on indoor higher power UWB in the band 4.2GHz to 4.8 Hz has been established and will start work at next SE24 </a:t>
            </a:r>
            <a:r>
              <a:rPr lang="en-US" sz="1600" spc="-5" dirty="0" smtClean="0">
                <a:cs typeface="Arial"/>
              </a:rPr>
              <a:t>meeting</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p>
          <a:p>
            <a:pPr marL="1030288" marR="117475" lvl="2" indent="-230188" algn="just">
              <a:buClrTx/>
              <a:buFont typeface="Times New Roman" pitchFamily="16" charset="0"/>
              <a:buChar char="•"/>
              <a:tabLst>
                <a:tab pos="230188" algn="l"/>
              </a:tabLst>
            </a:pPr>
            <a:r>
              <a:rPr lang="en-US" sz="1600" dirty="0">
                <a:solidFill>
                  <a:schemeClr val="tx1"/>
                </a:solidFill>
              </a:rPr>
              <a:t>The July 2024 Open Commission Meeting is </a:t>
            </a:r>
            <a:r>
              <a:rPr lang="en-US" sz="1600" dirty="0">
                <a:solidFill>
                  <a:schemeClr val="tx1"/>
                </a:solidFill>
                <a:hlinkClick r:id="rId3"/>
              </a:rPr>
              <a:t>scheduled</a:t>
            </a:r>
            <a:r>
              <a:rPr lang="en-US" sz="1600" dirty="0">
                <a:solidFill>
                  <a:schemeClr val="tx1"/>
                </a:solidFill>
              </a:rPr>
              <a:t> at 10:30am ET on </a:t>
            </a:r>
            <a:r>
              <a:rPr lang="en-US" sz="1600" dirty="0" smtClean="0">
                <a:solidFill>
                  <a:schemeClr val="tx1"/>
                </a:solidFill>
              </a:rPr>
              <a:t>7 August 2024.</a:t>
            </a:r>
          </a:p>
          <a:p>
            <a:pPr marL="1030288" marR="117475" lvl="2" indent="-230188" algn="just">
              <a:buClrTx/>
              <a:buFont typeface="Times New Roman" pitchFamily="16" charset="0"/>
              <a:buChar char="•"/>
              <a:tabLst>
                <a:tab pos="230188" algn="l"/>
              </a:tabLst>
            </a:pPr>
            <a:r>
              <a:rPr lang="en-US" sz="1600" dirty="0"/>
              <a:t>Office of Engineering and Technology seeks </a:t>
            </a:r>
            <a:r>
              <a:rPr lang="en-US" sz="1600" dirty="0">
                <a:hlinkClick r:id="rId4"/>
              </a:rPr>
              <a:t>comments</a:t>
            </a:r>
            <a:r>
              <a:rPr lang="en-US" sz="1600" dirty="0"/>
              <a:t> on an entity's petition for waiver of a few Commissions' rules related to </a:t>
            </a:r>
            <a:r>
              <a:rPr lang="en-US" sz="1600" dirty="0" smtClean="0"/>
              <a:t>UWB</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1030288" marR="117475" lvl="2" indent="-230188" algn="just">
              <a:buClrTx/>
              <a:buFont typeface="Times New Roman" pitchFamily="16" charset="0"/>
              <a:buChar char="•"/>
              <a:tabLst>
                <a:tab pos="230188" algn="l"/>
              </a:tabLst>
            </a:pPr>
            <a:r>
              <a:rPr lang="en-US" sz="1600" dirty="0"/>
              <a:t>On 29 May 2024, Brazil ANATEL </a:t>
            </a:r>
            <a:r>
              <a:rPr lang="en-US" sz="1600" dirty="0">
                <a:hlinkClick r:id="rId5"/>
              </a:rPr>
              <a:t>issued</a:t>
            </a:r>
            <a:r>
              <a:rPr lang="en-US" sz="1600" dirty="0"/>
              <a:t> a public consultation, number 29, that asks for public opinions for its update on the Technical Requirements for Conformity Assessment of Restricted Radiation </a:t>
            </a:r>
            <a:r>
              <a:rPr lang="en-US" sz="1600" dirty="0" err="1"/>
              <a:t>Radiocommunication</a:t>
            </a:r>
            <a:r>
              <a:rPr lang="en-US" sz="1600" dirty="0"/>
              <a:t> Equipment, which determines that Access Points that are currently authorized to operate in the range between 5925 MHz and 7125 MHz are limited to operating in the 5925 MHz to 6425 MHz band and have automatic and remote firmware update functionality to adapt their operating channels to the frequency bands permitted for use by </a:t>
            </a:r>
            <a:r>
              <a:rPr lang="en-US" sz="1600" dirty="0" err="1"/>
              <a:t>Anatel</a:t>
            </a:r>
            <a:r>
              <a:rPr lang="en-US" sz="1600" dirty="0"/>
              <a:t> in Brazil.  The submission deadline is 6 August 2024.</a:t>
            </a:r>
            <a:endParaRPr lang="en-US" sz="1800" spc="-5" dirty="0">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91019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(3)</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smtClean="0"/>
              <a:t>On </a:t>
            </a:r>
            <a:r>
              <a:rPr lang="en-US" sz="1600" dirty="0"/>
              <a:t>5 July 2024, Philippines National Telecommunications Commission </a:t>
            </a:r>
            <a:r>
              <a:rPr lang="en-US" sz="1600" dirty="0">
                <a:hlinkClick r:id="rId3"/>
              </a:rPr>
              <a:t>published</a:t>
            </a:r>
            <a:r>
              <a:rPr lang="en-US" sz="1600" dirty="0"/>
              <a:t> a latest memorandum circular that confirms the use of the lower 6 GHz band for RLANs. </a:t>
            </a:r>
          </a:p>
          <a:p>
            <a:pPr marL="1030288" marR="117475" lvl="2" indent="-230188" algn="just">
              <a:buClrTx/>
              <a:buFont typeface="Times New Roman" pitchFamily="16" charset="0"/>
              <a:buChar char="•"/>
              <a:tabLst>
                <a:tab pos="230188" algn="l"/>
              </a:tabLst>
            </a:pPr>
            <a:r>
              <a:rPr lang="en-US" sz="1600" dirty="0"/>
              <a:t>On 10 July 2024, Taiwan Ministry of Digital Affairs began a </a:t>
            </a:r>
            <a:r>
              <a:rPr lang="en-US" sz="1600" dirty="0">
                <a:hlinkClick r:id="rId4"/>
              </a:rPr>
              <a:t>consultation</a:t>
            </a:r>
            <a:r>
              <a:rPr lang="en-US" sz="1600" dirty="0"/>
              <a:t> that seeks public opinions related to satellite communications. Among all the proposed changes, 5.925 GHz to 6.725 GHz is involved.</a:t>
            </a:r>
          </a:p>
          <a:p>
            <a:pPr marL="800100" marR="117475" lvl="2" indent="0" algn="just">
              <a:buClrTx/>
              <a:tabLst>
                <a:tab pos="230188" algn="l"/>
              </a:tabLst>
            </a:pPr>
            <a:endParaRPr lang="en-US" sz="1600" dirty="0">
              <a:solidFill>
                <a:schemeClr val="tx1"/>
              </a:solidFill>
            </a:endParaRP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760433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next </a:t>
            </a:r>
            <a:r>
              <a:rPr lang="en-US" sz="2800" dirty="0" smtClean="0">
                <a:solidFill>
                  <a:srgbClr val="0070C0"/>
                </a:solidFill>
              </a:rPr>
              <a:t>week</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450018634"/>
              </p:ext>
            </p:extLst>
          </p:nvPr>
        </p:nvGraphicFramePr>
        <p:xfrm>
          <a:off x="914400" y="1705690"/>
          <a:ext cx="10287000" cy="741680"/>
        </p:xfrm>
        <a:graphic>
          <a:graphicData uri="http://schemas.openxmlformats.org/drawingml/2006/table">
            <a:tbl>
              <a:tblPr firstRow="1" bandRow="1">
                <a:tableStyleId>{21E4AEA4-8DFA-4A89-87EB-49C32662AFE0}</a:tableStyleId>
              </a:tblPr>
              <a:tblGrid>
                <a:gridCol w="4572000">
                  <a:extLst>
                    <a:ext uri="{9D8B030D-6E8A-4147-A177-3AD203B41FA5}">
                      <a16:colId xmlns="" xmlns:a16="http://schemas.microsoft.com/office/drawing/2014/main" val="20000"/>
                    </a:ext>
                  </a:extLst>
                </a:gridCol>
                <a:gridCol w="5715000">
                  <a:extLst>
                    <a:ext uri="{9D8B030D-6E8A-4147-A177-3AD203B41FA5}">
                      <a16:colId xmlns=""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a:t>
                      </a:r>
                    </a:p>
                  </a:txBody>
                  <a:tcPr/>
                </a:tc>
                <a:tc>
                  <a:txBody>
                    <a:bodyPr/>
                    <a:lstStyle/>
                    <a:p>
                      <a:r>
                        <a:rPr lang="en-US" sz="1500" dirty="0" smtClean="0"/>
                        <a:t>Thursday, 8 August</a:t>
                      </a:r>
                      <a:r>
                        <a:rPr lang="en-US" sz="1500" baseline="0" dirty="0" smtClean="0"/>
                        <a:t> 2024</a:t>
                      </a:r>
                      <a:r>
                        <a:rPr lang="en-US" sz="1500" baseline="0" dirty="0"/>
                        <a:t>, 3:00pm ET to 3:55pm ET</a:t>
                      </a:r>
                      <a:endParaRPr lang="en-US" sz="1500" dirty="0"/>
                    </a:p>
                  </a:txBody>
                  <a:tcPr anchor="ct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10" name="Content Placeholder 2"/>
          <p:cNvSpPr txBox="1">
            <a:spLocks/>
          </p:cNvSpPr>
          <p:nvPr/>
        </p:nvSpPr>
        <p:spPr bwMode="auto">
          <a:xfrm>
            <a:off x="914400" y="1524000"/>
            <a:ext cx="11273216"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September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21 May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21 June 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16 August 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16 August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21 May 2024</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10 June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smtClean="0">
                <a:solidFill>
                  <a:schemeClr val="tx1"/>
                </a:solidFill>
                <a:latin typeface="+mj-lt"/>
                <a:cs typeface="Arial"/>
              </a:rPr>
              <a:t>None.</a:t>
            </a:r>
            <a:endParaRPr lang="en-US" sz="1800" kern="0" spc="-5" dirty="0">
              <a:solidFill>
                <a:schemeClr val="tx1"/>
              </a:solidFill>
              <a:latin typeface="+mj-lt"/>
              <a:cs typeface="Arial"/>
            </a:endParaRP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None.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t>
            </a:r>
            <a:r>
              <a:rPr lang="en-US" sz="1600" spc="-5" dirty="0" smtClean="0">
                <a:latin typeface="+mj-lt"/>
                <a:cs typeface="Arial"/>
              </a:rPr>
              <a:t>3:58pm ET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August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Petrick (Skyworks Solutions)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27 May 2024</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57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10</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12</a:t>
            </a: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August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August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2024</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EU RSPG’s questionnaire on the upper 6 GHz band</a:t>
            </a:r>
            <a:endParaRPr lang="en-US" sz="1800" i="1" spc="-5" dirty="0">
              <a:solidFill>
                <a:srgbClr val="00B050"/>
              </a:solidFill>
              <a:cs typeface="Arial"/>
            </a:endParaRP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76147</TotalTime>
  <Words>1651</Words>
  <Application>Microsoft Office PowerPoint</Application>
  <PresentationFormat>Widescreen</PresentationFormat>
  <Paragraphs>343</Paragraphs>
  <Slides>19</Slides>
  <Notes>16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Status of ongoing consultations</vt:lpstr>
      <vt:lpstr>EU RSPG’s questionnaire on the upper 6 GHz band</vt:lpstr>
      <vt:lpstr>General discussion items (1)</vt:lpstr>
      <vt:lpstr>General discussion items (2)</vt:lpstr>
      <vt:lpstr>General discussion items (3)</vt:lpstr>
      <vt:lpstr>Meeting schedule next week</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18-24/0071r1</dc:title>
  <dc:creator>Edward Au</dc:creator>
  <cp:keywords>1 August 2024</cp:keywords>
  <cp:lastModifiedBy>Edward Au</cp:lastModifiedBy>
  <cp:revision>6111</cp:revision>
  <cp:lastPrinted>1601-01-01T00:00:00Z</cp:lastPrinted>
  <dcterms:created xsi:type="dcterms:W3CDTF">2016-03-03T14:54:45Z</dcterms:created>
  <dcterms:modified xsi:type="dcterms:W3CDTF">2024-08-01T23:46:49Z</dcterms:modified>
  <cp:category>IEEE 802.18 RR-TAG agenda</cp:category>
</cp:coreProperties>
</file>