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086" r:id="rId23"/>
    <p:sldId id="1092" r:id="rId24"/>
    <p:sldId id="1076" r:id="rId25"/>
    <p:sldId id="1087" r:id="rId26"/>
    <p:sldId id="1079" r:id="rId27"/>
    <p:sldId id="1056" r:id="rId28"/>
    <p:sldId id="1057" r:id="rId29"/>
    <p:sldId id="1080"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88" r:id="rId45"/>
    <p:sldId id="1089" r:id="rId46"/>
    <p:sldId id="1081" r:id="rId47"/>
    <p:sldId id="1096" r:id="rId48"/>
    <p:sldId id="1091" r:id="rId49"/>
    <p:sldId id="1093" r:id="rId50"/>
    <p:sldId id="1094" r:id="rId51"/>
    <p:sldId id="1095" r:id="rId52"/>
    <p:sldId id="978" r:id="rId53"/>
    <p:sldId id="900" r:id="rId54"/>
    <p:sldId id="1085"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5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9577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0315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60332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8788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44882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804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561543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220929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665337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5118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2868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412411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802.18-23/0142r0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www.ane.gov.co/SitePages/det-noticias.aspx?p=47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fcc.gov/public/attachments/FCC-23-86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7"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ocs.fcc.gov/public/attachments/FCC-23-86A1.pdf" TargetMode="External"/><Relationship Id="rId7" Type="http://schemas.openxmlformats.org/officeDocument/2006/relationships/hyperlink" Target="https://www.ntia.gov/report/2023/national-spectrum-strategy-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govinfo.gov/content/pkg/FR-2023-12-27/pdf/2023-28564.pdf" TargetMode="External"/><Relationship Id="rId5" Type="http://schemas.openxmlformats.org/officeDocument/2006/relationships/hyperlink" Target="https://www.fcc.gov/news-events/events/2024/01/january-2024-open-commission-meeting" TargetMode="External"/><Relationship Id="rId4" Type="http://schemas.openxmlformats.org/officeDocument/2006/relationships/hyperlink" Target="https://www.federalregister.gov/d/2023-28006"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soumu.go.jp/main_content/000918339.pdf" TargetMode="External"/><Relationship Id="rId7" Type="http://schemas.openxmlformats.org/officeDocument/2006/relationships/hyperlink" Target="https://mentor.ieee.org/802.15/documents?is_dcn=30&amp;is_group=0thz&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cmc.gov.my/skmmgovmy/media/General/SRSP-FS-71-0.pdf" TargetMode="External"/><Relationship Id="rId5" Type="http://schemas.openxmlformats.org/officeDocument/2006/relationships/hyperlink" Target="https://www.mcmc.gov.my/skmmgovmy/media/General/SRSP-FS-5-925.pdf" TargetMode="External"/><Relationship Id="rId4" Type="http://schemas.openxmlformats.org/officeDocument/2006/relationships/hyperlink" Target="https://mentor.ieee.org/802.18/documents?is_dcn=0002&amp;is_group=0000&amp;is_year=202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DENCC/G-03IE"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1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the </a:t>
            </a:r>
            <a:r>
              <a:rPr lang="en-US" sz="1400" spc="-5" dirty="0" smtClean="0">
                <a:latin typeface="+mj-lt"/>
                <a:cs typeface="Arial"/>
                <a:hlinkClick r:id="rId3"/>
              </a:rPr>
              <a:t>mixed-mode meeting AV training</a:t>
            </a:r>
            <a:r>
              <a:rPr lang="en-US" sz="1400" spc="-5" dirty="0" smtClean="0">
                <a:latin typeface="+mj-lt"/>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4244505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M</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18-23/0129r0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(WED AM1, 17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ET, Wednesday 17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Colombia ANE:  </a:t>
            </a:r>
            <a:r>
              <a:rPr lang="en-US" sz="1400" spc="-5" dirty="0">
                <a:solidFill>
                  <a:schemeClr val="tx1"/>
                </a:solidFill>
                <a:cs typeface="Arial"/>
                <a:hlinkClick r:id="rId4"/>
              </a:rPr>
              <a:t>6 GHz band coexistence study</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25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err="1">
                <a:solidFill>
                  <a:schemeClr val="tx1"/>
                </a:solidFill>
                <a:cs typeface="Arial"/>
                <a:hlinkClick r:id="rId5"/>
              </a:rPr>
              <a:t>Ofcom’s</a:t>
            </a:r>
            <a:r>
              <a:rPr lang="en-US" sz="1400" spc="-5" dirty="0">
                <a:solidFill>
                  <a:schemeClr val="tx1"/>
                </a:solidFill>
                <a:cs typeface="Arial"/>
                <a:hlinkClick r:id="rId5"/>
              </a:rPr>
              <a:t> proposed Plan of Work 2024/25</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Report and Order, Second Further Notice of Proposed Rulemaking, and Memorandum Opinion and Order on Remand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28322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smtClean="0"/>
              <a:t> </a:t>
            </a:r>
            <a:r>
              <a:rPr lang="en-US" sz="1800" dirty="0" smtClean="0"/>
              <a:t>6 </a:t>
            </a:r>
            <a:r>
              <a:rPr lang="en-US" sz="1800" dirty="0"/>
              <a:t>GHz Second Report and Order, Second Further Notice of Proposed Rulemaking, and Memorandum Opinion and Order on </a:t>
            </a:r>
            <a:r>
              <a:rPr lang="en-US" sz="1800" dirty="0" smtClean="0"/>
              <a:t>Remand</a:t>
            </a:r>
            <a:endParaRPr lang="en-GB" sz="1800" dirty="0" smtClean="0"/>
          </a:p>
          <a:p>
            <a:pPr marL="630238" marR="117475" lvl="1" indent="-230188" algn="just">
              <a:buChar char="•"/>
              <a:tabLst>
                <a:tab pos="230188" algn="l"/>
              </a:tabLst>
            </a:pPr>
            <a:r>
              <a:rPr lang="en-US" sz="1600" spc="-5" dirty="0" smtClean="0">
                <a:cs typeface="Arial"/>
              </a:rPr>
              <a:t>Publication date:  TBD</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TBD</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TBD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docs.fcc.gov/public/attachments/FCC-23-86A1.pdf</a:t>
            </a:r>
            <a:r>
              <a:rPr lang="en-US" sz="1600" spc="-5" dirty="0" smtClean="0">
                <a:latin typeface="+mj-lt"/>
                <a:cs typeface="Arial"/>
              </a:rPr>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4214964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Andrea </a:t>
            </a:r>
            <a:r>
              <a:rPr lang="en-US" sz="1600" dirty="0"/>
              <a:t>Mora (</a:t>
            </a:r>
            <a:r>
              <a:rPr lang="en-US" sz="1600" dirty="0" err="1"/>
              <a:t>L'agence</a:t>
            </a:r>
            <a:r>
              <a:rPr lang="en-US" sz="1600" dirty="0"/>
              <a:t> </a:t>
            </a:r>
            <a:r>
              <a:rPr lang="en-US" sz="1600" dirty="0" err="1"/>
              <a:t>nationale</a:t>
            </a:r>
            <a:r>
              <a:rPr lang="en-US" sz="1600" dirty="0"/>
              <a:t> des </a:t>
            </a:r>
            <a:r>
              <a:rPr lang="en-US" sz="1600" dirty="0" err="1" smtClean="0"/>
              <a:t>fréquences</a:t>
            </a:r>
            <a:r>
              <a:rPr lang="en-US" sz="1600" dirty="0" smtClean="0"/>
              <a:t>)</a:t>
            </a:r>
          </a:p>
          <a:p>
            <a:pPr lvl="2">
              <a:buFont typeface="Arial" panose="020B0604020202020204" pitchFamily="34" charset="0"/>
              <a:buChar char="•"/>
            </a:pPr>
            <a:r>
              <a:rPr lang="en-US" sz="1400" dirty="0" smtClean="0"/>
              <a:t>Attendance is limited to the closing meeting timeslot of the January 2024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68725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85167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the </a:t>
            </a:r>
            <a:r>
              <a:rPr lang="en-US" sz="1400" spc="-5" dirty="0">
                <a:cs typeface="Arial"/>
                <a:hlinkClick r:id="rId3"/>
              </a:rPr>
              <a:t>mixed-mode meeting AV training</a:t>
            </a:r>
            <a:r>
              <a:rPr lang="en-US" sz="1400" spc="-5" dirty="0">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67927179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M</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Topic:  </a:t>
            </a:r>
            <a:r>
              <a:rPr lang="en-US" altLang="en-US" sz="1600" dirty="0" smtClean="0">
                <a:cs typeface="Arial" panose="020B0604020202020204" pitchFamily="34" charset="0"/>
              </a:rPr>
              <a:t>An </a:t>
            </a:r>
            <a:r>
              <a:rPr lang="en-US" altLang="en-US" sz="1600" dirty="0">
                <a:cs typeface="Arial" panose="020B0604020202020204" pitchFamily="34" charset="0"/>
              </a:rPr>
              <a:t>introduction to CEPT </a:t>
            </a:r>
            <a:r>
              <a:rPr lang="en-US" sz="1600" dirty="0"/>
              <a:t>FM61 - WAS/RLANs</a:t>
            </a:r>
            <a:endParaRPr lang="en-US" sz="1600" b="0" dirty="0" smtClean="0"/>
          </a:p>
          <a:p>
            <a:pPr marL="630238" marR="117475" lvl="1" indent="-230188" algn="just">
              <a:buFont typeface="Times New Roman" pitchFamily="16" charset="0"/>
              <a:buChar char="•"/>
              <a:tabLst>
                <a:tab pos="230188" algn="l"/>
              </a:tabLst>
            </a:pPr>
            <a:r>
              <a:rPr lang="en-US" sz="1600" b="0" dirty="0" smtClean="0"/>
              <a:t>Author:  </a:t>
            </a:r>
            <a:r>
              <a:rPr lang="en-US" altLang="en-US" sz="1600" dirty="0" smtClean="0">
                <a:cs typeface="Arial" panose="020B0604020202020204" pitchFamily="34" charset="0"/>
              </a:rPr>
              <a:t>Andrea Mora (</a:t>
            </a:r>
            <a:r>
              <a:rPr lang="en-US" sz="1600" dirty="0" err="1" smtClean="0"/>
              <a:t>L'agence</a:t>
            </a:r>
            <a:r>
              <a:rPr lang="en-US" sz="1600" dirty="0" smtClean="0"/>
              <a:t> </a:t>
            </a:r>
            <a:r>
              <a:rPr lang="en-US" sz="1600" dirty="0" err="1"/>
              <a:t>nationale</a:t>
            </a:r>
            <a:r>
              <a:rPr lang="en-US" sz="1600" dirty="0"/>
              <a:t> des </a:t>
            </a:r>
            <a:r>
              <a:rPr lang="en-US" sz="1600" dirty="0" err="1" smtClean="0"/>
              <a:t>fréquences</a:t>
            </a:r>
            <a:r>
              <a:rPr lang="en-US" sz="1600" dirty="0" smtClean="0"/>
              <a:t>), Chair, CEPT FM61</a:t>
            </a:r>
            <a:endParaRPr lang="en-US" sz="1600" b="0" dirty="0" smtClean="0"/>
          </a:p>
          <a:p>
            <a:pPr marL="630238" marR="117475" lvl="1" indent="-230188" algn="just">
              <a:buFont typeface="Times New Roman" pitchFamily="16" charset="0"/>
              <a:buChar char="•"/>
              <a:tabLst>
                <a:tab pos="230188" algn="l"/>
              </a:tabLst>
            </a:pPr>
            <a:r>
              <a:rPr lang="en-US" sz="1600" b="0" dirty="0" smtClean="0"/>
              <a:t>Document:  </a:t>
            </a:r>
            <a:r>
              <a:rPr lang="en-US" sz="1600" b="0" dirty="0" smtClean="0">
                <a:hlinkClick r:id="rId3"/>
              </a:rPr>
              <a:t>18-24/0008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pic>
        <p:nvPicPr>
          <p:cNvPr id="7"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
        <p:nvSpPr>
          <p:cNvPr id="11" name="Rectangle 10"/>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spTree>
    <p:extLst>
      <p:ext uri="{BB962C8B-B14F-4D97-AF65-F5344CB8AC3E}">
        <p14:creationId xmlns:p14="http://schemas.microsoft.com/office/powerpoint/2010/main" val="461881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plenary</a:t>
            </a:r>
            <a:r>
              <a:rPr lang="en-US" sz="1800" u="sng" spc="-5" dirty="0">
                <a:cs typeface="Arial"/>
              </a:rPr>
              <a:t>:</a:t>
            </a:r>
            <a:r>
              <a:rPr lang="en-US" sz="1800" spc="-5" dirty="0">
                <a:cs typeface="Arial"/>
              </a:rPr>
              <a:t>  </a:t>
            </a:r>
            <a:r>
              <a:rPr lang="en-US" sz="1800" dirty="0" smtClean="0"/>
              <a:t>A </a:t>
            </a:r>
            <a:r>
              <a:rPr lang="en-US" sz="1800" dirty="0"/>
              <a:t>Look Inside the U.S. Federal Communications </a:t>
            </a:r>
            <a:r>
              <a:rPr lang="en-US" sz="1800" dirty="0" smtClean="0"/>
              <a:t>Commission</a:t>
            </a:r>
            <a:endParaRPr lang="en-US" sz="18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Tim Jeffries (</a:t>
            </a:r>
            <a:r>
              <a:rPr lang="en-US" sz="1600" spc="-5" dirty="0" err="1" smtClean="0">
                <a:solidFill>
                  <a:schemeClr val="tx1"/>
                </a:solidFill>
                <a:cs typeface="Arial"/>
              </a:rPr>
              <a:t>Futurewei</a:t>
            </a:r>
            <a:r>
              <a:rPr lang="en-US" sz="1600" spc="-5" dirty="0" smtClean="0">
                <a:solidFill>
                  <a:schemeClr val="tx1"/>
                </a:solidFill>
                <a:cs typeface="Arial"/>
              </a:rPr>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dirty="0" smtClean="0">
                <a:hlinkClick r:id="rId6"/>
              </a:rPr>
              <a:t>18-23/0128</a:t>
            </a:r>
            <a:endParaRPr lang="en-US" sz="1400" dirty="0"/>
          </a:p>
          <a:p>
            <a:pPr marL="1030288" marR="117475" lvl="2" indent="-230188" algn="just">
              <a:spcBef>
                <a:spcPts val="600"/>
              </a:spcBef>
              <a:buFont typeface="Times New Roman" pitchFamily="16" charset="0"/>
              <a:buChar char="•"/>
              <a:tabLst>
                <a:tab pos="230188" algn="l"/>
              </a:tabLst>
            </a:pP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58185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15312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777424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US" sz="1800" spc="-5" dirty="0" smtClean="0">
                <a:solidFill>
                  <a:srgbClr val="3333CC"/>
                </a:solidFill>
                <a:cs typeface="Arial"/>
              </a:rPr>
              <a:t>18-24/0006r0 </a:t>
            </a:r>
            <a:r>
              <a:rPr lang="en-US" sz="1800" spc="-5" dirty="0">
                <a:cs typeface="Arial"/>
              </a:rPr>
              <a:t>in response to the Colombia </a:t>
            </a:r>
            <a:r>
              <a:rPr lang="en-US" sz="1800" spc="-5" dirty="0" err="1">
                <a:cs typeface="Arial"/>
              </a:rPr>
              <a:t>Agencia</a:t>
            </a:r>
            <a:r>
              <a:rPr lang="en-US" sz="1800" spc="-5" dirty="0">
                <a:cs typeface="Arial"/>
              </a:rPr>
              <a:t> Nacional del </a:t>
            </a:r>
            <a:r>
              <a:rPr lang="en-US" sz="1800" spc="-5" dirty="0" err="1">
                <a:cs typeface="Arial"/>
              </a:rPr>
              <a:t>Espectro</a:t>
            </a:r>
            <a:r>
              <a:rPr lang="en-US" sz="1800" spc="-5" dirty="0">
                <a:cs typeface="Arial"/>
              </a:rPr>
              <a:t> (ANE)</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smtClean="0"/>
              <a:t>6 GHz band coexistence study”,</a:t>
            </a:r>
            <a:r>
              <a:rPr lang="en-US" sz="1800" spc="-5" dirty="0" smtClean="0">
                <a:solidFill>
                  <a:schemeClr val="tx1"/>
                </a:solidFill>
                <a:cs typeface="Arial"/>
              </a:rPr>
              <a:t> </a:t>
            </a:r>
            <a:r>
              <a:rPr lang="en-US" sz="1800" spc="-5" dirty="0">
                <a:cs typeface="Arial"/>
              </a:rPr>
              <a:t>for review and approval by the IEEE 802 LMSC for submission to the </a:t>
            </a:r>
            <a:r>
              <a:rPr lang="en-US" sz="1800" spc="-5" dirty="0" smtClean="0">
                <a:cs typeface="Arial"/>
              </a:rPr>
              <a:t>ANE </a:t>
            </a:r>
            <a:r>
              <a:rPr lang="en-US" sz="1800" spc="-5" dirty="0">
                <a:cs typeface="Arial"/>
              </a:rPr>
              <a:t>by the response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endParaRPr lang="en-US" sz="1600" spc="-5" dirty="0">
              <a:solidFill>
                <a:srgbClr val="FF0000"/>
              </a:solidFill>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745972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1030288" marR="117475" lvl="2" indent="-230188" algn="just">
              <a:buClrTx/>
              <a:buFont typeface="Times New Roman" pitchFamily="16" charset="0"/>
              <a:buChar char="•"/>
              <a:tabLst>
                <a:tab pos="230188" algn="l"/>
              </a:tabLst>
            </a:pPr>
            <a:r>
              <a:rPr lang="en-US" sz="1600" spc="-5" dirty="0">
                <a:cs typeface="Arial"/>
              </a:rPr>
              <a:t>BRAN #123 will begin on 19 February 2024 and end on 23 February 2024</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rPr>
              <a:t>New work item:  FM61 – WAS/RLAN AND ITS Work </a:t>
            </a:r>
            <a:r>
              <a:rPr lang="en-US" sz="1600" spc="-5" dirty="0" err="1">
                <a:cs typeface="Arial"/>
              </a:rPr>
              <a:t>Programme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93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adopted version</a:t>
            </a:r>
            <a:r>
              <a:rPr lang="en-US" sz="1600" dirty="0"/>
              <a:t> of the US FCC's 6 GHz Second Report and Order, Second Further Notice of Proposed Rulemaking, and Memorandum Opinion and Order on Remand is released on 1 November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final rule</a:t>
            </a:r>
            <a:r>
              <a:rPr lang="en-US" sz="1600" dirty="0"/>
              <a:t> of Unlicensed Use of the 6 GHz Band; and Expanding Flexible Use in Mid-Band Spectrum Between 3.7 and 24 GHz is now available on the United States Federal Register.</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January 2024 Open Commission Meeting</a:t>
            </a:r>
            <a:r>
              <a:rPr lang="en-US" sz="1600" dirty="0">
                <a:solidFill>
                  <a:schemeClr val="tx1"/>
                </a:solidFill>
              </a:rPr>
              <a:t> is scheduled at 10:30am ET on 25 January 2024.</a:t>
            </a:r>
          </a:p>
          <a:p>
            <a:pPr marL="1030288" marR="117475" lvl="2" indent="-230188" algn="just">
              <a:buClrTx/>
              <a:buFont typeface="Times New Roman" pitchFamily="16" charset="0"/>
              <a:buChar char="•"/>
              <a:tabLst>
                <a:tab pos="230188" algn="l"/>
              </a:tabLst>
            </a:pPr>
            <a:r>
              <a:rPr lang="en-US" sz="1600" dirty="0"/>
              <a:t>NTIA will host a </a:t>
            </a:r>
            <a:r>
              <a:rPr lang="en-US" sz="1600" dirty="0">
                <a:hlinkClick r:id="rId6"/>
              </a:rPr>
              <a:t>public symposium</a:t>
            </a:r>
            <a:r>
              <a:rPr lang="en-US" sz="1600" dirty="0"/>
              <a:t> on Thursday, 1 February 2024, which focuses on implementation of the </a:t>
            </a:r>
            <a:r>
              <a:rPr lang="en-US" sz="1600" dirty="0">
                <a:hlinkClick r:id="rId7"/>
              </a:rPr>
              <a:t>National Spectrum Strategy</a:t>
            </a:r>
            <a:r>
              <a:rPr lang="en-US" sz="1600" dirty="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840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a:t>
            </a:r>
            <a:r>
              <a:rPr lang="en-US" sz="1800" spc="-5" dirty="0" err="1" smtClean="0">
                <a:solidFill>
                  <a:schemeClr val="tx1"/>
                </a:solidFill>
                <a:cs typeface="Arial"/>
              </a:rPr>
              <a:t>Telecommunity</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20 December 2023, </a:t>
            </a:r>
            <a:r>
              <a:rPr lang="en-US" sz="1600" dirty="0"/>
              <a:t>Japan’s Ministry of Internal Affairs and Communications (MIC) </a:t>
            </a:r>
            <a:r>
              <a:rPr lang="en-US" sz="1600" dirty="0">
                <a:hlinkClick r:id="rId3"/>
              </a:rPr>
              <a:t>published</a:t>
            </a:r>
            <a:r>
              <a:rPr lang="en-US" sz="1600" dirty="0"/>
              <a:t> the final version of the frequency realignment action item</a:t>
            </a:r>
            <a:r>
              <a:rPr lang="en-US" sz="1600" dirty="0" smtClean="0"/>
              <a:t>.  Unofficial translation of selected contents is </a:t>
            </a:r>
            <a:r>
              <a:rPr lang="en-US" sz="1600" dirty="0" smtClean="0">
                <a:hlinkClick r:id="rId4"/>
              </a:rPr>
              <a:t>available</a:t>
            </a:r>
            <a:r>
              <a:rPr lang="en-US" sz="1600" dirty="0" smtClean="0"/>
              <a:t>.</a:t>
            </a:r>
            <a:endParaRPr lang="en-US" sz="1600" dirty="0"/>
          </a:p>
          <a:p>
            <a:pPr marL="1030288" marR="117475" lvl="2" indent="-230188" algn="just">
              <a:buClrTx/>
              <a:buFont typeface="Times New Roman" pitchFamily="16" charset="0"/>
              <a:buChar char="•"/>
              <a:tabLst>
                <a:tab pos="230188" algn="l"/>
              </a:tabLst>
            </a:pPr>
            <a:r>
              <a:rPr lang="en-US" sz="1600" dirty="0">
                <a:solidFill>
                  <a:schemeClr val="tx1"/>
                </a:solidFill>
              </a:rPr>
              <a:t>On 26 December 2023, Malaysia’s Malaysian Communications and Multimedia Commission (MCMC) published </a:t>
            </a:r>
            <a:r>
              <a:rPr lang="en-US" sz="1600" dirty="0">
                <a:hlinkClick r:id="rId5"/>
              </a:rPr>
              <a:t>SRSP FS 5.925 - Requirements for Fixed Wireless Systems Operating in the Frequency Band 5925 MHz to 6425 MHz</a:t>
            </a:r>
            <a:r>
              <a:rPr lang="en-US" sz="1600" dirty="0"/>
              <a:t> and </a:t>
            </a:r>
            <a:r>
              <a:rPr lang="en-US" sz="1600" dirty="0">
                <a:hlinkClick r:id="rId6"/>
              </a:rPr>
              <a:t>SRSP FS 71.0 - Requirements for Fixed Wireless Systems Operating in the Frequency Bands of 71.0 GHz to 76.0 GHz and 81.0 GHz to 86.0 GHz</a:t>
            </a:r>
            <a:r>
              <a:rPr lang="en-US" sz="1600" dirty="0" smtClean="0"/>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hlinkClick r:id="rId7"/>
              </a:rPr>
              <a:t>Overview</a:t>
            </a:r>
            <a:r>
              <a:rPr lang="en-US" sz="1800" dirty="0">
                <a:latin typeface="Times New Roman" pitchFamily="18" charset="0"/>
              </a:rPr>
              <a:t> on the Results of WRC-2023 relevant for THz Communications</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180250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229359"/>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25</a:t>
                      </a:r>
                      <a:r>
                        <a:rPr lang="en-US" sz="1500" baseline="0" dirty="0" smtClean="0"/>
                        <a:t> January 2024 through 7 March 2024, and 21 March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Friday,</a:t>
                      </a:r>
                      <a:r>
                        <a:rPr lang="en-US" sz="1500" baseline="0" dirty="0" smtClean="0"/>
                        <a:t> </a:t>
                      </a:r>
                      <a:r>
                        <a:rPr lang="en-US" sz="1500" dirty="0" smtClean="0"/>
                        <a:t>26</a:t>
                      </a:r>
                      <a:r>
                        <a:rPr lang="en-US" sz="1500" baseline="0" dirty="0" smtClean="0"/>
                        <a:t> January 2024</a:t>
                      </a:r>
                      <a:endParaRPr lang="en-US" sz="1500" dirty="0"/>
                    </a:p>
                  </a:txBody>
                  <a:tcPr/>
                </a:tc>
              </a:tr>
              <a:tr h="370840">
                <a:tc>
                  <a:txBody>
                    <a:bodyPr/>
                    <a:lstStyle/>
                    <a:p>
                      <a:r>
                        <a:rPr lang="en-US" sz="1500" baseline="0" dirty="0" smtClean="0"/>
                        <a:t>2024 March plenary</a:t>
                      </a:r>
                      <a:endParaRPr lang="en-US" sz="1500" dirty="0"/>
                    </a:p>
                  </a:txBody>
                  <a:tcPr/>
                </a:tc>
                <a:tc>
                  <a:txBody>
                    <a:bodyPr/>
                    <a:lstStyle/>
                    <a:p>
                      <a:r>
                        <a:rPr lang="en-US" sz="1500" dirty="0" smtClean="0"/>
                        <a:t>Tuesday AM2 on 12 March 2024, </a:t>
                      </a:r>
                    </a:p>
                    <a:p>
                      <a:r>
                        <a:rPr lang="en-US" sz="1500" dirty="0" smtClean="0"/>
                        <a:t>Thursday AM1 on 14 March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5 December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1 March 2024</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1150.00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1 March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1500.00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12 January 2024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March 2024, </a:t>
            </a:r>
            <a:r>
              <a:rPr lang="en-US" sz="1400" dirty="0">
                <a:solidFill>
                  <a:srgbClr val="FF0000"/>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March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begins on 5 December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16 February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027802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70036</TotalTime>
  <Words>3983</Words>
  <Application>Microsoft Office PowerPoint</Application>
  <PresentationFormat>Widescreen</PresentationFormat>
  <Paragraphs>721</Paragraphs>
  <Slides>56</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 Unicode MS</vt:lpstr>
      <vt:lpstr>Monotype Sorts</vt:lpstr>
      <vt:lpstr>MS Gothic</vt:lpstr>
      <vt:lpstr>MS PGothic</vt:lpstr>
      <vt:lpstr>Arial</vt:lpstr>
      <vt:lpstr>Calibri</vt:lpstr>
      <vt:lpstr>Times New Roman</vt:lpstr>
      <vt:lpstr>Office Theme</vt:lpstr>
      <vt:lpstr>Document</vt:lpstr>
      <vt:lpstr>2024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November plenary minutes</vt:lpstr>
      <vt:lpstr>PowerPoint Presentation</vt:lpstr>
      <vt:lpstr>Status of ongoing consultations</vt:lpstr>
      <vt:lpstr>Colombia Agencia Nacional del Espectro (ANE)’s consultation</vt:lpstr>
      <vt:lpstr>US Federal Communications Commission (FCC)’s consultation</vt:lpstr>
      <vt:lpstr>PowerPoint Presentation</vt:lpstr>
      <vt:lpstr>PowerPoint Presentation</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Enrichment activities</vt:lpstr>
      <vt:lpstr>Past Enrichment activities</vt:lpstr>
      <vt:lpstr>PowerPoint Presentation</vt:lpstr>
      <vt:lpstr>Colombia Agencia Nacional del Espectro (ANE)’s consultation (1)</vt:lpstr>
      <vt:lpstr>Colombia Agencia Nacional del Espectro (ANE)’s consultation (2)</vt:lpstr>
      <vt:lpstr>General discussion items (1)</vt:lpstr>
      <vt:lpstr>General discussion items (2)</vt:lpstr>
      <vt:lpstr>General discussion items (3)</vt:lpstr>
      <vt:lpstr>PowerPoint Presentation</vt:lpstr>
      <vt:lpstr>Future RR-TAG meetings</vt:lpstr>
      <vt:lpstr>Meeting and hotel reservation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18-23/0142r0</dc:title>
  <dc:creator>Edward Au</dc:creator>
  <cp:keywords>2024 January RR-TAG Supplementary Materials</cp:keywords>
  <cp:lastModifiedBy>Edward Au</cp:lastModifiedBy>
  <cp:revision>5054</cp:revision>
  <cp:lastPrinted>1601-01-01T00:00:00Z</cp:lastPrinted>
  <dcterms:created xsi:type="dcterms:W3CDTF">2016-03-03T14:54:45Z</dcterms:created>
  <dcterms:modified xsi:type="dcterms:W3CDTF">2024-01-16T18:56:20Z</dcterms:modified>
  <cp:category>IEEE 802.18 RR-TAG </cp:category>
</cp:coreProperties>
</file>