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924" r:id="rId12"/>
    <p:sldId id="877" r:id="rId13"/>
    <p:sldId id="882" r:id="rId14"/>
    <p:sldId id="926" r:id="rId15"/>
    <p:sldId id="898" r:id="rId16"/>
    <p:sldId id="923" r:id="rId17"/>
    <p:sldId id="856" r:id="rId18"/>
    <p:sldId id="864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47" autoAdjust="0"/>
    <p:restoredTop sz="95405" autoAdjust="0"/>
  </p:normalViewPr>
  <p:slideViewPr>
    <p:cSldViewPr>
      <p:cViewPr varScale="1">
        <p:scale>
          <a:sx n="82" d="100"/>
          <a:sy n="82" d="100"/>
        </p:scale>
        <p:origin x="1070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694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3345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8628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228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802.18-23/0133r1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130-00-0000-rr-tag-minutes-9-november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adio-spectrum-policy-group.ec.europa.eu/system/files/2023-10/RSPG23-045final-Draft_RSPG_WP24_and_beyond_proposal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35&amp;is_year=2022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trai.gov.in/sites/default/files/CP_27092023_0.pdf" TargetMode="External"/><Relationship Id="rId4" Type="http://schemas.openxmlformats.org/officeDocument/2006/relationships/hyperlink" Target="https://radio-spectrum-policy-group.ec.europa.eu/system/files/2023-10/RSPG23-045final-Draft_RSPG_WP24_and_beyond_proposal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3/12/december-2023-open-commission-meetin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docs.fcc.gov/public/attachments/FCC-23-86A1.pdf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www.soumu.go.jp/menu_news/s-news/01kiban09_02000496.html" TargetMode="External"/><Relationship Id="rId7" Type="http://schemas.openxmlformats.org/officeDocument/2006/relationships/hyperlink" Target="https://mentor.ieee.org/802.18/dcn/23/18-23-0135-00-0000-unofficial-translation-of-selected-contents-of-the-china-miit-decision-re-802-11be.ppt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miit.gov.cn/jgsj/wgj/wjfb/art/2023/art_4dd2b029e32e459e84c4a8e8fd5aa809.html" TargetMode="External"/><Relationship Id="rId5" Type="http://schemas.openxmlformats.org/officeDocument/2006/relationships/hyperlink" Target="https://www.ncc.gov.tw/chinese/news_detail.aspx?site_content_sn=8&amp;cate=0&amp;keyword=&amp;is_history=0&amp;pages=0&amp;sn_f=49606" TargetMode="External"/><Relationship Id="rId4" Type="http://schemas.openxmlformats.org/officeDocument/2006/relationships/hyperlink" Target="https://www.soumu.go.jp/main_content/000912180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EooyVv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touchpoint.eventsair.com/2024-jan-ieee-802-wireless-interim-session/accommodation" TargetMode="External"/><Relationship Id="rId4" Type="http://schemas.openxmlformats.org/officeDocument/2006/relationships/hyperlink" Target="https://touchpoint.eventsair.com/2024-jan-ieee-802-wireless-interim-session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30 November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9 November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18-23/0130r0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Discussion: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Vote: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European Commission RSPG’s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 Work </a:t>
            </a:r>
            <a:r>
              <a:rPr lang="en-US" sz="1800" dirty="0" err="1" smtClean="0"/>
              <a:t>programme</a:t>
            </a:r>
            <a:r>
              <a:rPr lang="en-US" sz="1800" dirty="0" smtClean="0"/>
              <a:t> for 2024 and beyond</a:t>
            </a:r>
            <a:endParaRPr lang="en-GB" sz="1800" dirty="0" smtClean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25 October 2023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response: </a:t>
            </a:r>
            <a:r>
              <a:rPr lang="en-US" sz="1600" spc="-5" dirty="0" smtClean="0">
                <a:cs typeface="Arial"/>
              </a:rPr>
              <a:t>15 December 2023</a:t>
            </a:r>
          </a:p>
          <a:p>
            <a:pPr marL="1030288" marR="117475" lvl="2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802.18 deadline to allow for a 4-day EC review followed by a 10-day EC email ballot:  3pm ET,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30 November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2023 </a:t>
            </a:r>
            <a:endParaRPr lang="en-US" sz="1400" spc="-5" dirty="0" smtClean="0">
              <a:solidFill>
                <a:srgbClr val="FF0000"/>
              </a:solidFill>
              <a:cs typeface="Arial"/>
            </a:endParaRPr>
          </a:p>
          <a:p>
            <a:pPr marL="1030288" marR="117475" lvl="2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Secure an extension to submit any response by 20 December 2023</a:t>
            </a:r>
            <a:endParaRPr lang="en-US" sz="1600" spc="-5" dirty="0" smtClean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  <a:hlinkClick r:id="rId3"/>
              </a:rPr>
              <a:t>https://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radio-spectrum-policy-group.ec.europa.eu/system/files/2023-10/RSPG23-045final-Draft_RSPG_WP24_and_beyond_proposal.pdf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Proposed IEEE 802 response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18-23/0134 (Placeholder)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351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ongoing </a:t>
            </a:r>
            <a:r>
              <a:rPr lang="en-US" sz="2800" dirty="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3pm ET, 30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November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European RSPG: 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4"/>
              </a:rPr>
              <a:t>Public consultation on RSPG Work Programme for 2024 and beyond 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India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TRAI: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5"/>
              </a:rPr>
              <a:t>Consultation Paper on Open and De-licensed use of Unused or Limited Used Spectrum Bands for Demand Generation for Limited Period in Tera Hertz Range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(reply comment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December 2023 Open Commission Meeting</a:t>
            </a:r>
            <a:r>
              <a:rPr lang="en-US" sz="1600" dirty="0">
                <a:solidFill>
                  <a:schemeClr val="tx1"/>
                </a:solidFill>
              </a:rPr>
              <a:t> is scheduled at 10:30am ET on 13 December 2023.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The </a:t>
            </a:r>
            <a:r>
              <a:rPr lang="en-US" sz="1600" dirty="0">
                <a:hlinkClick r:id="rId4"/>
              </a:rPr>
              <a:t>adopted version</a:t>
            </a:r>
            <a:r>
              <a:rPr lang="en-US" sz="1600" dirty="0"/>
              <a:t> of the US FCC's 6 GHz Second Report and Order, Second Further Notice of Proposed Rulemaking, and Memorandum Opinion and Order on Remand is released on 1 November 2023.</a:t>
            </a:r>
            <a:endParaRPr lang="en-US" sz="1600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Canada ISED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Other </a:t>
            </a:r>
            <a:r>
              <a:rPr lang="en-US" sz="1800" dirty="0" smtClean="0">
                <a:solidFill>
                  <a:schemeClr val="tx1"/>
                </a:solidFill>
              </a:rPr>
              <a:t>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Following its recent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consultation</a:t>
            </a:r>
            <a:r>
              <a:rPr lang="en-US" sz="1600" dirty="0" smtClean="0">
                <a:solidFill>
                  <a:schemeClr val="tx1"/>
                </a:solidFill>
              </a:rPr>
              <a:t> in October 2023, Japan MIC formed a 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decision</a:t>
            </a:r>
            <a:r>
              <a:rPr lang="en-US" sz="1600" dirty="0" smtClean="0">
                <a:solidFill>
                  <a:schemeClr val="tx1"/>
                </a:solidFill>
              </a:rPr>
              <a:t> on </a:t>
            </a:r>
            <a:r>
              <a:rPr lang="en-US" sz="1600" dirty="0">
                <a:solidFill>
                  <a:schemeClr val="tx1"/>
                </a:solidFill>
              </a:rPr>
              <a:t>17 November </a:t>
            </a:r>
            <a:r>
              <a:rPr lang="en-US" sz="1600" dirty="0" smtClean="0">
                <a:solidFill>
                  <a:schemeClr val="tx1"/>
                </a:solidFill>
              </a:rPr>
              <a:t>2023 to begin the experimental trial of IEEE 802.11ah-related technologies operating </a:t>
            </a:r>
            <a:r>
              <a:rPr lang="en-US" sz="1600" dirty="0" smtClean="0"/>
              <a:t>between </a:t>
            </a:r>
            <a:r>
              <a:rPr lang="en-US" sz="1600" dirty="0"/>
              <a:t>853 MHz and 860 </a:t>
            </a:r>
            <a:r>
              <a:rPr lang="en-US" sz="1600" dirty="0" smtClean="0"/>
              <a:t>MHz in selected areas of Japan for digital rural health services.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On 22 November 2023, Taiwan National Communications Commission (NCC) released a </a:t>
            </a:r>
            <a:r>
              <a:rPr lang="en-US" sz="1600" dirty="0">
                <a:hlinkClick r:id="rId5"/>
              </a:rPr>
              <a:t>press release </a:t>
            </a:r>
            <a:r>
              <a:rPr lang="en-US" sz="1600" dirty="0"/>
              <a:t>informing the public that its Technical Specifications for Low Power Radio Frequency Equipment had been updated.  For any low-power RF equipment operating in the 5.945 GHz to 6.425 GHz, it needs to be in conformance with ETSI EN 303 687</a:t>
            </a:r>
            <a:r>
              <a:rPr lang="en-US" sz="1600" dirty="0" smtClean="0"/>
              <a:t>. </a:t>
            </a:r>
            <a:r>
              <a:rPr lang="en-US" sz="1600" dirty="0"/>
              <a:t>As per the press release, there may be a 14-day consultation that solicits public opinion on this revision</a:t>
            </a:r>
            <a:r>
              <a:rPr lang="en-US" sz="1600" dirty="0" smtClean="0"/>
              <a:t>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28 November 2023, Ministry of Industry and Information Technology (MIIT) of the People’s Republic of China </a:t>
            </a:r>
            <a:r>
              <a:rPr lang="en-US" sz="1600" dirty="0"/>
              <a:t> published its </a:t>
            </a:r>
            <a:r>
              <a:rPr lang="en-US" sz="1600" dirty="0">
                <a:hlinkClick r:id="rId6"/>
              </a:rPr>
              <a:t>decision</a:t>
            </a:r>
            <a:r>
              <a:rPr lang="en-US" sz="1600" dirty="0"/>
              <a:t> on the technical requirements and test methods for new type approval of wireless LAN equipment adopting IEEE 802.11be technical standards</a:t>
            </a:r>
            <a:r>
              <a:rPr lang="en-US" sz="1600" dirty="0" smtClean="0"/>
              <a:t>.  Unofficial translation of selected contents is available </a:t>
            </a:r>
            <a:r>
              <a:rPr lang="en-US" sz="1600" dirty="0" smtClean="0">
                <a:hlinkClick r:id="rId7"/>
              </a:rPr>
              <a:t>here</a:t>
            </a:r>
            <a:r>
              <a:rPr lang="en-US" sz="1600" dirty="0" smtClean="0"/>
              <a:t>.</a:t>
            </a:r>
            <a:endParaRPr lang="en-US" sz="16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34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</a:t>
            </a:r>
            <a:r>
              <a:rPr lang="en-US" sz="2800" dirty="0" smtClean="0">
                <a:solidFill>
                  <a:srgbClr val="0070C0"/>
                </a:solidFill>
              </a:rPr>
              <a:t>schedule in the next 8 days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259193"/>
              </p:ext>
            </p:extLst>
          </p:nvPr>
        </p:nvGraphicFramePr>
        <p:xfrm>
          <a:off x="914400" y="1705690"/>
          <a:ext cx="10287000" cy="1661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[Propose to cancel]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1 December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  <a:endParaRPr lang="en-US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7 December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8 December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at 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January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An credited interim </a:t>
            </a:r>
            <a:r>
              <a:rPr lang="en-US" sz="1800" spc="-5" dirty="0" smtClean="0">
                <a:cs typeface="Arial"/>
              </a:rPr>
              <a:t>session:  </a:t>
            </a:r>
            <a:r>
              <a:rPr lang="en-US" sz="1800" dirty="0" smtClean="0"/>
              <a:t>Attendance </a:t>
            </a:r>
            <a:r>
              <a:rPr lang="en-US" sz="1800" dirty="0"/>
              <a:t>at the session will count towards voting right</a:t>
            </a:r>
            <a:endParaRPr lang="en-US" sz="1800" spc="-5" dirty="0">
              <a:cs typeface="Arial"/>
              <a:hlinkClick r:id="rId3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4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10 October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5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(</a:t>
            </a:r>
            <a:r>
              <a:rPr lang="es-ES" sz="1800" dirty="0" smtClean="0">
                <a:solidFill>
                  <a:schemeClr val="tx1"/>
                </a:solidFill>
              </a:rPr>
              <a:t>Hilton Panamá, Panamá</a:t>
            </a:r>
            <a:r>
              <a:rPr lang="en-US" sz="1800" dirty="0" smtClean="0">
                <a:solidFill>
                  <a:schemeClr val="tx1"/>
                </a:solidFill>
              </a:rPr>
              <a:t>)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begins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on 10 October 2023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rgbClr val="FF0000"/>
                </a:solidFill>
              </a:rPr>
              <a:t>until sold out or </a:t>
            </a:r>
            <a:r>
              <a:rPr lang="en-US" sz="1400" dirty="0" smtClean="0">
                <a:solidFill>
                  <a:srgbClr val="FF0000"/>
                </a:solidFill>
              </a:rPr>
              <a:t>5pm </a:t>
            </a:r>
            <a:r>
              <a:rPr lang="en-US" sz="1400" dirty="0">
                <a:solidFill>
                  <a:srgbClr val="FF0000"/>
                </a:solidFill>
              </a:rPr>
              <a:t>E</a:t>
            </a:r>
            <a:r>
              <a:rPr lang="en-US" sz="1400" dirty="0" smtClean="0">
                <a:solidFill>
                  <a:srgbClr val="FF0000"/>
                </a:solidFill>
              </a:rPr>
              <a:t>T, 15 December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998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latin typeface="+mj-lt"/>
                <a:cs typeface="Arial"/>
              </a:rPr>
              <a:t>TBD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</a:t>
            </a:r>
            <a:r>
              <a:rPr lang="en-US" sz="1800" spc="-5" dirty="0">
                <a:cs typeface="Arial"/>
              </a:rPr>
              <a:t>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</a:t>
            </a:r>
            <a:r>
              <a:rPr lang="en-US" sz="1600" spc="-5" dirty="0" smtClean="0">
                <a:cs typeface="Arial"/>
              </a:rPr>
              <a:t>802 wireless interim from 14 January to 19 January, 2024, an credited session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18 November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15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 smtClean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Meeting Decorum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</a:t>
            </a:r>
            <a:r>
              <a:rPr lang="en-US" sz="1600" spc="-5" dirty="0">
                <a:latin typeface="+mj-lt"/>
                <a:cs typeface="Arial"/>
              </a:rPr>
              <a:t>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Board </a:t>
            </a:r>
            <a:r>
              <a:rPr lang="en-US" sz="1600" dirty="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Meeting decorum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Review:  </a:t>
            </a:r>
            <a:r>
              <a:rPr lang="en-US" sz="1800" i="1" spc="-5" dirty="0">
                <a:solidFill>
                  <a:srgbClr val="00B050"/>
                </a:solidFill>
                <a:cs typeface="Arial"/>
              </a:rPr>
              <a:t>Response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to European Commission RSPG’s consultation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(weekly 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73667</TotalTime>
  <Words>1693</Words>
  <Application>Microsoft Office PowerPoint</Application>
  <PresentationFormat>Widescreen</PresentationFormat>
  <Paragraphs>346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 SA standards activities shall allow  the fair &amp; equitable consideration of all viewpoints</vt:lpstr>
      <vt:lpstr>Meeting Decorum</vt:lpstr>
      <vt:lpstr>Agenda</vt:lpstr>
      <vt:lpstr>Administrative motions</vt:lpstr>
      <vt:lpstr>European Commission RSPG’s consultation (1)</vt:lpstr>
      <vt:lpstr>Status of ongoing consultations</vt:lpstr>
      <vt:lpstr>General discussion items (1)</vt:lpstr>
      <vt:lpstr>General discussion items (2)</vt:lpstr>
      <vt:lpstr>Meeting schedule in the next 8 days</vt:lpstr>
      <vt:lpstr>Meeting and hotel reservation for the 2024 January interim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18-23/0133r1</dc:title>
  <dc:creator>Edward Au</dc:creator>
  <cp:keywords>30 November 2023</cp:keywords>
  <cp:lastModifiedBy>Edward Au</cp:lastModifiedBy>
  <cp:revision>5781</cp:revision>
  <cp:lastPrinted>1601-01-01T00:00:00Z</cp:lastPrinted>
  <dcterms:created xsi:type="dcterms:W3CDTF">2016-03-03T14:54:45Z</dcterms:created>
  <dcterms:modified xsi:type="dcterms:W3CDTF">2023-11-28T18:07:27Z</dcterms:modified>
  <cp:category>IEEE 802.18 RR-TAG agenda</cp:category>
</cp:coreProperties>
</file>