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876" r:id="rId3"/>
    <p:sldId id="857" r:id="rId4"/>
    <p:sldId id="908" r:id="rId5"/>
    <p:sldId id="604" r:id="rId6"/>
    <p:sldId id="624" r:id="rId7"/>
    <p:sldId id="605" r:id="rId8"/>
    <p:sldId id="843" r:id="rId9"/>
    <p:sldId id="866" r:id="rId10"/>
    <p:sldId id="845" r:id="rId11"/>
    <p:sldId id="877" r:id="rId12"/>
    <p:sldId id="921" r:id="rId13"/>
    <p:sldId id="922" r:id="rId14"/>
    <p:sldId id="923" r:id="rId15"/>
    <p:sldId id="882" r:id="rId16"/>
    <p:sldId id="901" r:id="rId17"/>
    <p:sldId id="898" r:id="rId18"/>
    <p:sldId id="916" r:id="rId19"/>
    <p:sldId id="856" r:id="rId20"/>
    <p:sldId id="864" r:id="rId2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47" autoAdjust="0"/>
    <p:restoredTop sz="95405" autoAdjust="0"/>
  </p:normalViewPr>
  <p:slideViewPr>
    <p:cSldViewPr>
      <p:cViewPr varScale="1">
        <p:scale>
          <a:sx n="86" d="100"/>
          <a:sy n="86" d="100"/>
        </p:scale>
        <p:origin x="912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79147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723"/>
    </p:cViewPr>
  </p:sorterViewPr>
  <p:notesViewPr>
    <p:cSldViewPr>
      <p:cViewPr varScale="1">
        <p:scale>
          <a:sx n="64" d="100"/>
          <a:sy n="64" d="100"/>
        </p:scale>
        <p:origin x="3101" y="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7718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3248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1728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284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675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2650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700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802.18-23/0106r0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3/18-23-0104-00-0000-rr-tag-minutes-7-september-2023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ocuments?is_dcn=35&amp;is_year=2022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federalregister.gov/documents/2023/09/07/2023-19245/request-for-information-on-implementation-of-the-united-states-government-national-standards" TargetMode="External"/><Relationship Id="rId5" Type="http://schemas.openxmlformats.org/officeDocument/2006/relationships/hyperlink" Target="https://docs.fcc.gov/public/attachments/FCC-23-63A1.pdf" TargetMode="External"/><Relationship Id="rId4" Type="http://schemas.openxmlformats.org/officeDocument/2006/relationships/hyperlink" Target="https://www.federalregister.gov/documents/2023/08/25/2023-18357/cybersecurity-labeling-for-internet-of-things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3/18-23-0014-11-0000-proposed-response-to-miit-of-china-consultation-on-uwb.pdf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ocuments?is_dcn=107&amp;is_group=0000&amp;is_year=2023" TargetMode="External"/><Relationship Id="rId5" Type="http://schemas.openxmlformats.org/officeDocument/2006/relationships/hyperlink" Target="https://docs.wto.org/dol2fe/Pages/FE_Search/ExportFile.aspx?id=297960&amp;filename=2023/TBT/CHN/23_12098_00_x.pdf&amp;Open=True" TargetMode="External"/><Relationship Id="rId4" Type="http://schemas.openxmlformats.org/officeDocument/2006/relationships/hyperlink" Target="https://docs.wto.org/dol2fe/Pages/SS/directdoc.aspx?filename=q:/G/TBTN23/CHN1753.pdf&amp;Open=True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ederalregister.gov/documents/2023/08/25/2023-18357/cybersecurity-labeling-for-internet-of-thing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cc.gov/news-events/events/2023/09/september-2023-open-commission-meeting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3/18-23-0075-00-0000-framework-and-overall-objectives-of-the-future-development-of-imt-for-2030-and-beyond.docx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.18/dcn/23/18-23-0078-00-0000-liaison-statement-to-external-organizations-engaged-in-recommendation-itu-r-m-2012-on-the-schedule-for-updating-recommendation-itu-r-m-2012-to-revision-7.doc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alendar.google.com/calendar/u/0/embed?src=c2gedttabtbj4bps23j4847004@group.calendar.google.com&amp;ctz=America/New_York" TargetMode="External"/><Relationship Id="rId4" Type="http://schemas.openxmlformats.org/officeDocument/2006/relationships/hyperlink" Target="https://mentor.ieee.org/802.18/documents?is_dcn=38&amp;is_group=0000&amp;is_year=2016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Pna0qm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hilton.com/en/attend-my-event/hnlhvhh-avm-e0ca0592-a203-4d79-a09e-5c9c2b65d2e8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8/dcn/23/18-23-0097-02-ISUS-revised-ieee-sa-spectrum-policy-statement-post-ieee-stakeholder-review.docx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-ec/documents?is_dcn=207&amp;is_year=2021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develop/policies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  </a:t>
            </a:r>
            <a:r>
              <a:rPr lang="en-GB" sz="2000" b="0" dirty="0" smtClean="0"/>
              <a:t>21 September 2023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300220"/>
              </p:ext>
            </p:extLst>
          </p:nvPr>
        </p:nvGraphicFramePr>
        <p:xfrm>
          <a:off x="3048000" y="4191000"/>
          <a:ext cx="8305801" cy="15020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5000"/>
                <a:gridCol w="1752600"/>
                <a:gridCol w="1143000"/>
                <a:gridCol w="1143000"/>
                <a:gridCol w="2362201"/>
              </a:tblGrid>
              <a:tr h="389501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Name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Company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Address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Phone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Email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 Au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Huawei Technologies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edward.ks.au@gmail.com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 </a:t>
                      </a:r>
                      <a:r>
                        <a:rPr lang="en-US" sz="1400" dirty="0" err="1" smtClean="0"/>
                        <a:t>Petrick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Skyworks</a:t>
                      </a:r>
                      <a:r>
                        <a:rPr lang="en-US" sz="1400" baseline="0" dirty="0" smtClean="0"/>
                        <a:t> Solutions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al@jpasoc.com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 Kerry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OK-Brit; Self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stuart@ok-brit.com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motions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#1 (Internal):  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Discussion: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#2 (Internal):  To approve the weekly meeting minutes of </a:t>
            </a:r>
            <a:r>
              <a:rPr lang="en-US" sz="1800" spc="-5" dirty="0" smtClean="0">
                <a:latin typeface="+mj-lt"/>
                <a:cs typeface="Arial"/>
              </a:rPr>
              <a:t>the 7 September 2023 </a:t>
            </a:r>
            <a:r>
              <a:rPr lang="en-US" sz="1800" spc="-5" dirty="0">
                <a:latin typeface="+mj-lt"/>
                <a:cs typeface="Arial"/>
              </a:rPr>
              <a:t>RR-TAG call as shown in the document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18-23/0104r0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the 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Discussion: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Vote: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</a:t>
            </a:r>
            <a:r>
              <a:rPr lang="en-US" sz="2800">
                <a:solidFill>
                  <a:srgbClr val="0070C0"/>
                </a:solidFill>
              </a:rPr>
              <a:t>ongoing 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972800" cy="5029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18-22/0035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</a:t>
            </a:r>
            <a:r>
              <a:rPr lang="en-US" sz="1800" spc="-5" dirty="0" smtClean="0">
                <a:cs typeface="Arial"/>
              </a:rPr>
              <a:t>: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3pm ET,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28 September 2023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US FCC:  </a:t>
            </a:r>
            <a:r>
              <a:rPr lang="en-US" sz="1600" u="sng" dirty="0">
                <a:cs typeface="Arial"/>
                <a:hlinkClick r:id="rId4"/>
              </a:rPr>
              <a:t>NPRM:  Cybersecurity labeling for Internet of Things (PS Docket No. 23-239</a:t>
            </a:r>
            <a:r>
              <a:rPr lang="en-US" sz="1600" u="sng" dirty="0" smtClean="0">
                <a:cs typeface="Arial"/>
                <a:hlinkClick r:id="rId4"/>
              </a:rPr>
              <a:t>)</a:t>
            </a:r>
            <a:r>
              <a:rPr lang="en-US" sz="1600" dirty="0" smtClean="0">
                <a:cs typeface="Arial"/>
              </a:rPr>
              <a:t> </a:t>
            </a:r>
            <a:r>
              <a:rPr lang="en-US" sz="1600" dirty="0">
                <a:cs typeface="Arial"/>
              </a:rPr>
              <a:t>(reply comment</a:t>
            </a:r>
            <a:r>
              <a:rPr lang="en-US" sz="1600" dirty="0" smtClean="0">
                <a:cs typeface="Arial"/>
              </a:rPr>
              <a:t>)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3pm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ET,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19 October 2023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US FCC:  </a:t>
            </a:r>
            <a:r>
              <a:rPr lang="en-US" sz="1600" u="sng" dirty="0" smtClean="0">
                <a:cs typeface="Arial"/>
                <a:hlinkClick r:id="rId5"/>
              </a:rPr>
              <a:t>NoI: Advancing understanding of non-federal spectrum usage (WT Docket No. 23-232)</a:t>
            </a:r>
            <a:r>
              <a:rPr lang="en-US" sz="1600" dirty="0" smtClean="0">
                <a:cs typeface="Arial"/>
              </a:rPr>
              <a:t> (reply comment)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US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NIST:  </a:t>
            </a:r>
            <a:r>
              <a:rPr lang="en-US" sz="1600" dirty="0">
                <a:cs typeface="Arial"/>
                <a:hlinkClick r:id="rId6"/>
              </a:rPr>
              <a:t>RFI: </a:t>
            </a:r>
            <a:r>
              <a:rPr lang="en-US" sz="1600" dirty="0">
                <a:hlinkClick r:id="rId6"/>
              </a:rPr>
              <a:t>Implementation of the United States Government National Standards Strategy for Critical and Emerging Technology (USG NSSCET) (Docket No. 230819-0199)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Liaison to China MIIT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Following the consultation </a:t>
            </a:r>
            <a:r>
              <a:rPr lang="en-GB" sz="1800" dirty="0"/>
              <a:t>on the “900MHz Frequency Band Radio Frequency Identification (RFID) Equipment Radio Management Regulations (Draft for Comments)” and “Ultra Wideband (UWB) Equipment Radio Management Regulations (Draft for Comments</a:t>
            </a:r>
            <a:r>
              <a:rPr lang="en-GB" sz="1800" dirty="0" smtClean="0"/>
              <a:t>)”</a:t>
            </a:r>
            <a:r>
              <a:rPr lang="en-US" sz="1800" spc="-5" dirty="0">
                <a:cs typeface="Arial"/>
              </a:rPr>
              <a:t> </a:t>
            </a:r>
            <a:r>
              <a:rPr lang="en-US" sz="1800" spc="-5" dirty="0" smtClean="0">
                <a:cs typeface="Arial"/>
              </a:rPr>
              <a:t>that was closed in February 2023 and IEEE 802 LMSC submitted a </a:t>
            </a:r>
            <a:r>
              <a:rPr lang="en-US" sz="1800" spc="-5" dirty="0" smtClean="0">
                <a:cs typeface="Arial"/>
                <a:hlinkClick r:id="rId3"/>
              </a:rPr>
              <a:t>response</a:t>
            </a:r>
            <a:r>
              <a:rPr lang="en-US" sz="1800" spc="-5" dirty="0" smtClean="0">
                <a:cs typeface="Arial"/>
              </a:rPr>
              <a:t>, </a:t>
            </a:r>
            <a:r>
              <a:rPr lang="en-US" sz="1800" dirty="0" smtClean="0"/>
              <a:t>China </a:t>
            </a:r>
            <a:r>
              <a:rPr lang="en-US" sz="1800" dirty="0"/>
              <a:t>sent a </a:t>
            </a:r>
            <a:r>
              <a:rPr lang="en-US" sz="1800" dirty="0">
                <a:hlinkClick r:id="rId4"/>
              </a:rPr>
              <a:t>notification</a:t>
            </a:r>
            <a:r>
              <a:rPr lang="en-US" sz="1800" dirty="0"/>
              <a:t> to WTO </a:t>
            </a:r>
            <a:r>
              <a:rPr lang="en-US" sz="1800" dirty="0" smtClean="0"/>
              <a:t>in late August 2023 on </a:t>
            </a:r>
            <a:r>
              <a:rPr lang="en-US" sz="1800" dirty="0"/>
              <a:t>its updated radio management regulations on UWB.  The proposed date of adoption is November 2023 and the proposed date of entry into force is November 2024.  </a:t>
            </a:r>
            <a:endParaRPr lang="en-US" sz="1800" dirty="0">
              <a:solidFill>
                <a:schemeClr val="tx1"/>
              </a:solidFill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For details, please visit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  <a:hlinkClick r:id="rId5"/>
              </a:rPr>
              <a:t>https</a:t>
            </a:r>
            <a:r>
              <a:rPr lang="en-US" sz="1600" spc="-5" dirty="0">
                <a:latin typeface="+mj-lt"/>
                <a:cs typeface="Arial"/>
                <a:hlinkClick r:id="rId5"/>
              </a:rPr>
              <a:t>://</a:t>
            </a:r>
            <a:r>
              <a:rPr lang="en-US" sz="1600" spc="-5" dirty="0" smtClean="0">
                <a:latin typeface="+mj-lt"/>
                <a:cs typeface="Arial"/>
                <a:hlinkClick r:id="rId5"/>
              </a:rPr>
              <a:t>docs.wto.org/dol2fe/Pages/FE_Search/ExportFile.aspx?id=297960&amp;filename=2023/TBT/CHN/23_12098_00_x.pdf&amp;Open=True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Proposed </a:t>
            </a:r>
            <a:r>
              <a:rPr lang="en-US" sz="1800" spc="-5" dirty="0">
                <a:latin typeface="+mj-lt"/>
                <a:cs typeface="Arial"/>
              </a:rPr>
              <a:t>IEEE 802 </a:t>
            </a:r>
            <a:r>
              <a:rPr lang="en-US" sz="1800" spc="-5" dirty="0" smtClean="0">
                <a:latin typeface="+mj-lt"/>
                <a:cs typeface="Arial"/>
              </a:rPr>
              <a:t>response</a:t>
            </a:r>
            <a:endParaRPr lang="en-US" sz="1600" spc="-5" dirty="0" smtClean="0">
              <a:solidFill>
                <a:srgbClr val="3333CC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rgbClr val="3333CC"/>
                </a:solidFill>
                <a:cs typeface="Arial"/>
                <a:hlinkClick r:id="rId6"/>
              </a:rPr>
              <a:t>18-23/0107r0</a:t>
            </a:r>
            <a:r>
              <a:rPr lang="en-US" sz="1600" spc="-5" dirty="0" smtClean="0">
                <a:solidFill>
                  <a:srgbClr val="3333CC"/>
                </a:solidFill>
                <a:cs typeface="Arial"/>
              </a:rPr>
              <a:t>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004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</a:t>
            </a:r>
            <a:r>
              <a:rPr lang="en-US" sz="1800" spc="-5" dirty="0" smtClean="0">
                <a:latin typeface="+mj-lt"/>
                <a:cs typeface="Arial"/>
              </a:rPr>
              <a:t>#3 (External):  </a:t>
            </a:r>
            <a:r>
              <a:rPr lang="en-US" sz="1800" spc="-5" dirty="0">
                <a:latin typeface="+mj-lt"/>
                <a:cs typeface="Arial"/>
              </a:rPr>
              <a:t>Move to approve document </a:t>
            </a:r>
            <a:r>
              <a:rPr lang="en-US" sz="1800" spc="-5" dirty="0" smtClean="0">
                <a:solidFill>
                  <a:srgbClr val="3333CC"/>
                </a:solidFill>
                <a:latin typeface="+mj-lt"/>
                <a:cs typeface="Arial"/>
              </a:rPr>
              <a:t>18-23/0107r0 </a:t>
            </a:r>
            <a:r>
              <a:rPr lang="en-US" sz="1800" spc="-5" dirty="0" smtClean="0">
                <a:solidFill>
                  <a:srgbClr val="3333CC"/>
                </a:solidFill>
                <a:latin typeface="+mj-lt"/>
                <a:cs typeface="Arial"/>
              </a:rPr>
              <a:t>[Placeholder] </a:t>
            </a:r>
            <a:r>
              <a:rPr lang="en-US" sz="1800" spc="-5" dirty="0" smtClean="0">
                <a:latin typeface="+mj-lt"/>
                <a:cs typeface="Arial"/>
              </a:rPr>
              <a:t>in </a:t>
            </a:r>
            <a:r>
              <a:rPr lang="en-US" sz="1800" spc="-5" dirty="0">
                <a:latin typeface="+mj-lt"/>
                <a:cs typeface="Arial"/>
              </a:rPr>
              <a:t>response to </a:t>
            </a:r>
            <a:r>
              <a:rPr lang="en-US" sz="1800" spc="-5" dirty="0" smtClean="0">
                <a:latin typeface="+mj-lt"/>
                <a:cs typeface="Arial"/>
              </a:rPr>
              <a:t>China MIIT’s </a:t>
            </a:r>
            <a:r>
              <a:rPr lang="en-US" sz="1800" dirty="0"/>
              <a:t>notification to WTO in late August 2023 on its updated radio management regulations on UWB </a:t>
            </a:r>
            <a:r>
              <a:rPr lang="en-US" sz="1800" spc="-5" dirty="0" smtClean="0">
                <a:latin typeface="+mj-lt"/>
                <a:cs typeface="Arial"/>
              </a:rPr>
              <a:t>by </a:t>
            </a:r>
            <a:r>
              <a:rPr lang="en-US" sz="1800" spc="-5" dirty="0">
                <a:latin typeface="+mj-lt"/>
                <a:cs typeface="Arial"/>
              </a:rPr>
              <a:t>the response deadline. </a:t>
            </a:r>
            <a:r>
              <a:rPr lang="en-US" sz="1800" spc="-5" dirty="0" smtClean="0">
                <a:latin typeface="+mj-lt"/>
                <a:cs typeface="Arial"/>
              </a:rPr>
              <a:t>The </a:t>
            </a:r>
            <a:r>
              <a:rPr lang="en-US" sz="1800" spc="-5" dirty="0">
                <a:latin typeface="+mj-lt"/>
                <a:cs typeface="Arial"/>
              </a:rPr>
              <a:t>IEEE 802.18 Chair is authorized to make editorial changes as necessary</a:t>
            </a:r>
            <a:r>
              <a:rPr lang="en-US" sz="1800" spc="-5" dirty="0" smtClean="0">
                <a:latin typeface="+mj-lt"/>
                <a:cs typeface="Arial"/>
              </a:rPr>
              <a:t>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Attendees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Voters (present</a:t>
            </a:r>
            <a:r>
              <a:rPr lang="en-US" sz="1600" spc="-5" dirty="0" smtClean="0">
                <a:latin typeface="+mj-lt"/>
                <a:cs typeface="Arial"/>
              </a:rPr>
              <a:t>):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Result: 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Remarks:  The Chair did not vote</a:t>
            </a: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Liaison to China MIIT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150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US FCC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800" dirty="0" smtClean="0"/>
              <a:t>NPRM</a:t>
            </a:r>
            <a:r>
              <a:rPr lang="en-GB" sz="1800" dirty="0"/>
              <a:t>: Cybersecurity Labeling for Internet of Things (PS Docket No. 23-239</a:t>
            </a:r>
            <a:r>
              <a:rPr lang="en-GB" sz="1800" dirty="0" smtClean="0"/>
              <a:t>)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Publication date:  </a:t>
            </a:r>
            <a:r>
              <a:rPr lang="en-US" sz="1600" spc="-5" dirty="0" smtClean="0">
                <a:cs typeface="Arial"/>
              </a:rPr>
              <a:t>25 August 2023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Closing date for response:  15 September </a:t>
            </a:r>
            <a:r>
              <a:rPr lang="en-US" sz="1600" spc="-5" dirty="0" smtClean="0">
                <a:cs typeface="Arial"/>
              </a:rPr>
              <a:t>2023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Closing date for </a:t>
            </a:r>
            <a:r>
              <a:rPr lang="en-US" sz="1600" spc="-5" dirty="0" smtClean="0">
                <a:cs typeface="Arial"/>
              </a:rPr>
              <a:t>reply comment:  10 October 2023</a:t>
            </a:r>
            <a:endParaRPr lang="en-US" sz="1600" spc="-5" dirty="0">
              <a:cs typeface="Arial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Internal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802.18 deadline to allow for a 4-day EC review followed by 10-day EC approval:  3pm ET,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28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September 2023 </a:t>
            </a:r>
            <a:endParaRPr lang="en-US" sz="1800" dirty="0">
              <a:solidFill>
                <a:schemeClr val="tx1"/>
              </a:solidFill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For details, please visit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  <a:hlinkClick r:id="rId3"/>
              </a:rPr>
              <a:t>https</a:t>
            </a:r>
            <a:r>
              <a:rPr lang="en-US" sz="1600" spc="-5" dirty="0">
                <a:latin typeface="+mj-lt"/>
                <a:cs typeface="Arial"/>
                <a:hlinkClick r:id="rId3"/>
              </a:rPr>
              <a:t>://</a:t>
            </a:r>
            <a:r>
              <a:rPr lang="en-US" sz="1600" spc="-5" dirty="0" smtClean="0">
                <a:latin typeface="+mj-lt"/>
                <a:cs typeface="Arial"/>
                <a:hlinkClick r:id="rId3"/>
              </a:rPr>
              <a:t>www.federalregister.gov/documents/2023/08/25/2023-18357/cybersecurity-labeling-for-internet-of-things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Proposed </a:t>
            </a:r>
            <a:r>
              <a:rPr lang="en-US" sz="1800" spc="-5" dirty="0">
                <a:latin typeface="+mj-lt"/>
                <a:cs typeface="Arial"/>
              </a:rPr>
              <a:t>IEEE 802 </a:t>
            </a:r>
            <a:r>
              <a:rPr lang="en-US" sz="1800" spc="-5" dirty="0" smtClean="0">
                <a:latin typeface="+mj-lt"/>
                <a:cs typeface="Arial"/>
              </a:rPr>
              <a:t>response</a:t>
            </a:r>
            <a:endParaRPr lang="en-US" sz="1600" spc="-5" dirty="0" smtClean="0">
              <a:solidFill>
                <a:srgbClr val="3333CC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rgbClr val="3333CC"/>
                </a:solidFill>
                <a:cs typeface="Arial"/>
              </a:rPr>
              <a:t>18-23/01XXr0 [Placeholder]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423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(1)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Europe, Middle East, and Africa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European Commission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ETSI </a:t>
            </a:r>
            <a:r>
              <a:rPr lang="en-US" sz="1800" spc="-5" dirty="0" smtClean="0">
                <a:cs typeface="Arial"/>
              </a:rPr>
              <a:t>BRAN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Americas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USA FCC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The </a:t>
            </a:r>
            <a:r>
              <a:rPr lang="en-US" sz="1600" dirty="0" smtClean="0">
                <a:solidFill>
                  <a:schemeClr val="tx1"/>
                </a:solidFill>
                <a:hlinkClick r:id="rId3"/>
              </a:rPr>
              <a:t>September </a:t>
            </a:r>
            <a:r>
              <a:rPr lang="en-US" sz="1600" dirty="0">
                <a:solidFill>
                  <a:schemeClr val="tx1"/>
                </a:solidFill>
                <a:hlinkClick r:id="rId3"/>
              </a:rPr>
              <a:t>2023 Open Commission Meeting</a:t>
            </a:r>
            <a:r>
              <a:rPr lang="en-US" sz="1600" dirty="0">
                <a:solidFill>
                  <a:schemeClr val="tx1"/>
                </a:solidFill>
              </a:rPr>
              <a:t> is scheduled at 10:30am ET on </a:t>
            </a:r>
            <a:r>
              <a:rPr lang="en-US" sz="1600" dirty="0" smtClean="0">
                <a:solidFill>
                  <a:schemeClr val="tx1"/>
                </a:solidFill>
              </a:rPr>
              <a:t>21 September 2023.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Canada ISED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Other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countries/regions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(2)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Asia </a:t>
            </a:r>
            <a:r>
              <a:rPr lang="en-US" sz="1800" spc="-5" dirty="0">
                <a:cs typeface="Arial"/>
              </a:rPr>
              <a:t>Pacific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APT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Other countries/regions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ITU-R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Liaison statements from Working Party 5D on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hlinkClick r:id="rId3"/>
              </a:rPr>
              <a:t>framework and overall objectives of the future development of IMT for 2030 and beyond</a:t>
            </a:r>
            <a:endParaRPr lang="en-US" sz="1400" dirty="0"/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  <a:hlinkClick r:id="rId4"/>
              </a:rPr>
              <a:t>the schedule for updating recommendation ITU-R M.2012 to revision 7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09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</a:t>
            </a:r>
            <a:r>
              <a:rPr lang="en-US" sz="2800" smtClean="0">
                <a:solidFill>
                  <a:srgbClr val="0070C0"/>
                </a:solidFill>
              </a:rPr>
              <a:t>schedule this month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8471471"/>
              </p:ext>
            </p:extLst>
          </p:nvPr>
        </p:nvGraphicFramePr>
        <p:xfrm>
          <a:off x="914400" y="1705690"/>
          <a:ext cx="10287000" cy="1661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81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/>
                        <a:t>Events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Date and time*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strike="noStrike" dirty="0"/>
                        <a:t>ISUS</a:t>
                      </a:r>
                      <a:r>
                        <a:rPr lang="en-US" sz="1500" strike="noStrike" baseline="0" dirty="0"/>
                        <a:t> ad-hoc </a:t>
                      </a:r>
                      <a:endParaRPr lang="en-US" sz="1500" strike="noStrike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baseline="0" dirty="0" smtClean="0">
                          <a:solidFill>
                            <a:schemeClr val="tx1"/>
                          </a:solidFill>
                        </a:rPr>
                        <a:t>[Propose to cancel]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strike="noStrike" baseline="0" dirty="0" smtClean="0"/>
                        <a:t>Friday 22 September 2023</a:t>
                      </a:r>
                      <a:r>
                        <a:rPr lang="en-US" sz="1500" strike="noStrike" baseline="0" dirty="0"/>
                        <a:t>, 12:00pm ET to 1:00pm 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Weekly teleconference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Thursday,</a:t>
                      </a:r>
                      <a:r>
                        <a:rPr lang="en-US" sz="1500" baseline="0" dirty="0"/>
                        <a:t> </a:t>
                      </a:r>
                      <a:r>
                        <a:rPr lang="en-US" sz="1500" baseline="0" dirty="0" smtClean="0"/>
                        <a:t>28 September 2023</a:t>
                      </a:r>
                      <a:r>
                        <a:rPr lang="en-US" sz="1500" baseline="0" dirty="0"/>
                        <a:t>, 3:00pm ET to 3:55pm ET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strike="noStrike" dirty="0"/>
                        <a:t>ISUS</a:t>
                      </a:r>
                      <a:r>
                        <a:rPr lang="en-US" sz="1500" strike="noStrike" baseline="0" dirty="0"/>
                        <a:t> ad-hoc </a:t>
                      </a:r>
                      <a:endParaRPr lang="en-US" sz="1500" strike="noStrike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strike="noStrike" baseline="0" dirty="0" smtClean="0"/>
                        <a:t>Friday 29 September 2023</a:t>
                      </a:r>
                      <a:r>
                        <a:rPr lang="en-US" sz="1500" strike="noStrike" baseline="0" dirty="0"/>
                        <a:t>, 12:00pm ET to 1:00pm ET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2282" y="612942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*Call in info is available at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18-16/0038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 and the 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5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59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and hotel reservation for the 2023 </a:t>
            </a:r>
            <a:r>
              <a:rPr lang="en-US" sz="2800" dirty="0" smtClean="0">
                <a:solidFill>
                  <a:srgbClr val="0070C0"/>
                </a:solidFill>
              </a:rPr>
              <a:t>November plenary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  <a:hlinkClick r:id="rId3"/>
              </a:rPr>
              <a:t>Meeting </a:t>
            </a:r>
            <a:r>
              <a:rPr lang="en-US" sz="1800" spc="-5" dirty="0">
                <a:cs typeface="Arial"/>
                <a:hlinkClick r:id="rId3"/>
              </a:rPr>
              <a:t>reservation</a:t>
            </a:r>
            <a:r>
              <a:rPr lang="en-US" sz="1800" spc="-5" dirty="0">
                <a:cs typeface="Arial"/>
              </a:rPr>
              <a:t> begins on </a:t>
            </a:r>
            <a:r>
              <a:rPr lang="en-US" sz="1800" spc="-5" dirty="0" smtClean="0">
                <a:cs typeface="Arial"/>
              </a:rPr>
              <a:t>4 August 2023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22 September 2023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800.00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Registration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October 2023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1100.00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Registration 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October 2023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1400.00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22 September 2023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22 September 2023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October 2023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incur a US$ 150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October 2023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receive any refund </a:t>
            </a:r>
            <a:endParaRPr lang="en-US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  <a:hlinkClick r:id="rId4"/>
              </a:rPr>
              <a:t>Hotel reservation</a:t>
            </a:r>
            <a:r>
              <a:rPr lang="en-US" sz="1800" spc="-5" dirty="0">
                <a:cs typeface="Arial"/>
              </a:rPr>
              <a:t> </a:t>
            </a:r>
            <a:r>
              <a:rPr lang="en-US" sz="1800" spc="-5" dirty="0" smtClean="0">
                <a:cs typeface="Arial"/>
              </a:rPr>
              <a:t>(</a:t>
            </a:r>
            <a:r>
              <a:rPr lang="es-ES" sz="1800" dirty="0" smtClean="0"/>
              <a:t>Hilton </a:t>
            </a:r>
            <a:r>
              <a:rPr lang="es-ES" sz="1800" dirty="0" err="1" smtClean="0"/>
              <a:t>Hawaiian</a:t>
            </a:r>
            <a:r>
              <a:rPr lang="es-ES" sz="1800" dirty="0" smtClean="0"/>
              <a:t> </a:t>
            </a:r>
            <a:r>
              <a:rPr lang="es-ES" sz="1800" dirty="0" err="1" smtClean="0"/>
              <a:t>Village</a:t>
            </a:r>
            <a:r>
              <a:rPr lang="es-ES" sz="1800" dirty="0" smtClean="0"/>
              <a:t>, Honolulu, </a:t>
            </a:r>
            <a:r>
              <a:rPr lang="es-ES" sz="1800" dirty="0" err="1" smtClean="0"/>
              <a:t>Hawaii</a:t>
            </a:r>
            <a:r>
              <a:rPr lang="es-ES" sz="1800" dirty="0" smtClean="0"/>
              <a:t>, USA</a:t>
            </a:r>
            <a:r>
              <a:rPr lang="en-US" sz="1800" dirty="0" smtClean="0"/>
              <a:t>) </a:t>
            </a:r>
            <a:r>
              <a:rPr lang="en-US" sz="1800" spc="-5" dirty="0">
                <a:cs typeface="Arial"/>
              </a:rPr>
              <a:t>begins </a:t>
            </a:r>
            <a:r>
              <a:rPr lang="en-US" sz="1800" spc="-5" dirty="0" smtClean="0">
                <a:cs typeface="Arial"/>
              </a:rPr>
              <a:t>on 4 August 2023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is available </a:t>
            </a:r>
            <a:r>
              <a:rPr lang="en-US" sz="1400" dirty="0">
                <a:solidFill>
                  <a:srgbClr val="FF0000"/>
                </a:solidFill>
              </a:rPr>
              <a:t>until sold out or </a:t>
            </a:r>
            <a:r>
              <a:rPr lang="en-US" sz="1400" dirty="0" smtClean="0">
                <a:solidFill>
                  <a:srgbClr val="FF0000"/>
                </a:solidFill>
              </a:rPr>
              <a:t>5pm HST, 20 October 2023.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</a:t>
            </a:r>
            <a:r>
              <a:rPr lang="en-US" dirty="0"/>
              <a:t>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798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0" marR="117475" indent="0" algn="just">
              <a:tabLst>
                <a:tab pos="230188" algn="l"/>
              </a:tabLst>
            </a:pPr>
            <a:endParaRPr lang="en-US" sz="1600" b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14400" y="1524000"/>
            <a:ext cx="10322984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914400" y="1676400"/>
            <a:ext cx="10475384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914400" y="1524000"/>
            <a:ext cx="10475384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kern="0" spc="-5" dirty="0" smtClean="0">
                <a:solidFill>
                  <a:schemeClr val="tx1"/>
                </a:solidFill>
                <a:cs typeface="Arial"/>
              </a:rPr>
              <a:t>Draft IEEE 802 wireless position statement (</a:t>
            </a:r>
            <a:r>
              <a:rPr lang="en-US" sz="1800" kern="0" spc="-5" dirty="0" smtClean="0">
                <a:solidFill>
                  <a:schemeClr val="tx1"/>
                </a:solidFill>
                <a:cs typeface="Arial"/>
                <a:hlinkClick r:id="rId4"/>
              </a:rPr>
              <a:t>18-23/0097r2</a:t>
            </a:r>
            <a:r>
              <a:rPr lang="en-US" sz="1800" kern="0" spc="-5" dirty="0" smtClean="0">
                <a:solidFill>
                  <a:schemeClr val="tx1"/>
                </a:solidFill>
                <a:cs typeface="Arial"/>
              </a:rPr>
              <a:t>)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kern="0" spc="-5" dirty="0" smtClean="0">
                <a:solidFill>
                  <a:schemeClr val="tx1"/>
                </a:solidFill>
                <a:cs typeface="Arial"/>
              </a:rPr>
              <a:t>Please review and</a:t>
            </a:r>
            <a:r>
              <a:rPr lang="en-US" sz="1600" dirty="0"/>
              <a:t> provide your comments/edits to </a:t>
            </a:r>
            <a:r>
              <a:rPr lang="en-US" sz="1600" dirty="0" smtClean="0"/>
              <a:t>me </a:t>
            </a:r>
            <a:r>
              <a:rPr lang="en-US" sz="1600" dirty="0"/>
              <a:t>offline by Wednesday, 27 September 2023,</a:t>
            </a:r>
            <a:endParaRPr lang="en-US" sz="1600" kern="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RR-TAG: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(OK-Brit; Self)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Secretary:  </a:t>
            </a:r>
            <a:r>
              <a:rPr lang="en-US" altLang="en-US" sz="1600" u="sng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VACANT</a:t>
            </a:r>
            <a:endParaRPr lang="en-US" altLang="en-US" sz="1600" u="sng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Statement Update on Spectrum (ISUS) ad-hoc chair:  </a:t>
            </a:r>
            <a:r>
              <a:rPr lang="en-US" altLang="en-US" sz="1600" u="sng" dirty="0" smtClean="0">
                <a:solidFill>
                  <a:srgbClr val="FF0000"/>
                </a:solidFill>
                <a:cs typeface="Arial" panose="020B0604020202020204" pitchFamily="34" charset="0"/>
              </a:rPr>
              <a:t>VACANT</a:t>
            </a:r>
            <a:endParaRPr lang="en-US" altLang="en-US" sz="1600" u="sng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SA Program Manager:  Jodi </a:t>
            </a:r>
            <a:r>
              <a:rPr lang="en-US" altLang="en-US" sz="16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as of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17 September 2023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55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12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Next </a:t>
            </a:r>
            <a:r>
              <a:rPr lang="en-US" sz="1800" spc="-5" dirty="0">
                <a:cs typeface="Arial"/>
              </a:rPr>
              <a:t>802.18 plenary/interim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IEEE </a:t>
            </a:r>
            <a:r>
              <a:rPr lang="en-US" sz="1600" spc="-5" dirty="0" smtClean="0">
                <a:cs typeface="Arial"/>
              </a:rPr>
              <a:t>802 plenary from 12 November to 17 November, 2023, an credited session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adjourn? 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dirty="0" smtClean="0">
                <a:latin typeface="+mj-lt"/>
                <a:cs typeface="Arial"/>
              </a:rPr>
              <a:t>at 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employer, 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Guidelines </a:t>
            </a:r>
            <a:r>
              <a:rPr lang="en-US" sz="2800" dirty="0">
                <a:solidFill>
                  <a:srgbClr val="0070C0"/>
                </a:solidFill>
              </a:rPr>
              <a:t>for IEEE </a:t>
            </a:r>
            <a:r>
              <a:rPr lang="en-US" sz="2800" dirty="0" smtClean="0">
                <a:solidFill>
                  <a:srgbClr val="0070C0"/>
                </a:solidFill>
              </a:rPr>
              <a:t>SA Meetings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</a:t>
            </a:r>
            <a:r>
              <a:rPr lang="en-US" altLang="en-US" sz="1600" b="1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://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standards.ieee.org/develop/policies/antitrust.pdf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2874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core 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IEEE 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qualifications 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person or organization, including an employer or client, regardless of any external 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other 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are 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these 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participation.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IEEE-SA 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</a:t>
            </a:r>
            <a:r>
              <a:rPr lang="en-US" sz="1600" b="0" i="1" spc="-5" dirty="0" smtClean="0">
                <a:latin typeface="+mj-lt"/>
                <a:cs typeface="Arial"/>
              </a:rPr>
              <a:t>by </a:t>
            </a:r>
            <a:r>
              <a:rPr lang="en-US" sz="1600" b="0" i="1" spc="-5" dirty="0">
                <a:latin typeface="+mj-lt"/>
                <a:cs typeface="Arial"/>
              </a:rPr>
              <a:t>reason of superior leverage, strength, or representation to the exclusion of fair 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Housekeeping reminder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Weekly meeting reminders: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IMAT is NOT being used for this session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Please ensure that the following information is listed correctly when joining the call: “FIRST NAME LAST NAME, Affiliation” (e.g., Stuart Kerry, OK-Brit; Self)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Remember to state your name and affiliation the FIRST TIME you speak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When you want to be on the queue, please type “Q” or “q” in the chat window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Remember to mute when not speaking, thank you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dirty="0">
                <a:solidFill>
                  <a:srgbClr val="FF0000"/>
                </a:solidFill>
              </a:rPr>
              <a:t>Press are required (i.e., anyone reporting publicly on this meeting) to announce their presence (per </a:t>
            </a:r>
            <a:r>
              <a:rPr lang="en-US" sz="1600" dirty="0" smtClean="0">
                <a:solidFill>
                  <a:srgbClr val="FF0000"/>
                </a:solidFill>
              </a:rPr>
              <a:t>IEEE SA </a:t>
            </a:r>
            <a:r>
              <a:rPr lang="en-US" sz="1600" dirty="0">
                <a:solidFill>
                  <a:srgbClr val="FF0000"/>
                </a:solidFill>
              </a:rPr>
              <a:t>Standards </a:t>
            </a:r>
            <a:r>
              <a:rPr lang="en-US" sz="1600">
                <a:solidFill>
                  <a:srgbClr val="FF0000"/>
                </a:solidFill>
              </a:rPr>
              <a:t>Board </a:t>
            </a:r>
            <a:r>
              <a:rPr lang="en-US" sz="1600" smtClean="0">
                <a:solidFill>
                  <a:srgbClr val="FF0000"/>
                </a:solidFill>
              </a:rPr>
              <a:t>Operations </a:t>
            </a:r>
            <a:r>
              <a:rPr lang="en-US" sz="1600" dirty="0">
                <a:solidFill>
                  <a:srgbClr val="FF0000"/>
                </a:solidFill>
              </a:rPr>
              <a:t>Manual)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Housekeeping reminder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the weekly meeting 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Status </a:t>
            </a:r>
            <a:r>
              <a:rPr lang="en-US" sz="1800" spc="-5" dirty="0">
                <a:cs typeface="Arial"/>
              </a:rPr>
              <a:t>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Review and motion: Liaison to China MIIT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Review:  US </a:t>
            </a:r>
            <a:r>
              <a:rPr lang="en-US" sz="1800" i="1" spc="-5" dirty="0">
                <a:solidFill>
                  <a:srgbClr val="00B050"/>
                </a:solidFill>
                <a:cs typeface="Arial"/>
              </a:rPr>
              <a:t>FCC </a:t>
            </a: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NPRM</a:t>
            </a:r>
            <a:r>
              <a:rPr lang="en-US" sz="1800" i="1" spc="-5" dirty="0">
                <a:solidFill>
                  <a:srgbClr val="00B050"/>
                </a:solidFill>
                <a:cs typeface="Arial"/>
              </a:rPr>
              <a:t>:</a:t>
            </a: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 </a:t>
            </a:r>
            <a:r>
              <a:rPr lang="en-US" sz="1800" i="1" spc="-5" dirty="0">
                <a:solidFill>
                  <a:srgbClr val="00B050"/>
                </a:solidFill>
                <a:cs typeface="Arial"/>
              </a:rPr>
              <a:t>Cybersecurity Labeling for Internet of Things </a:t>
            </a:r>
            <a:endParaRPr lang="en-US" sz="1800" i="1" spc="-5" dirty="0" smtClean="0">
              <a:solidFill>
                <a:srgbClr val="00B050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General </a:t>
            </a:r>
            <a:r>
              <a:rPr lang="en-US" sz="1800" spc="-5" dirty="0">
                <a:cs typeface="Arial"/>
              </a:rPr>
              <a:t>discussion </a:t>
            </a:r>
            <a:r>
              <a:rPr lang="en-US" sz="1800" spc="-5" dirty="0" smtClean="0">
                <a:cs typeface="Arial"/>
              </a:rPr>
              <a:t>items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 (weekly meeting schedule and mixed-mode meeting reservation)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</a:t>
            </a:r>
            <a:r>
              <a:rPr lang="en-US" sz="1800" spc="-5" dirty="0">
                <a:latin typeface="+mj-lt"/>
                <a:cs typeface="Arial"/>
              </a:rPr>
              <a:t>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</a:t>
            </a: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72918</TotalTime>
  <Words>1830</Words>
  <Application>Microsoft Office PowerPoint</Application>
  <PresentationFormat>Widescreen</PresentationFormat>
  <Paragraphs>375</Paragraphs>
  <Slides>20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IEEE 802.18 RR-TAG Weekly Teleconference Agenda</vt:lpstr>
      <vt:lpstr>Meeting called to order</vt:lpstr>
      <vt:lpstr>IEEE 802 required notices</vt:lpstr>
      <vt:lpstr>Guidelines for IEEE SA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IEEE-SA standards activities shall allow  the fair &amp; equitable consideration of all viewpoints</vt:lpstr>
      <vt:lpstr>Housekeeping reminder</vt:lpstr>
      <vt:lpstr>Agenda</vt:lpstr>
      <vt:lpstr>Administrative motions</vt:lpstr>
      <vt:lpstr>Status of ongoing consultations</vt:lpstr>
      <vt:lpstr>Liaison to China MIIT (1)</vt:lpstr>
      <vt:lpstr>Liaison to China MIIT (2)</vt:lpstr>
      <vt:lpstr>US FCC</vt:lpstr>
      <vt:lpstr>General discussion items (1)</vt:lpstr>
      <vt:lpstr>General discussion items (2)</vt:lpstr>
      <vt:lpstr>Meeting schedule this month</vt:lpstr>
      <vt:lpstr>Meeting and hotel reservation for the 2023 November plenary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18-23/0106r0</dc:title>
  <dc:creator/>
  <cp:keywords>21 September 2023</cp:keywords>
  <cp:lastModifiedBy>Edward Au</cp:lastModifiedBy>
  <cp:revision>5627</cp:revision>
  <cp:lastPrinted>1601-01-01T00:00:00Z</cp:lastPrinted>
  <dcterms:created xsi:type="dcterms:W3CDTF">2016-03-03T14:54:45Z</dcterms:created>
  <dcterms:modified xsi:type="dcterms:W3CDTF">2023-09-18T14:29:08Z</dcterms:modified>
  <cp:category>IEEE 802.18 RR-TAG agenda</cp:category>
</cp:coreProperties>
</file>