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12" r:id="rId12"/>
    <p:sldId id="913" r:id="rId13"/>
    <p:sldId id="877" r:id="rId14"/>
    <p:sldId id="914" r:id="rId15"/>
    <p:sldId id="882" r:id="rId16"/>
    <p:sldId id="901" r:id="rId17"/>
    <p:sldId id="898" r:id="rId18"/>
    <p:sldId id="905"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2035"/>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592144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57180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1889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0-00-0000-weekly-teleconference-minutes-30-march-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ntia.gov/issues/national-spectrum-strategy/request-commen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digital-strategy.ec.europa.eu/en/consultations/future-electronic-communications-sector-and-its-infrastructure" TargetMode="External"/><Relationship Id="rId3" Type="http://schemas.openxmlformats.org/officeDocument/2006/relationships/hyperlink" Target="https://mentor.ieee.org/802.18/dcn/22/18-22-0035-66-0000-status-of-ongoing-consultations-and-tag-documents-for-approval.docx" TargetMode="External"/><Relationship Id="rId7"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acma.gov.au/consultations/2023-03/draft-five-year-spectrum-outlook-2023-28" TargetMode="External"/><Relationship Id="rId5" Type="http://schemas.openxmlformats.org/officeDocument/2006/relationships/hyperlink" Target="https://www.cept.org/files/9522/Draft%20CEPT%20Report%2084.docx" TargetMode="External"/><Relationship Id="rId10" Type="http://schemas.openxmlformats.org/officeDocument/2006/relationships/image" Target="../media/image2.png"/><Relationship Id="rId4" Type="http://schemas.openxmlformats.org/officeDocument/2006/relationships/hyperlink" Target="https://ntia.gov/issues/national-spectrum-strategy/request-comments" TargetMode="External"/><Relationship Id="rId9" Type="http://schemas.openxmlformats.org/officeDocument/2006/relationships/hyperlink" Target="https://www.msit.go.kr/bbs/view.do?sCode=user&amp;mId=109&amp;mPid=103&amp;pageIndex=&amp;bbsSeqNo=84&amp;nttSeqNo=3179557&amp;searchOpt=ALL&amp;searchTx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871212.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 April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141"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30 March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a:t>
            </a:r>
            <a:r>
              <a:rPr lang="en-US" sz="2800" dirty="0" smtClean="0">
                <a:solidFill>
                  <a:srgbClr val="0070C0"/>
                </a:solidFill>
              </a:rPr>
              <a:t>NTIA’s </a:t>
            </a:r>
            <a:r>
              <a:rPr lang="en-US" sz="2800" dirty="0" smtClean="0">
                <a:solidFill>
                  <a:srgbClr val="0070C0"/>
                </a:solidFill>
              </a:rPr>
              <a:t>consultation on national spectrum strategy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Development of a National Spectrum Strategy (Docket no. 230308-0068)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17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ntia.gov/issues/national-spectrum-strategy/request-comments</a:t>
            </a:r>
            <a:r>
              <a:rPr lang="en-US" sz="1600" spc="-5" dirty="0" smtClean="0">
                <a:cs typeface="Arial"/>
              </a:rPr>
              <a:t> </a:t>
            </a:r>
          </a:p>
          <a:p>
            <a:pPr marL="230188" marR="117475" indent="-230188" algn="just">
              <a:spcBef>
                <a:spcPts val="1800"/>
              </a:spcBef>
              <a:buChar char="•"/>
              <a:tabLst>
                <a:tab pos="230188" algn="l"/>
              </a:tabLst>
            </a:pPr>
            <a:r>
              <a:rPr lang="en-US" sz="1800" spc="-5" dirty="0" smtClean="0">
                <a:cs typeface="Arial"/>
              </a:rPr>
              <a:t>Draft submission</a:t>
            </a:r>
            <a:r>
              <a:rPr lang="en-US" sz="1800" dirty="0" smtClean="0"/>
              <a:t>:</a:t>
            </a:r>
            <a:endParaRPr lang="en-US" sz="1800" spc="-5" dirty="0" smtClean="0">
              <a:cs typeface="Arial"/>
            </a:endParaRPr>
          </a:p>
          <a:p>
            <a:pPr marL="630238" marR="117475" lvl="1" indent="-230188" algn="just">
              <a:buChar char="•"/>
              <a:tabLst>
                <a:tab pos="230188" algn="l"/>
              </a:tabLst>
            </a:pPr>
            <a:r>
              <a:rPr lang="en-US" sz="1600" dirty="0" smtClean="0"/>
              <a:t>18-23/0041r0 [Placeholder]</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2205330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18-23/0041r0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US NTIA’s </a:t>
            </a:r>
            <a:r>
              <a:rPr lang="en-US" sz="1800" spc="-5" dirty="0" smtClean="0">
                <a:solidFill>
                  <a:schemeClr val="tx1"/>
                </a:solidFill>
                <a:cs typeface="Arial"/>
              </a:rPr>
              <a:t>consultation “Development of a National Spectrum Strategy”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European Commission RSPG </a:t>
            </a:r>
            <a:r>
              <a:rPr lang="en-US" sz="1800" spc="-5" dirty="0">
                <a:latin typeface="+mj-lt"/>
                <a:cs typeface="Arial"/>
              </a:rPr>
              <a:t>by 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a:t>
            </a:r>
            <a:r>
              <a:rPr lang="en-US" sz="2800" dirty="0" smtClean="0">
                <a:solidFill>
                  <a:srgbClr val="0070C0"/>
                </a:solidFill>
              </a:rPr>
              <a:t>NTIA’s </a:t>
            </a:r>
            <a:r>
              <a:rPr lang="en-US" sz="2800" dirty="0" smtClean="0">
                <a:solidFill>
                  <a:srgbClr val="0070C0"/>
                </a:solidFill>
              </a:rPr>
              <a:t>consultation on national spectrum strategy (2)</a:t>
            </a:r>
            <a:endParaRPr lang="en-US" sz="2800" dirty="0">
              <a:solidFill>
                <a:srgbClr val="0070C0"/>
              </a:solidFill>
            </a:endParaRPr>
          </a:p>
        </p:txBody>
      </p:sp>
    </p:spTree>
    <p:extLst>
      <p:ext uri="{BB962C8B-B14F-4D97-AF65-F5344CB8AC3E}">
        <p14:creationId xmlns:p14="http://schemas.microsoft.com/office/powerpoint/2010/main" val="3597418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18-22/0035r66</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a:t>
            </a:r>
            <a:r>
              <a:rPr lang="en-US" sz="1600" spc="-5" dirty="0" smtClean="0">
                <a:solidFill>
                  <a:srgbClr val="FF0000"/>
                </a:solidFill>
                <a:cs typeface="Arial"/>
              </a:rPr>
              <a:t>6 </a:t>
            </a:r>
            <a:r>
              <a:rPr lang="en-US" sz="1600" spc="-5" dirty="0">
                <a:solidFill>
                  <a:srgbClr val="FF0000"/>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US NTIA:  </a:t>
            </a:r>
            <a:r>
              <a:rPr lang="en-GB" sz="1400" u="sng" dirty="0">
                <a:solidFill>
                  <a:srgbClr val="FF0000"/>
                </a:solidFill>
                <a:hlinkClick r:id="rId4"/>
              </a:rPr>
              <a:t>Development of a National Spectrum Strategy [Docket Number: 230308–0068]</a:t>
            </a:r>
            <a:endParaRPr lang="en-US" sz="1400" spc="-5" dirty="0" smtClean="0">
              <a:solidFill>
                <a:srgbClr val="FF0000"/>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CEPT </a:t>
            </a:r>
            <a:r>
              <a:rPr lang="en-US" sz="1400" spc="-5" dirty="0">
                <a:solidFill>
                  <a:srgbClr val="FF0000"/>
                </a:solidFill>
                <a:cs typeface="Arial"/>
              </a:rPr>
              <a:t>ECC:  </a:t>
            </a:r>
            <a:r>
              <a:rPr lang="en-US" sz="1400" spc="-5" dirty="0">
                <a:solidFill>
                  <a:srgbClr val="FF0000"/>
                </a:solidFill>
                <a:cs typeface="Arial"/>
                <a:hlinkClick r:id="rId5"/>
              </a:rPr>
              <a:t>CEPT Draft Report 84 (</a:t>
            </a:r>
            <a:r>
              <a:rPr lang="en-GB" sz="1400" dirty="0">
                <a:solidFill>
                  <a:srgbClr val="FF0000"/>
                </a:solidFill>
                <a:hlinkClick r:id="rId5"/>
              </a:rPr>
              <a:t>Report from CEPT to the European Commission in response to the Permanent Mandate on UWB</a:t>
            </a:r>
            <a:r>
              <a:rPr lang="en-US" sz="1400" dirty="0">
                <a:solidFill>
                  <a:srgbClr val="FF0000"/>
                </a:solidFill>
                <a:hlinkClick r:id="rId5"/>
              </a:rPr>
              <a:t>)</a:t>
            </a:r>
            <a:endParaRPr lang="en-US" sz="1400" spc="-5" dirty="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a:t>
            </a:r>
            <a:r>
              <a:rPr lang="en-US" sz="1600" spc="-5">
                <a:solidFill>
                  <a:schemeClr val="tx1"/>
                </a:solidFill>
                <a:cs typeface="Arial"/>
              </a:rPr>
              <a:t>, </a:t>
            </a:r>
            <a:r>
              <a:rPr lang="en-US" sz="1600" spc="-5" smtClean="0">
                <a:solidFill>
                  <a:schemeClr val="tx1"/>
                </a:solidFill>
                <a:cs typeface="Arial"/>
              </a:rPr>
              <a:t>13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6"/>
              </a:rPr>
              <a:t>Draft Five-year spectrum outlook 2023-28</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7"/>
              </a:rPr>
              <a:t>RSS-247 Issue 3 – DTS FHS and LE-LAN – Draft for </a:t>
            </a:r>
            <a:r>
              <a:rPr lang="en-US" sz="1400" spc="-5" dirty="0" smtClean="0">
                <a:solidFill>
                  <a:schemeClr val="tx1"/>
                </a:solidFill>
                <a:cs typeface="Arial"/>
                <a:hlinkClick r:id="rId7"/>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8"/>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10:30m </a:t>
            </a:r>
            <a:r>
              <a:rPr lang="en-US" sz="1600" spc="-5" dirty="0">
                <a:solidFill>
                  <a:schemeClr val="tx1"/>
                </a:solidFill>
                <a:cs typeface="Arial"/>
              </a:rPr>
              <a:t>ET, </a:t>
            </a:r>
            <a:r>
              <a:rPr lang="en-US" sz="1600" spc="-5" dirty="0" smtClean="0">
                <a:solidFill>
                  <a:schemeClr val="tx1"/>
                </a:solidFill>
                <a:cs typeface="Arial"/>
              </a:rPr>
              <a:t>9 </a:t>
            </a:r>
            <a:r>
              <a:rPr lang="en-US" sz="1600" spc="-5" dirty="0">
                <a:solidFill>
                  <a:schemeClr val="tx1"/>
                </a:solidFill>
                <a:cs typeface="Arial"/>
              </a:rPr>
              <a:t>May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9"/>
              </a:rPr>
              <a:t>Administrative </a:t>
            </a:r>
            <a:r>
              <a:rPr lang="en-GB" sz="1400" u="sng" dirty="0">
                <a:hlinkClick r:id="rId9"/>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a:t>
            </a:r>
            <a:r>
              <a:rPr lang="en-US" sz="2800" dirty="0" smtClean="0">
                <a:solidFill>
                  <a:srgbClr val="0070C0"/>
                </a:solidFill>
              </a:rPr>
              <a:t>on </a:t>
            </a:r>
            <a:r>
              <a:rPr lang="en-US" sz="2800" dirty="0" smtClean="0">
                <a:solidFill>
                  <a:srgbClr val="0070C0"/>
                </a:solidFill>
              </a:rPr>
              <a:t>spectrum outlook</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Five-year spectrum outlook</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29</a:t>
            </a:r>
            <a:r>
              <a:rPr lang="en-US" sz="1600" spc="-5" dirty="0" smtClean="0">
                <a:cs typeface="Arial"/>
              </a:rPr>
              <a:t> </a:t>
            </a:r>
            <a:r>
              <a:rPr lang="en-US" sz="1600" spc="-5" dirty="0" smtClean="0">
                <a:cs typeface="Arial"/>
              </a:rPr>
              <a:t>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28</a:t>
            </a:r>
            <a:r>
              <a:rPr lang="en-US" sz="1600" spc="-5" dirty="0" smtClean="0">
                <a:cs typeface="Arial"/>
              </a:rPr>
              <a:t> </a:t>
            </a:r>
            <a:r>
              <a:rPr lang="en-US" sz="1600" spc="-5" dirty="0" smtClean="0">
                <a:cs typeface="Arial"/>
              </a:rPr>
              <a:t>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a:t>
            </a:r>
            <a:r>
              <a:rPr lang="en-US" sz="1400" spc="-5" dirty="0" smtClean="0">
                <a:solidFill>
                  <a:srgbClr val="FF0000"/>
                </a:solidFill>
                <a:cs typeface="Arial"/>
              </a:rPr>
              <a:t> </a:t>
            </a:r>
            <a:r>
              <a:rPr lang="en-US" sz="1400" spc="-5" dirty="0" smtClean="0">
                <a:solidFill>
                  <a:srgbClr val="FF0000"/>
                </a:solidFill>
                <a:cs typeface="Arial"/>
              </a:rPr>
              <a:t>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www.acma.gov.au/consultations/2023-03/draft-five-year-spectrum-outlook-2023-28</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Draft submission</a:t>
            </a:r>
            <a:r>
              <a:rPr lang="en-US" sz="1800" dirty="0" smtClean="0"/>
              <a:t>:</a:t>
            </a:r>
            <a:endParaRPr lang="en-US" sz="1800" spc="-5" dirty="0" smtClean="0">
              <a:cs typeface="Arial"/>
            </a:endParaRPr>
          </a:p>
          <a:p>
            <a:pPr marL="630238" marR="117475" lvl="1" indent="-230188" algn="just">
              <a:buChar char="•"/>
              <a:tabLst>
                <a:tab pos="230188" algn="l"/>
              </a:tabLst>
            </a:pPr>
            <a:r>
              <a:rPr lang="en-US" sz="1600" dirty="0" smtClean="0"/>
              <a:t>To be uploaded</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024267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endParaRPr lang="en-US" sz="1600" dirty="0" smtClean="0">
              <a:solidFill>
                <a:schemeClr val="tx1"/>
              </a:solidFill>
            </a:endParaRPr>
          </a:p>
          <a:p>
            <a:pPr marL="1030288" marR="117475" lvl="2" indent="-230188" algn="just">
              <a:buClrTx/>
              <a:buFont typeface="Times New Roman" pitchFamily="16" charset="0"/>
              <a:buChar char="•"/>
              <a:tabLst>
                <a:tab pos="230188" algn="l"/>
              </a:tabLst>
            </a:pPr>
            <a:r>
              <a:rPr lang="en-US" sz="1600" dirty="0" smtClean="0">
                <a:solidFill>
                  <a:schemeClr val="tx1"/>
                </a:solidFill>
              </a:rPr>
              <a:t>On 27 March 2023, Japan MIC published a </a:t>
            </a:r>
            <a:r>
              <a:rPr lang="en-US" sz="1600" dirty="0" smtClean="0">
                <a:solidFill>
                  <a:schemeClr val="tx1"/>
                </a:solidFill>
                <a:hlinkClick r:id="rId4"/>
              </a:rPr>
              <a:t>detailed report</a:t>
            </a:r>
            <a:r>
              <a:rPr lang="en-US" sz="1600" dirty="0" smtClean="0">
                <a:solidFill>
                  <a:schemeClr val="tx1"/>
                </a:solidFill>
              </a:rPr>
              <a:t> </a:t>
            </a:r>
            <a:r>
              <a:rPr lang="en-US" sz="1600" dirty="0"/>
              <a:t>about the European and American standards testing for wireless </a:t>
            </a:r>
            <a:r>
              <a:rPr lang="en-US" sz="1600" dirty="0" smtClean="0"/>
              <a:t>LAN.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28642803"/>
              </p:ext>
            </p:extLst>
          </p:nvPr>
        </p:nvGraphicFramePr>
        <p:xfrm>
          <a:off x="914400" y="1705690"/>
          <a:ext cx="10287000" cy="20675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7 April </a:t>
                      </a:r>
                      <a:r>
                        <a:rPr lang="en-US" sz="1500" strike="sng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13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p>
                      <a:r>
                        <a:rPr lang="en-US" sz="1500" strike="noStrike" baseline="0" dirty="0" smtClean="0">
                          <a:solidFill>
                            <a:schemeClr val="tx1"/>
                          </a:solidFill>
                        </a:rPr>
                        <a:t>[TENTATIVELY CANCELLED]</a:t>
                      </a:r>
                      <a:endParaRPr lang="en-US" sz="1500" strike="noStrike" dirty="0">
                        <a:solidFill>
                          <a:schemeClr val="tx1"/>
                        </a:solidFill>
                      </a:endParaRPr>
                    </a:p>
                  </a:txBody>
                  <a:tcPr/>
                </a:tc>
                <a:tc>
                  <a:txBody>
                    <a:bodyPr/>
                    <a:lstStyle/>
                    <a:p>
                      <a:r>
                        <a:rPr lang="en-US" sz="1500" strike="noStrike" baseline="0" dirty="0"/>
                        <a:t>Friday, </a:t>
                      </a:r>
                      <a:r>
                        <a:rPr lang="en-US" sz="1500" strike="noStrike" baseline="0" dirty="0" smtClean="0"/>
                        <a:t>14 April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a:t>
            </a:r>
            <a:r>
              <a:rPr lang="en-US" sz="1800" i="1" dirty="0" smtClean="0">
                <a:solidFill>
                  <a:srgbClr val="00B050"/>
                </a:solidFill>
              </a:rPr>
              <a:t>US NTIA’s </a:t>
            </a:r>
            <a:r>
              <a:rPr lang="en-US" sz="1800" i="1" dirty="0" smtClean="0">
                <a:solidFill>
                  <a:srgbClr val="00B050"/>
                </a:solidFill>
              </a:rPr>
              <a:t>consultation on national spectrum strategy</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dirty="0" smtClean="0">
                <a:solidFill>
                  <a:srgbClr val="00B050"/>
                </a:solidFill>
              </a:rPr>
              <a:t>Review:  Australia ACMA’s consultation on spectrum outlook (if time permits) </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71500</TotalTime>
  <Words>1906</Words>
  <Application>Microsoft Office PowerPoint</Application>
  <PresentationFormat>Widescreen</PresentationFormat>
  <Paragraphs>358</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US NTIA’s consultation on national spectrum strategy (1)</vt:lpstr>
      <vt:lpstr>US NTIA’s consultation on national spectrum strategy (2)</vt:lpstr>
      <vt:lpstr>Status of ongoing consultations</vt:lpstr>
      <vt:lpstr>Australia ACMA’s consultation on spectrum outlook</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23/0039r0</dc:title>
  <dc:creator/>
  <cp:keywords>6 April 2023</cp:keywords>
  <cp:lastModifiedBy>Edward Au</cp:lastModifiedBy>
  <cp:revision>5280</cp:revision>
  <cp:lastPrinted>1601-01-01T00:00:00Z</cp:lastPrinted>
  <dcterms:created xsi:type="dcterms:W3CDTF">2016-03-03T14:54:45Z</dcterms:created>
  <dcterms:modified xsi:type="dcterms:W3CDTF">2023-04-04T17:18:52Z</dcterms:modified>
  <cp:category>IEEE 802.18 RR-TAG agenda</cp:category>
</cp:coreProperties>
</file>