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116" d="100"/>
          <a:sy n="116" d="100"/>
        </p:scale>
        <p:origin x="828"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2" d="100"/>
          <a:sy n="82" d="100"/>
        </p:scale>
        <p:origin x="393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802.18-23/0016r2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03-00-0000-weekly-teleconference-minutes-5-jan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4-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015-04-ISUS-isus-clean-version-of-spectrum-statement.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3/18-23-0017-01-ISUS-27-january-2023-isus-ad-hoc-agenda.pptx"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1/jan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fcc.gov/news-events/events/2023/02/february-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9-0000-teleconference-call-in-info.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 February 2023</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Amelia Andersdotter</a:t>
            </a:r>
          </a:p>
          <a:p>
            <a:pPr marL="630238" marR="117475" lvl="1" indent="-230188" algn="just">
              <a:buChar char="•"/>
              <a:tabLst>
                <a:tab pos="230188" algn="l"/>
              </a:tabLst>
            </a:pPr>
            <a:r>
              <a:rPr lang="en-US" sz="1600" spc="-5" dirty="0">
                <a:latin typeface="+mj-lt"/>
                <a:cs typeface="Arial"/>
              </a:rPr>
              <a:t>Discussion: No discussion	</a:t>
            </a:r>
          </a:p>
          <a:p>
            <a:pPr marL="630238" marR="117475" lvl="1" indent="-230188" algn="just">
              <a:buChar char="•"/>
              <a:tabLst>
                <a:tab pos="230188" algn="l"/>
              </a:tabLst>
            </a:pPr>
            <a:r>
              <a:rPr lang="en-US" sz="1600" spc="-5" dirty="0">
                <a:latin typeface="+mj-lt"/>
                <a:cs typeface="Arial"/>
              </a:rPr>
              <a:t>Vote: Approved by Unanimous Consent</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5 January 2023 RR-TAG call as shown in the document </a:t>
            </a:r>
            <a:r>
              <a:rPr lang="en-US" sz="1800" spc="-5" dirty="0">
                <a:solidFill>
                  <a:srgbClr val="FF0000"/>
                </a:solidFill>
                <a:latin typeface="+mj-lt"/>
                <a:cs typeface="Arial"/>
                <a:hlinkClick r:id="rId3"/>
              </a:rPr>
              <a:t>18-23/0003r0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Amelia Andersdotter</a:t>
            </a:r>
          </a:p>
          <a:p>
            <a:pPr marL="630238" marR="117475" lvl="1" indent="-230188" algn="just">
              <a:buChar char="•"/>
              <a:tabLst>
                <a:tab pos="230188" algn="l"/>
              </a:tabLst>
            </a:pPr>
            <a:r>
              <a:rPr lang="en-US" sz="1600" spc="-5" dirty="0">
                <a:latin typeface="+mj-lt"/>
                <a:cs typeface="Arial"/>
              </a:rPr>
              <a:t>Discussion: No discussion </a:t>
            </a:r>
          </a:p>
          <a:p>
            <a:pPr marL="630238" marR="117475" lvl="1" indent="-230188" algn="just">
              <a:buFont typeface="Times New Roman" pitchFamily="16" charset="0"/>
              <a:buChar char="•"/>
              <a:tabLst>
                <a:tab pos="230188" algn="l"/>
              </a:tabLst>
            </a:pPr>
            <a:r>
              <a:rPr lang="en-US" sz="1600" spc="-5" dirty="0">
                <a:latin typeface="+mj-lt"/>
                <a:cs typeface="Arial"/>
              </a:rPr>
              <a:t>Vote: Approved by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1994" y="16002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18-22/0035r54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None for now</a:t>
            </a:r>
            <a:endParaRPr lang="en-GB" sz="14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(1)</a:t>
            </a: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86198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the draft position statement on IEEE 802 wireless, </a:t>
            </a:r>
            <a:r>
              <a:rPr lang="en-US" sz="1800" spc="-5" dirty="0">
                <a:solidFill>
                  <a:srgbClr val="3333CC"/>
                </a:solidFill>
                <a:latin typeface="+mj-lt"/>
                <a:cs typeface="Arial"/>
                <a:hlinkClick r:id="rId3"/>
              </a:rPr>
              <a:t>18-23/0015r4</a:t>
            </a:r>
            <a:r>
              <a:rPr lang="en-US" sz="1800" spc="-5" dirty="0">
                <a:solidFill>
                  <a:srgbClr val="3333CC"/>
                </a:solidFill>
                <a:latin typeface="+mj-lt"/>
                <a:cs typeface="Arial"/>
              </a:rPr>
              <a:t>, </a:t>
            </a:r>
            <a:r>
              <a:rPr lang="en-US" sz="1800" spc="-5" dirty="0">
                <a:latin typeface="+mj-lt"/>
                <a:cs typeface="Arial"/>
              </a:rPr>
              <a:t>for review and approval by the IEEE 802 LMSC for submission to IEEE SA </a:t>
            </a:r>
            <a:r>
              <a:rPr lang="en-US" sz="1800" spc="-1" dirty="0">
                <a:latin typeface="+mj-lt"/>
              </a:rPr>
              <a:t>Strategic Planning Coordinating Committee (</a:t>
            </a:r>
            <a:r>
              <a:rPr lang="en-US" sz="1800" spc="-1" dirty="0"/>
              <a:t>SPCC</a:t>
            </a:r>
            <a:r>
              <a:rPr lang="en-US" sz="1800" spc="-1" dirty="0">
                <a:latin typeface="+mj-lt"/>
              </a:rPr>
              <a:t>) </a:t>
            </a:r>
            <a:r>
              <a:rPr lang="en-US" sz="1800" spc="-5" dirty="0">
                <a:latin typeface="+mj-lt"/>
                <a:cs typeface="Arial"/>
              </a:rPr>
              <a:t>by the response deadline. The IEEE 802.18 Chair is authorized to make editorial changes as necessary.</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Font typeface="Times New Roman" pitchFamily="16" charset="0"/>
              <a:buChar char="•"/>
              <a:tabLst>
                <a:tab pos="230188" algn="l"/>
              </a:tabLst>
            </a:pPr>
            <a:r>
              <a:rPr lang="en-US" sz="1600" spc="-5" dirty="0">
                <a:latin typeface="+mj-lt"/>
                <a:cs typeface="Arial"/>
              </a:rPr>
              <a:t>Result:</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Remarks: Received additional comments from members before and during the CC. Did not conduct Motion#3. Reviewed comments on 23/0015r4 redline. Cancelled ISUI ad-hoc on 2/3/2023, leaving time to update doc: 23/0015. Plan to bring forward an updated doc: 23/0015 during the weekly 802.18 RR-TAG on 2/9/2023 for review and motion. (See meeting minutes for details). </a:t>
            </a: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(2)</a:t>
            </a:r>
          </a:p>
        </p:txBody>
      </p:sp>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a:solidFill>
                  <a:schemeClr val="tx1"/>
                </a:solidFill>
              </a:rPr>
              <a:t>NOTE - Motion result in </a:t>
            </a:r>
            <a:r>
              <a:rPr lang="en-US" sz="1800" b="1" dirty="0">
                <a:solidFill>
                  <a:schemeClr val="tx1"/>
                </a:solidFill>
                <a:hlinkClick r:id="rId5"/>
              </a:rPr>
              <a:t>ISUS ad-hoc</a:t>
            </a:r>
            <a:r>
              <a:rPr lang="en-US" sz="1800" b="1" dirty="0">
                <a:solidFill>
                  <a:schemeClr val="tx1"/>
                </a:solidFill>
              </a:rPr>
              <a:t>: 7 Yes, 0 No, 1 Abstain.</a:t>
            </a:r>
          </a:p>
        </p:txBody>
      </p:sp>
    </p:spTree>
    <p:extLst>
      <p:ext uri="{BB962C8B-B14F-4D97-AF65-F5344CB8AC3E}">
        <p14:creationId xmlns:p14="http://schemas.microsoft.com/office/powerpoint/2010/main" val="3116300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January Open Commission Meeting</a:t>
            </a:r>
            <a:r>
              <a:rPr lang="en-US" sz="1600" dirty="0"/>
              <a:t> was held at 10:30am ET on 26 January 2023.</a:t>
            </a:r>
          </a:p>
          <a:p>
            <a:pPr marL="1030288" marR="117475" lvl="2" indent="-230188" algn="just">
              <a:buClrTx/>
              <a:buFont typeface="Times New Roman" pitchFamily="16" charset="0"/>
              <a:buChar char="•"/>
              <a:tabLst>
                <a:tab pos="230188" algn="l"/>
              </a:tabLst>
            </a:pPr>
            <a:r>
              <a:rPr lang="en-US" sz="1600" dirty="0"/>
              <a:t>The </a:t>
            </a:r>
            <a:r>
              <a:rPr lang="en-US" sz="1600" dirty="0">
                <a:hlinkClick r:id="rId4"/>
              </a:rPr>
              <a:t>February Open Commission Meeting</a:t>
            </a:r>
            <a:r>
              <a:rPr lang="en-US" sz="1600" dirty="0"/>
              <a:t> is scheduled at 10:30am ET on 16 February 2023.</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89421262"/>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81534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ISUS</a:t>
                      </a:r>
                      <a:r>
                        <a:rPr lang="en-US" sz="1500" baseline="0" dirty="0"/>
                        <a:t> ad-hoc </a:t>
                      </a:r>
                      <a:endParaRPr lang="en-US" sz="1500" dirty="0">
                        <a:solidFill>
                          <a:srgbClr val="FF0000"/>
                        </a:solidFill>
                      </a:endParaRPr>
                    </a:p>
                  </a:txBody>
                  <a:tcPr/>
                </a:tc>
                <a:tc>
                  <a:txBody>
                    <a:bodyPr/>
                    <a:lstStyle/>
                    <a:p>
                      <a:r>
                        <a:rPr lang="en-US" sz="1500" baseline="0" dirty="0"/>
                        <a:t>Friday, 3 February 2023, 12:00pm ET to 1:00pm ET</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9 February 2023, 3:00pm ET to 3:55pm ET</a:t>
                      </a:r>
                      <a:endParaRPr lang="en-US" sz="1500" dirty="0"/>
                    </a:p>
                  </a:txBody>
                  <a:tcPr/>
                </a:tc>
                <a:extLst>
                  <a:ext uri="{0D108BD9-81ED-4DB2-BD59-A6C34878D82A}">
                    <a16:rowId xmlns:a16="http://schemas.microsoft.com/office/drawing/2014/main" val="10002"/>
                  </a:ext>
                </a:extLst>
              </a:tr>
              <a:tr h="370840">
                <a:tc>
                  <a:txBody>
                    <a:bodyPr/>
                    <a:lstStyle/>
                    <a:p>
                      <a:r>
                        <a:rPr lang="en-US" sz="1500" dirty="0"/>
                        <a:t>ISUS</a:t>
                      </a:r>
                      <a:r>
                        <a:rPr lang="en-US" sz="1500" baseline="0" dirty="0"/>
                        <a:t> ad-hoc </a:t>
                      </a:r>
                      <a:endParaRPr lang="en-US" sz="1500" dirty="0">
                        <a:solidFill>
                          <a:srgbClr val="FF0000"/>
                        </a:solidFill>
                      </a:endParaRPr>
                    </a:p>
                  </a:txBody>
                  <a:tcPr/>
                </a:tc>
                <a:tc>
                  <a:txBody>
                    <a:bodyPr/>
                    <a:lstStyle/>
                    <a:p>
                      <a:r>
                        <a:rPr lang="en-US" sz="1500" baseline="0" dirty="0"/>
                        <a:t>Friday, 10 February 2023, 12:00pm ET to 1:00pm ET</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18-16/0038r29</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16</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15</a:t>
            </a: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3:59PM</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70798</TotalTime>
  <Words>2312</Words>
  <Application>Microsoft Office PowerPoint</Application>
  <PresentationFormat>Widescreen</PresentationFormat>
  <Paragraphs>328</Paragraphs>
  <Slides>19</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23/0016r1</dc:title>
  <dc:creator>Al Petrick</dc:creator>
  <cp:keywords>2 February 2023</cp:keywords>
  <cp:lastModifiedBy>Al Petrick</cp:lastModifiedBy>
  <cp:revision>5134</cp:revision>
  <cp:lastPrinted>1601-01-01T00:00:00Z</cp:lastPrinted>
  <dcterms:created xsi:type="dcterms:W3CDTF">2016-03-03T14:54:45Z</dcterms:created>
  <dcterms:modified xsi:type="dcterms:W3CDTF">2023-02-03T18:30:58Z</dcterms:modified>
  <cp:category>IEEE 802.18 RR-TAG agenda</cp:category>
</cp:coreProperties>
</file>