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341" r:id="rId3"/>
    <p:sldId id="329" r:id="rId4"/>
    <p:sldId id="604" r:id="rId5"/>
    <p:sldId id="624" r:id="rId6"/>
    <p:sldId id="605" r:id="rId7"/>
    <p:sldId id="516" r:id="rId8"/>
    <p:sldId id="744" r:id="rId9"/>
    <p:sldId id="750" r:id="rId10"/>
    <p:sldId id="747" r:id="rId11"/>
    <p:sldId id="780" r:id="rId12"/>
    <p:sldId id="498" r:id="rId13"/>
    <p:sldId id="746" r:id="rId14"/>
    <p:sldId id="402" r:id="rId15"/>
    <p:sldId id="403" r:id="rId16"/>
    <p:sldId id="778" r:id="rId17"/>
    <p:sldId id="779" r:id="rId18"/>
    <p:sldId id="768" r:id="rId19"/>
    <p:sldId id="763" r:id="rId20"/>
    <p:sldId id="742" r:id="rId21"/>
    <p:sldId id="752" r:id="rId22"/>
    <p:sldId id="737" r:id="rId23"/>
    <p:sldId id="739" r:id="rId24"/>
    <p:sldId id="74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5805" autoAdjust="0"/>
  </p:normalViewPr>
  <p:slideViewPr>
    <p:cSldViewPr>
      <p:cViewPr varScale="1">
        <p:scale>
          <a:sx n="108" d="100"/>
          <a:sy n="108" d="100"/>
        </p:scale>
        <p:origin x="2058" y="108"/>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826853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207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11jan22</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802.18-22/0002r00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shellha@qti.qualcomm.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140-00-0000-minutes-23nov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11jan22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Wireless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spid="_x0000_s1045" name="Document" r:id="rId4" imgW="10608966" imgH="2834738" progId="Word.Document.8">
                  <p:embed/>
                </p:oleObj>
              </mc:Choice>
              <mc:Fallback>
                <p:oleObj name="Document" r:id="rId4" imgW="10608966" imgH="2834738" progId="Word.Document.8">
                  <p:embed/>
                  <p:pic>
                    <p:nvPicPr>
                      <p:cNvPr id="0" name="Picture 3"/>
                      <p:cNvPicPr>
                        <a:picLocks noChangeAspect="1" noChangeArrowheads="1"/>
                      </p:cNvPicPr>
                      <p:nvPr/>
                    </p:nvPicPr>
                    <p:blipFill>
                      <a:blip r:embed="rId5"/>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Moving Forward</a:t>
            </a:r>
            <a:endParaRPr lang="en-US" sz="1800" dirty="0"/>
          </a:p>
        </p:txBody>
      </p:sp>
      <p:sp>
        <p:nvSpPr>
          <p:cNvPr id="3" name="Content Placeholder 2"/>
          <p:cNvSpPr>
            <a:spLocks noGrp="1"/>
          </p:cNvSpPr>
          <p:nvPr>
            <p:ph idx="1"/>
          </p:nvPr>
        </p:nvSpPr>
        <p:spPr>
          <a:xfrm>
            <a:off x="685800" y="1102673"/>
            <a:ext cx="8292711" cy="5372740"/>
          </a:xfrm>
        </p:spPr>
        <p:txBody>
          <a:bodyPr/>
          <a:lstStyle/>
          <a:p>
            <a:pPr marL="285750" indent="-285750">
              <a:buClrTx/>
              <a:buFont typeface="Arial" panose="020B0604020202020204" pitchFamily="34" charset="0"/>
              <a:buChar char="•"/>
            </a:pPr>
            <a:r>
              <a:rPr lang="en-US" sz="1800" b="0" dirty="0">
                <a:solidFill>
                  <a:schemeClr val="tx1"/>
                </a:solidFill>
                <a:latin typeface="Times New Roman" panose="02020603050405020304" pitchFamily="18" charset="0"/>
                <a:ea typeface="Times New Roman" panose="02020603050405020304" pitchFamily="18" charset="0"/>
              </a:rPr>
              <a:t> </a:t>
            </a:r>
            <a:r>
              <a:rPr lang="en-US" sz="2000" dirty="0">
                <a:solidFill>
                  <a:schemeClr val="tx1"/>
                </a:solidFill>
                <a:latin typeface="Times New Roman" panose="02020603050405020304" pitchFamily="18" charset="0"/>
                <a:ea typeface="Times New Roman" panose="02020603050405020304" pitchFamily="18" charset="0"/>
              </a:rPr>
              <a:t>Moving Forward: </a:t>
            </a:r>
          </a:p>
          <a:p>
            <a:pPr marL="685800" lvl="1">
              <a:buClrTx/>
              <a:buFont typeface="Arial" panose="020B0604020202020204" pitchFamily="34" charset="0"/>
              <a:buChar char="•"/>
            </a:pPr>
            <a:r>
              <a:rPr lang="en-US" sz="1800" b="1" dirty="0">
                <a:solidFill>
                  <a:schemeClr val="tx1"/>
                </a:solidFill>
                <a:latin typeface="Times New Roman" panose="02020603050405020304" pitchFamily="18" charset="0"/>
                <a:ea typeface="Times New Roman" panose="02020603050405020304" pitchFamily="18" charset="0"/>
              </a:rPr>
              <a:t> </a:t>
            </a:r>
            <a:r>
              <a:rPr lang="en-US" sz="1600" b="1" dirty="0">
                <a:solidFill>
                  <a:schemeClr val="tx1"/>
                </a:solidFill>
                <a:latin typeface="Times New Roman" panose="02020603050405020304" pitchFamily="18" charset="0"/>
                <a:ea typeface="Times New Roman" panose="02020603050405020304" pitchFamily="18" charset="0"/>
              </a:rPr>
              <a:t>11jan: </a:t>
            </a:r>
            <a:r>
              <a:rPr lang="en-US" sz="1600" b="1" dirty="0">
                <a:solidFill>
                  <a:schemeClr val="tx1"/>
                </a:solidFill>
                <a:ea typeface="Times New Roman" panose="02020603050405020304" pitchFamily="18" charset="0"/>
              </a:rPr>
              <a:t>go with a new doc for 2022, what is title: </a:t>
            </a:r>
          </a:p>
          <a:p>
            <a:pPr marL="1085850" lvl="2">
              <a:buClrTx/>
              <a:buFont typeface="Arial" panose="020B0604020202020204" pitchFamily="34" charset="0"/>
              <a:buChar char="•"/>
            </a:pPr>
            <a:r>
              <a:rPr lang="en-US" sz="1600" dirty="0"/>
              <a:t>was:  </a:t>
            </a:r>
            <a:r>
              <a:rPr lang="en-US" sz="1600" b="0" dirty="0">
                <a:effectLst/>
              </a:rPr>
              <a:t>Frequency Table Template</a:t>
            </a:r>
            <a:endParaRPr lang="en-US" sz="1600" dirty="0"/>
          </a:p>
          <a:p>
            <a:pPr marL="1085850" lvl="2">
              <a:buClrTx/>
              <a:buFont typeface="Arial" panose="020B0604020202020204" pitchFamily="34" charset="0"/>
              <a:buChar char="•"/>
            </a:pPr>
            <a:r>
              <a:rPr lang="en-US" sz="1600" b="1" dirty="0">
                <a:solidFill>
                  <a:schemeClr val="tx1"/>
                </a:solidFill>
                <a:latin typeface="Times New Roman" panose="02020603050405020304" pitchFamily="18" charset="0"/>
                <a:ea typeface="Times New Roman" panose="02020603050405020304" pitchFamily="18" charset="0"/>
              </a:rPr>
              <a:t>propose:  </a:t>
            </a:r>
            <a:r>
              <a:rPr lang="en-US" sz="1600" b="1" dirty="0"/>
              <a:t>IEEE 802 Wireless Stds Frequency Table</a:t>
            </a:r>
            <a:endParaRPr lang="en-US" sz="1600" b="1" dirty="0">
              <a:solidFill>
                <a:schemeClr val="tx1"/>
              </a:solidFill>
              <a:latin typeface="Times New Roman" panose="02020603050405020304" pitchFamily="18" charset="0"/>
              <a:ea typeface="Times New Roman" panose="02020603050405020304" pitchFamily="18" charset="0"/>
            </a:endParaRPr>
          </a:p>
          <a:p>
            <a:pPr marL="1543050" lvl="3">
              <a:buClrTx/>
              <a:buFont typeface="Arial" panose="020B0604020202020204" pitchFamily="34" charset="0"/>
              <a:buChar char="•"/>
            </a:pPr>
            <a:endParaRPr lang="en-US" b="1" dirty="0">
              <a:solidFill>
                <a:schemeClr val="tx1"/>
              </a:solidFill>
              <a:latin typeface="Times New Roman" panose="02020603050405020304" pitchFamily="18" charset="0"/>
              <a:ea typeface="Times New Roman" panose="02020603050405020304" pitchFamily="18" charset="0"/>
            </a:endParaRPr>
          </a:p>
          <a:p>
            <a:pPr marL="1085850" lvl="2">
              <a:buClrTx/>
              <a:buFont typeface="Arial" panose="020B0604020202020204" pitchFamily="34" charset="0"/>
              <a:buChar char="•"/>
            </a:pPr>
            <a:r>
              <a:rPr lang="en-US" sz="1600" dirty="0">
                <a:solidFill>
                  <a:schemeClr val="tx1"/>
                </a:solidFill>
                <a:latin typeface="Times New Roman" panose="02020603050405020304" pitchFamily="18" charset="0"/>
                <a:ea typeface="Times New Roman" panose="02020603050405020304" pitchFamily="18" charset="0"/>
              </a:rPr>
              <a:t>authors, leave the 2  </a:t>
            </a:r>
          </a:p>
          <a:p>
            <a:pPr marL="685800" lvl="1">
              <a:buClrTx/>
              <a:buFont typeface="Arial" panose="020B0604020202020204" pitchFamily="34" charset="0"/>
              <a:buChar char="•"/>
            </a:pPr>
            <a:endParaRPr lang="en-US" sz="1600" b="1" dirty="0">
              <a:solidFill>
                <a:schemeClr val="tx1"/>
              </a:solidFill>
              <a:latin typeface="Times New Roman" panose="02020603050405020304" pitchFamily="18" charset="0"/>
              <a:ea typeface="Times New Roman" panose="02020603050405020304" pitchFamily="18" charset="0"/>
            </a:endParaRPr>
          </a:p>
          <a:p>
            <a:pPr marL="685800" lvl="1">
              <a:buClrTx/>
              <a:buFont typeface="Arial" panose="020B0604020202020204" pitchFamily="34" charset="0"/>
              <a:buChar char="•"/>
            </a:pPr>
            <a:r>
              <a:rPr lang="en-US" sz="1600" b="1" dirty="0">
                <a:solidFill>
                  <a:schemeClr val="tx1"/>
                </a:solidFill>
                <a:latin typeface="Times New Roman" panose="02020603050405020304" pitchFamily="18" charset="0"/>
                <a:ea typeface="Times New Roman" panose="02020603050405020304" pitchFamily="18" charset="0"/>
              </a:rPr>
              <a:t>what is next on the table? </a:t>
            </a:r>
          </a:p>
          <a:p>
            <a:pPr marL="685800" lvl="1">
              <a:buClrTx/>
              <a:buFont typeface="Arial" panose="020B0604020202020204" pitchFamily="34" charset="0"/>
              <a:buChar char="•"/>
            </a:pPr>
            <a:endParaRPr lang="en-US" sz="1600" b="1" dirty="0">
              <a:solidFill>
                <a:schemeClr val="tx1"/>
              </a:solidFill>
              <a:latin typeface="Times New Roman" panose="02020603050405020304" pitchFamily="18" charset="0"/>
              <a:ea typeface="Times New Roman" panose="02020603050405020304" pitchFamily="18" charset="0"/>
            </a:endParaRPr>
          </a:p>
          <a:p>
            <a:pPr marL="685800" lvl="1">
              <a:buClrTx/>
              <a:buFont typeface="Arial" panose="020B0604020202020204" pitchFamily="34" charset="0"/>
              <a:buChar char="•"/>
            </a:pPr>
            <a:r>
              <a:rPr lang="en-US" sz="1600" b="1" dirty="0">
                <a:solidFill>
                  <a:schemeClr val="tx1"/>
                </a:solidFill>
                <a:latin typeface="Times New Roman" panose="02020603050405020304" pitchFamily="18" charset="0"/>
                <a:ea typeface="Times New Roman" panose="02020603050405020304" pitchFamily="18" charset="0"/>
              </a:rPr>
              <a:t>what is next:  _____</a:t>
            </a:r>
          </a:p>
          <a:p>
            <a:pPr marL="685800" lvl="1">
              <a:buClrTx/>
              <a:buFont typeface="Arial" panose="020B0604020202020204" pitchFamily="34" charset="0"/>
              <a:buChar char="•"/>
            </a:pPr>
            <a:endParaRPr lang="en-US" sz="1800" b="1" dirty="0">
              <a:solidFill>
                <a:schemeClr val="tx1"/>
              </a:solidFill>
              <a:latin typeface="Times New Roman" panose="02020603050405020304" pitchFamily="18" charset="0"/>
              <a:ea typeface="Times New Roman" panose="02020603050405020304" pitchFamily="18" charset="0"/>
            </a:endParaRPr>
          </a:p>
          <a:p>
            <a:pPr marL="685800" lvl="1">
              <a:buClrTx/>
              <a:buFont typeface="Arial" panose="020B0604020202020204" pitchFamily="34" charset="0"/>
              <a:buChar char="•"/>
            </a:pPr>
            <a:r>
              <a:rPr lang="en-US" sz="1800" b="1" dirty="0">
                <a:solidFill>
                  <a:schemeClr val="tx1"/>
                </a:solidFill>
                <a:latin typeface="Times New Roman" panose="02020603050405020304" pitchFamily="18" charset="0"/>
                <a:ea typeface="Times New Roman" panose="02020603050405020304" pitchFamily="18" charset="0"/>
              </a:rPr>
              <a:t>23nov:  </a:t>
            </a:r>
            <a:r>
              <a:rPr lang="en-US" sz="1600" dirty="0">
                <a:solidFill>
                  <a:schemeClr val="tx1"/>
                </a:solidFill>
                <a:latin typeface="Times New Roman" panose="02020603050405020304" pitchFamily="18" charset="0"/>
                <a:ea typeface="Times New Roman" panose="02020603050405020304" pitchFamily="18" charset="0"/>
              </a:rPr>
              <a:t>Not a template anymore, work toward a new document with new name in 2022. </a:t>
            </a:r>
            <a:endParaRPr lang="en-US" sz="1800" dirty="0">
              <a:solidFill>
                <a:schemeClr val="tx1"/>
              </a:solidFill>
              <a:latin typeface="Times New Roman" panose="02020603050405020304" pitchFamily="18" charset="0"/>
              <a:ea typeface="Times New Roman" panose="02020603050405020304" pitchFamily="18" charset="0"/>
            </a:endParaRPr>
          </a:p>
          <a:p>
            <a:pPr marL="1543050" lvl="3">
              <a:buClrTx/>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rPr>
              <a:t>Ask the other WGs is the content sufficient to publish and use as living reference doc? </a:t>
            </a:r>
          </a:p>
          <a:p>
            <a:pPr marL="1543050" lvl="3">
              <a:buClrTx/>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rPr>
              <a:t>Maybe put a section on the 802 webpage and point to latest doc.</a:t>
            </a:r>
          </a:p>
          <a:p>
            <a:pPr marL="1085850" lvl="2">
              <a:buClrTx/>
              <a:buFont typeface="Arial" panose="020B0604020202020204" pitchFamily="34" charset="0"/>
              <a:buChar char="•"/>
            </a:pPr>
            <a:r>
              <a:rPr lang="en-US" sz="1600" dirty="0">
                <a:solidFill>
                  <a:schemeClr val="tx1"/>
                </a:solidFill>
                <a:latin typeface="Times New Roman" panose="02020603050405020304" pitchFamily="18" charset="0"/>
                <a:ea typeface="Times New Roman" panose="02020603050405020304" pitchFamily="18" charset="0"/>
              </a:rPr>
              <a:t>At some time (need a date goal)  a</a:t>
            </a:r>
            <a:r>
              <a:rPr lang="en-US" sz="1600" b="0" dirty="0">
                <a:solidFill>
                  <a:schemeClr val="tx1"/>
                </a:solidFill>
                <a:latin typeface="Times New Roman" panose="02020603050405020304" pitchFamily="18" charset="0"/>
                <a:ea typeface="Times New Roman" panose="02020603050405020304" pitchFamily="18" charset="0"/>
              </a:rPr>
              <a:t>sk the WG chairs </a:t>
            </a:r>
            <a:r>
              <a:rPr lang="en-US" sz="1600" dirty="0">
                <a:solidFill>
                  <a:schemeClr val="tx1"/>
                </a:solidFill>
                <a:latin typeface="Times New Roman" panose="02020603050405020304" pitchFamily="18" charset="0"/>
                <a:ea typeface="Times New Roman" panose="02020603050405020304" pitchFamily="18" charset="0"/>
              </a:rPr>
              <a:t>their</a:t>
            </a:r>
            <a:r>
              <a:rPr lang="en-US" sz="1600" b="0" dirty="0">
                <a:solidFill>
                  <a:schemeClr val="tx1"/>
                </a:solidFill>
                <a:latin typeface="Times New Roman" panose="02020603050405020304" pitchFamily="18" charset="0"/>
                <a:ea typeface="Times New Roman" panose="02020603050405020304" pitchFamily="18" charset="0"/>
              </a:rPr>
              <a:t> members for a review / comments of the template for publishing.</a:t>
            </a:r>
          </a:p>
          <a:p>
            <a:pPr marL="1543050" lvl="3">
              <a:buClrTx/>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rPr>
              <a:t>Need to be clear what the scope &amp; goal is and this is a living document that will continue to be updated and refined. </a:t>
            </a:r>
            <a:r>
              <a:rPr lang="en-US" b="0" dirty="0">
                <a:solidFill>
                  <a:schemeClr val="tx1"/>
                </a:solidFill>
                <a:latin typeface="Times New Roman" panose="02020603050405020304" pitchFamily="18" charset="0"/>
                <a:ea typeface="Times New Roman" panose="02020603050405020304" pitchFamily="18" charset="0"/>
              </a:rPr>
              <a:t>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Moving Forward and Actions Required</a:t>
            </a:r>
            <a:endParaRPr lang="en-US" sz="1800" dirty="0"/>
          </a:p>
        </p:txBody>
      </p:sp>
      <p:sp>
        <p:nvSpPr>
          <p:cNvPr id="3" name="Content Placeholder 2"/>
          <p:cNvSpPr>
            <a:spLocks noGrp="1"/>
          </p:cNvSpPr>
          <p:nvPr>
            <p:ph idx="1"/>
          </p:nvPr>
        </p:nvSpPr>
        <p:spPr>
          <a:xfrm>
            <a:off x="685800" y="1102673"/>
            <a:ext cx="8292711" cy="5372740"/>
          </a:xfrm>
        </p:spPr>
        <p:txBody>
          <a:bodyPr/>
          <a:lstStyle/>
          <a:p>
            <a:pPr marL="285750" indent="-285750">
              <a:buClrTx/>
              <a:buFont typeface="Arial" panose="020B0604020202020204" pitchFamily="34" charset="0"/>
              <a:buChar char="•"/>
            </a:pPr>
            <a:r>
              <a:rPr lang="en-US" sz="2000" dirty="0">
                <a:solidFill>
                  <a:schemeClr val="tx1"/>
                </a:solidFill>
                <a:latin typeface="Times New Roman" panose="02020603050405020304" pitchFamily="18" charset="0"/>
                <a:ea typeface="Times New Roman" panose="02020603050405020304" pitchFamily="18" charset="0"/>
              </a:rPr>
              <a:t>Actions required</a:t>
            </a: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chemeClr val="tx1"/>
                </a:solidFill>
                <a:latin typeface="Times New Roman" panose="02020603050405020304" pitchFamily="18" charset="0"/>
                <a:ea typeface="Times New Roman" panose="02020603050405020304" pitchFamily="18" charset="0"/>
              </a:rPr>
              <a:t>.</a:t>
            </a:r>
            <a:r>
              <a:rPr lang="en-US" sz="1800" b="0" dirty="0">
                <a:solidFill>
                  <a:srgbClr val="00B0F0"/>
                </a:solidFill>
                <a:latin typeface="Times New Roman" panose="02020603050405020304" pitchFamily="18" charset="0"/>
                <a:ea typeface="Times New Roman" panose="02020603050405020304" pitchFamily="18" charset="0"/>
              </a:rPr>
              <a:t>18 co-lead to update primary spreadsheet per ad hoc of 11jan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all:  off-line work to fill in cells for all 802 wireless standards.</a:t>
            </a:r>
          </a:p>
          <a:p>
            <a:pPr marL="285750" indent="-285750">
              <a:buClrTx/>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 will ask about original 802.22 amendments</a:t>
            </a:r>
          </a:p>
          <a:p>
            <a:pPr marL="285750" indent="-285750">
              <a:buClrTx/>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 all: how to show the light communications:  15.7, 15.13, .11bb?  (add 802.3?</a:t>
            </a:r>
            <a:endParaRPr lang="en-US" sz="1400" b="0" dirty="0">
              <a:solidFill>
                <a:schemeClr val="tx1"/>
              </a:solidFill>
              <a:latin typeface="Times New Roman" panose="02020603050405020304" pitchFamily="18" charset="0"/>
              <a:ea typeface="Times New Roman" panose="02020603050405020304" pitchFamily="18" charset="0"/>
            </a:endParaRPr>
          </a:p>
          <a:p>
            <a:pPr marL="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co-leads/all:  what is goal/date to go for comments?  </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68448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nothing heard. </a:t>
            </a:r>
          </a:p>
          <a:p>
            <a:pPr marL="0">
              <a:spcBef>
                <a:spcPts val="0"/>
              </a:spcBef>
              <a:spcAft>
                <a:spcPts val="0"/>
              </a:spcAft>
              <a:buFont typeface="Arial" panose="020B0604020202020204" pitchFamily="34" charset="0"/>
              <a:buChar char="•"/>
            </a:pPr>
            <a:r>
              <a:rPr lang="en-US" sz="1800" b="0" dirty="0">
                <a:solidFill>
                  <a:schemeClr val="bg1">
                    <a:lumMod val="85000"/>
                  </a:schemeClr>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000" dirty="0"/>
              <a:t>Table of IEEE 802 Wireless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could just point to </a:t>
            </a:r>
            <a:r>
              <a:rPr lang="en-GB" sz="1800" dirty="0">
                <a:solidFill>
                  <a:srgbClr val="1F497D"/>
                </a:solidFill>
                <a:effectLst/>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 </a:t>
            </a:r>
            <a:r>
              <a:rPr lang="en-US">
                <a:solidFill>
                  <a:srgbClr val="333333"/>
                </a:solidFill>
                <a:ea typeface="Times New Roman" panose="02020603050405020304" pitchFamily="18" charset="0"/>
              </a:rPr>
              <a:t>(Ben)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Edward and Al helping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often to meet and where are the docs?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 __ (.18)</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 22feb22</a:t>
            </a:r>
            <a:r>
              <a:rPr lang="en-US" sz="2000" b="0" dirty="0">
                <a:solidFill>
                  <a:schemeClr val="tx1"/>
                </a:solidFill>
              </a:rPr>
              <a:t>, 15:00 et</a:t>
            </a:r>
            <a:r>
              <a:rPr lang="en-US" sz="2000" b="0" dirty="0">
                <a:solidFill>
                  <a:schemeClr val="tx1"/>
                </a:solidFill>
                <a:sym typeface="Wingdings" panose="05000000000000000000" pitchFamily="2" charset="2"/>
              </a:rPr>
              <a:t> </a:t>
            </a:r>
            <a:endParaRPr lang="en-US" sz="2000" b="0" dirty="0">
              <a:solidFill>
                <a:schemeClr val="tx1"/>
              </a:solidFill>
            </a:endParaRPr>
          </a:p>
          <a:p>
            <a:pPr marL="685800" lvl="1">
              <a:buFont typeface="Arial" panose="020B0604020202020204" pitchFamily="34" charset="0"/>
              <a:buChar char="•"/>
            </a:pPr>
            <a:r>
              <a:rPr lang="en-US" sz="1800" dirty="0">
                <a:solidFill>
                  <a:schemeClr val="tx1"/>
                </a:solidFill>
              </a:rPr>
              <a:t>New call-ins are out and in backup slides.</a:t>
            </a:r>
          </a:p>
          <a:p>
            <a:pPr marL="685800" lvl="1">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16:________________00et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11, 2022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+1-646-992-2010,,23370726473##</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+1-213-306-3065,,23370726473##</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05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from 3:00 PM to 4:00 PM, (UTC-05:00) Eastern Time (US &amp; Canada)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u="sng" dirty="0">
                <a:solidFill>
                  <a:srgbClr val="00B05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23374836851@ieeesa.webex.com</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09600" y="590319"/>
            <a:ext cx="8214174"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3412509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3"/>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5"/>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7"/>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9"/>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spid="_x0000_s2088" name="Packager Shell Object" showAsIcon="1" r:id="rId10" imgW="2391120" imgH="534600" progId="Package">
                  <p:embed/>
                </p:oleObj>
              </mc:Choice>
              <mc:Fallback>
                <p:oleObj name="Packager Shell Object" showAsIcon="1" r:id="rId10" imgW="2391120" imgH="534600" progId="Package">
                  <p:embed/>
                  <p:pic>
                    <p:nvPicPr>
                      <p:cNvPr id="0" name=""/>
                      <p:cNvPicPr/>
                      <p:nvPr/>
                    </p:nvPicPr>
                    <p:blipFill>
                      <a:blip r:embed="rId11"/>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spid="_x0000_s2089"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bg1">
                    <a:lumMod val="65000"/>
                  </a:schemeClr>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https://mentor.ieee.org/802.18/dcn/21/18-21-0140-00-0000-minutes-23nov21-adhoc-frequency-table.docx</a:t>
            </a:r>
            <a:r>
              <a:rPr lang="en-GB" sz="16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23-Nov-2021 18:28:39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Wireless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Wireless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https://mentor.ieee.org/802.18/dcn/21/18-21-0036-09-0000-frequency-table-template.xlsx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1543050" lvl="3">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11jan: working on rev10</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Did the light-range’s sheet come out okay?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What about 802.11ah and </a:t>
            </a:r>
            <a:r>
              <a:rPr lang="en-US" sz="1400" dirty="0" err="1">
                <a:solidFill>
                  <a:srgbClr val="333333"/>
                </a:solidFill>
                <a:ea typeface="Times New Roman" panose="02020603050405020304" pitchFamily="18" charset="0"/>
              </a:rPr>
              <a:t>aj</a:t>
            </a:r>
            <a:r>
              <a:rPr lang="en-US" sz="14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23nov:  working on rev09:</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Updates a few UWB ranges and add the Light-Ranges Sheet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28sep:  working on rev08…</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Updated most of the 802.15 cells/rows, less UWB ones.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27july:  Reviewed the draft of rev07</a:t>
            </a:r>
            <a:endParaRPr lang="en-US" sz="14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In notes:  Added a general note to only consider Active standards, not in active-withdrawn standards.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58063</TotalTime>
  <Words>4355</Words>
  <Application>Microsoft Office PowerPoint</Application>
  <PresentationFormat>On-screen Show (4:3)</PresentationFormat>
  <Paragraphs>523</Paragraphs>
  <Slides>24</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37"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Wireless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Wireless Stds Frequency Table</vt:lpstr>
      <vt:lpstr>The Table – filling in </vt:lpstr>
      <vt:lpstr>Moving Forward</vt:lpstr>
      <vt:lpstr>Moving Forward and Actions Required</vt:lpstr>
      <vt:lpstr>Any Other Business</vt:lpstr>
      <vt:lpstr>Table of IEEE 802 Wireless Stds Frequency Bands – the ad hoc</vt:lpstr>
      <vt:lpstr>Adjourn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author</cp:lastModifiedBy>
  <cp:revision>3655</cp:revision>
  <cp:lastPrinted>1601-01-01T00:00:00Z</cp:lastPrinted>
  <dcterms:created xsi:type="dcterms:W3CDTF">2016-03-03T14:54:45Z</dcterms:created>
  <dcterms:modified xsi:type="dcterms:W3CDTF">2022-01-11T13:44:27Z</dcterms:modified>
</cp:coreProperties>
</file>