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4"/>
  </p:notesMasterIdLst>
  <p:handoutMasterIdLst>
    <p:handoutMasterId r:id="rId35"/>
  </p:handoutMasterIdLst>
  <p:sldIdLst>
    <p:sldId id="256" r:id="rId2"/>
    <p:sldId id="341" r:id="rId3"/>
    <p:sldId id="329" r:id="rId4"/>
    <p:sldId id="604" r:id="rId5"/>
    <p:sldId id="624" r:id="rId6"/>
    <p:sldId id="605" r:id="rId7"/>
    <p:sldId id="776" r:id="rId8"/>
    <p:sldId id="596" r:id="rId9"/>
    <p:sldId id="690" r:id="rId10"/>
    <p:sldId id="799" r:id="rId11"/>
    <p:sldId id="603" r:id="rId12"/>
    <p:sldId id="798" r:id="rId13"/>
    <p:sldId id="606" r:id="rId14"/>
    <p:sldId id="735" r:id="rId15"/>
    <p:sldId id="608" r:id="rId16"/>
    <p:sldId id="774" r:id="rId17"/>
    <p:sldId id="796" r:id="rId18"/>
    <p:sldId id="742" r:id="rId19"/>
    <p:sldId id="743" r:id="rId20"/>
    <p:sldId id="650" r:id="rId21"/>
    <p:sldId id="498" r:id="rId22"/>
    <p:sldId id="402" r:id="rId23"/>
    <p:sldId id="403" r:id="rId24"/>
    <p:sldId id="777" r:id="rId25"/>
    <p:sldId id="797" r:id="rId26"/>
    <p:sldId id="778" r:id="rId27"/>
    <p:sldId id="781" r:id="rId28"/>
    <p:sldId id="795" r:id="rId29"/>
    <p:sldId id="783" r:id="rId30"/>
    <p:sldId id="728" r:id="rId31"/>
    <p:sldId id="656" r:id="rId32"/>
    <p:sldId id="655" r:id="rId3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00" autoAdjust="0"/>
    <p:restoredTop sz="96301" autoAdjust="0"/>
  </p:normalViewPr>
  <p:slideViewPr>
    <p:cSldViewPr>
      <p:cViewPr varScale="1">
        <p:scale>
          <a:sx n="108" d="100"/>
          <a:sy n="108" d="100"/>
        </p:scale>
        <p:origin x="132" y="222"/>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 d="1"/>
        <a:sy n="1" d="1"/>
      </p:scale>
      <p:origin x="0" y="-559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20-Aug-21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30.xm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1.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2.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s://cept.org/ecc/groups/ecc/wg-se/se-45/" TargetMode="External"/><Relationship Id="rId3" Type="http://schemas.openxmlformats.org/officeDocument/2006/relationships/hyperlink" Target="https://cept.org/ecc/groups/ecc/wg-se/se-21/client/introduction/" TargetMode="External"/><Relationship Id="rId7" Type="http://schemas.openxmlformats.org/officeDocument/2006/relationships/hyperlink" Target="https://cept.org/ecc/groups/ecc/wg-se/se-24/"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www.ecodocdb.dk/download/cc03c766-35f8/ECC%20Report%20302.pdf" TargetMode="External"/><Relationship Id="rId4" Type="http://schemas.openxmlformats.org/officeDocument/2006/relationships/hyperlink" Target="https://cept.org/ecc/groups/ecc/client/introduction/" TargetMode="External"/><Relationship Id="rId9" Type="http://schemas.openxmlformats.org/officeDocument/2006/relationships/hyperlink" Target="https://cept.org/ecc/groups/ecc/wg-fm/fm-57/"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400050" lvl="1">
              <a:spcBef>
                <a:spcPts val="0"/>
              </a:spcBef>
              <a:spcAft>
                <a:spcPts val="0"/>
              </a:spcAft>
              <a:buFont typeface="Arial" panose="020B0604020202020204" pitchFamily="34" charset="0"/>
              <a:buChar char="•"/>
            </a:pPr>
            <a:r>
              <a:rPr lang="en-US" sz="1200" b="0" dirty="0">
                <a:solidFill>
                  <a:srgbClr val="000000"/>
                </a:solidFill>
                <a:effectLst/>
                <a:ea typeface="Calibri" panose="020F0502020204030204" pitchFamily="34" charset="0"/>
              </a:rPr>
              <a:t> </a:t>
            </a:r>
            <a:r>
              <a:rPr lang="en-US" sz="1200" b="0" u="sng" dirty="0">
                <a:solidFill>
                  <a:srgbClr val="000000"/>
                </a:solidFill>
                <a:effectLst/>
                <a:ea typeface="Calibri" panose="020F0502020204030204" pitchFamily="34" charset="0"/>
              </a:rPr>
              <a:t>Background</a:t>
            </a:r>
            <a:r>
              <a:rPr lang="en-US" sz="1200" b="0" dirty="0">
                <a:solidFill>
                  <a:srgbClr val="000000"/>
                </a:solidFill>
                <a:effectLst/>
                <a:ea typeface="Calibri" panose="020F0502020204030204" pitchFamily="34" charset="0"/>
              </a:rPr>
              <a:t>: Section 15.255 of the Commission’s rules sets forth the operational policies and technical parameters for unlicensed device operation in </a:t>
            </a:r>
            <a:r>
              <a:rPr lang="en-US" sz="1200" dirty="0">
                <a:solidFill>
                  <a:srgbClr val="000000"/>
                </a:solidFill>
                <a:effectLst/>
                <a:ea typeface="Calibri" panose="020F0502020204030204" pitchFamily="34" charset="0"/>
              </a:rPr>
              <a:t>the 57-71 GHz band. </a:t>
            </a:r>
            <a:r>
              <a:rPr lang="en-US" sz="1200" b="0" dirty="0">
                <a:solidFill>
                  <a:srgbClr val="000000"/>
                </a:solidFill>
                <a:effectLst/>
                <a:ea typeface="Calibri" panose="020F0502020204030204" pitchFamily="34" charset="0"/>
              </a:rPr>
              <a:t>Unlicensed devices that operate here generally include indoor/outdoor communication devices such as </a:t>
            </a:r>
            <a:r>
              <a:rPr lang="en-US" sz="1200" b="0" dirty="0" err="1">
                <a:solidFill>
                  <a:srgbClr val="000000"/>
                </a:solidFill>
                <a:effectLst/>
                <a:ea typeface="Calibri" panose="020F0502020204030204" pitchFamily="34" charset="0"/>
              </a:rPr>
              <a:t>WiGig</a:t>
            </a:r>
            <a:r>
              <a:rPr lang="en-US" sz="1200" b="0" dirty="0">
                <a:solidFill>
                  <a:srgbClr val="000000"/>
                </a:solidFill>
                <a:effectLst/>
                <a:ea typeface="Calibri" panose="020F0502020204030204" pitchFamily="34" charset="0"/>
              </a:rPr>
              <a:t> wireless local area networking (WLAN) devices and outdoor fixed point-to-point communication links, as well as field disturbance sensors (FDS) (e.g., radar devices) that are used in fixed applications or operate on a mobile basis but are restricted to short-range interactive motion sensor (SRIMS) use. </a:t>
            </a:r>
            <a:endParaRPr lang="en-US" sz="12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200" b="0" dirty="0">
                <a:effectLst/>
                <a:ea typeface="Calibri" panose="020F0502020204030204" pitchFamily="34" charset="0"/>
              </a:rPr>
              <a:t>Recent technological advancements for FDS/radar devices has led to increased demand for unlicensed mobile radar operations in the 57-64 GHz portion of the band. However, FDS/radar deployment to date is limited because the current rules limit the power limit to 30 dB below that of unlicensed communication devices in the band and restrict mobile operation to SRIMS applications. The Office of Engineering and Technology previously granted waivers to Google in 2018 and to a number of parties in early 2021 to operate mobile radars at higher power than permitted in the rules, but only in specific, narrowly defined situations. Moreover, in its January 14, 2021 meeting, the FCC’s Technology Advisory Committee recommended that the Commission initiate a rulemaking proceeding to take a comprehensive review of unlicensed use under Section 15.255; other interested parties have also encouraged this approach.</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548143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9368252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ea typeface="Calibri" panose="020F0502020204030204" pitchFamily="34" charset="0"/>
              </a:rPr>
              <a:t>15july:  yes:	19	no;	13	no result:	4		total  #: 36</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641883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2813125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1517888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024611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3"/>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a:t>
            </a:r>
            <a:r>
              <a:rPr lang="en-US" sz="1200" dirty="0">
                <a:solidFill>
                  <a:schemeClr val="tx1"/>
                </a:solidFill>
                <a:hlinkClick r:id="rId4"/>
              </a:rPr>
              <a:t>&lt;ECC&gt;</a:t>
            </a:r>
            <a:r>
              <a:rPr lang="en-US" sz="1200" dirty="0">
                <a:solidFill>
                  <a:schemeClr val="tx1"/>
                </a:solidFill>
              </a:rPr>
              <a:t>  (and more) 	next call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5"/>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5"/>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7"/>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fr-FR" sz="1200" b="0" i="0" u="none" strike="noStrike" kern="1200" dirty="0">
                <a:solidFill>
                  <a:srgbClr val="000000"/>
                </a:solidFill>
                <a:effectLst/>
                <a:latin typeface="Times New Roman" pitchFamily="16" charset="0"/>
                <a:ea typeface="+mn-ea"/>
                <a:cs typeface="+mn-cs"/>
                <a:hlinkClick r:id="rId7"/>
              </a:rPr>
              <a:t>SE 24 - Short Range </a:t>
            </a:r>
            <a:r>
              <a:rPr lang="fr-FR" sz="1200" b="0" i="0" u="none" strike="noStrike" kern="1200" dirty="0" err="1">
                <a:solidFill>
                  <a:srgbClr val="000000"/>
                </a:solidFill>
                <a:effectLst/>
                <a:latin typeface="Times New Roman" pitchFamily="16" charset="0"/>
                <a:ea typeface="+mn-ea"/>
                <a:cs typeface="+mn-cs"/>
                <a:hlinkClick r:id="rId7"/>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010395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19aug21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19aug21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19aug21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802.18-21/0097r01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portal.etsi.org/tb.aspx?tbid=287&amp;SubTB=287"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7&amp;SubTB=287"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cept.org/ecc/groups/ecc/wg-se/se-19/client/introduction/" TargetMode="External"/><Relationship Id="rId7"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se-24/client/introduction/"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urldefense.com/v3/__https:/mentor.ieee.org/802.18/dcn/21/18-21-0080-00-0000-request-for-information-itu-r-wp-1a.docx__;!!F7jv3iA!mFFR8YaL6iYkfMrvk5D-BEmYOsf2jyyRI63eI6NNg3yjAJzPwRHSkuCkxQHcyiYVtQ$" TargetMode="External"/><Relationship Id="rId7" Type="http://schemas.openxmlformats.org/officeDocument/2006/relationships/hyperlink" Target="https://mentor.ieee.org/802.18/dcn/21/18-21-0039-01-0000-ieee-802-viewpoints-on-wrc-23-agenda-items.ppt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mentor.ieee.org/802.18/dcn/20/18-20-0107-01-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urldefense.com/v3/__https:/www.federalregister.gov/d/2021-16637?utm_medium=email&amp;utm_campaign=subscription*mailing*list&amp;utm_source=federalregister.gov__;Kys!!F7jv3iA!kCOcNUzUR0qsvQP1rN9qBeWaPxLRXryhg4U02CqEFT8zp60I7zdtCWeOkNp91K_sRw$" TargetMode="External"/><Relationship Id="rId3" Type="http://schemas.openxmlformats.org/officeDocument/2006/relationships/hyperlink" Target="https://mentor.ieee.org/802.18/dcn/21/18-21-0079-00-0000-fcc-nprm-allowing-expanded-flexibility-for-radar-operation-in-57-64-ghz-band.docx" TargetMode="External"/><Relationship Id="rId7" Type="http://schemas.openxmlformats.org/officeDocument/2006/relationships/hyperlink" Target="https://urldefense.com/v3/__https:/www.govinfo.gov/content/pkg/FR-2021-08-19/pdf/2021-16637.pdf?utm_source=federalregister.gov&amp;utm_medium=email&amp;utm_campaign=subscription*mailing*list__;Kys!!F7jv3iA!kCOcNUzUR0qsvQP1rN9qBeWaPxLRXryhg4U02CqEFT8zp60I7zdtCWeOkNrPJarxaw$"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urldefense.com/v3/__https:/www.federalregister.gov/documents/2021/08/19/2021-16637/fcc-seeks-to-enable-state-of-the-art-radar-sensors-in-60-ghz-band?utm_campaign=subscription*mailing*list&amp;utm_source=federalregister.gov&amp;utm_medium=email__;Kys!!F7jv3iA!kCOcNUzUR0qsvQP1rN9qBeWaPxLRXryhg4U02CqEFT8zp60I7zdtCWeOkNoMDxVRbg$" TargetMode="External"/><Relationship Id="rId5" Type="http://schemas.openxmlformats.org/officeDocument/2006/relationships/hyperlink" Target="https://mentor.ieee.org/802.11/dcn/21/11-21-1089-00-coex-coexistence-between-radars-and-communication-systems-in-the-60ghz-band-u-s-update.pptx" TargetMode="External"/><Relationship Id="rId4" Type="http://schemas.openxmlformats.org/officeDocument/2006/relationships/hyperlink" Target="https://www.fcc.gov/ecfs/search/filings?q=((proceedings.name:((21%5C-264*))%20OR%20proceedings.description:((21%5C-264*))))&amp;sort=date_disseminated,DESC"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urldefense.com/v3/__https:/www.federalregister.gov/d/2021-16085?utm_source=federalregister.gov&amp;utm_medium=email&amp;utm_campaign=subscription*mailing*list__;Kys!!F7jv3iA!kCOcNUzUR0qsvQP1rN9qBeWaPxLRXryhg4U02CqEFT8zp60I7zdtCWeOkNoScrFFuQ$" TargetMode="External"/><Relationship Id="rId3" Type="http://schemas.openxmlformats.org/officeDocument/2006/relationships/hyperlink" Target="https://urldefense.com/v3/__https:/www.federalregister.gov/documents/2021/08/19/2021-16087/protecting-against-national-security-threats-to-the-communications-supply-chain-through-the?utm_source=federalregister.gov&amp;utm_medium=email&amp;utm_campaign=subscription*mailing*list__;Kys!!F7jv3iA!kCOcNUzUR0qsvQP1rN9qBeWaPxLRXryhg4U02CqEFT8zp60I7zdtCWeOkNot_5cwtg$" TargetMode="External"/><Relationship Id="rId7" Type="http://schemas.openxmlformats.org/officeDocument/2006/relationships/hyperlink" Target="https://urldefense.com/v3/__https:/www.govinfo.gov/content/pkg/FR-2021-08-19/pdf/2021-16085.pdf?utm_source=federalregister.gov&amp;utm_medium=email&amp;utm_campaign=subscription*mailing*list__;Kys!!F7jv3iA!kCOcNUzUR0qsvQP1rN9qBeWaPxLRXryhg4U02CqEFT8zp60I7zdtCWeOkNofALY9S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urldefense.com/v3/__https:/www.federalregister.gov/documents/2021/08/19/2021-16085/protecting-against-national-security-threats-to-the-communications-supply-chain-through-the?utm_source=federalregister.gov&amp;utm_medium=email&amp;utm_campaign=subscription*mailing*list__;Kys!!F7jv3iA!kCOcNUzUR0qsvQP1rN9qBeWaPxLRXryhg4U02CqEFT8zp60I7zdtCWeOkNoHNsm4NA$" TargetMode="External"/><Relationship Id="rId5" Type="http://schemas.openxmlformats.org/officeDocument/2006/relationships/hyperlink" Target="https://urldefense.com/v3/__https:/www.federalregister.gov/d/2021-16087?utm_source=federalregister.gov&amp;utm_medium=email&amp;utm_campaign=subscription*mailing*list__;Kys!!F7jv3iA!kCOcNUzUR0qsvQP1rN9qBeWaPxLRXryhg4U02CqEFT8zp60I7zdtCWeOkNp2inWkWg$" TargetMode="External"/><Relationship Id="rId4" Type="http://schemas.openxmlformats.org/officeDocument/2006/relationships/hyperlink" Target="https://urldefense.com/v3/__https:/www.govinfo.gov/content/pkg/FR-2021-08-19/pdf/2021-16087.pdf?utm_campaign=subscription*mailing*list&amp;utm_source=federalregister.gov&amp;utm_medium=email__;Kys!!F7jv3iA!kCOcNUzUR0qsvQP1rN9qBeWaPxLRXryhg4U02CqEFT8zp60I7zdtCWeOkNrRw_eOtA$"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21/18-21-0036-07-0000-frequency-table-template.xls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standards.ieee.org/faqs/copyrights/index.html#1" TargetMode="External"/><Relationship Id="rId13" Type="http://schemas.openxmlformats.org/officeDocument/2006/relationships/image" Target="../media/image3.emf"/><Relationship Id="rId3" Type="http://schemas.openxmlformats.org/officeDocument/2006/relationships/hyperlink" Target="mailto:stuart@ok-brit.com" TargetMode="External"/><Relationship Id="rId7" Type="http://schemas.openxmlformats.org/officeDocument/2006/relationships/hyperlink" Target="https://standards.ieee.org/about/sasb/patcom/materials.html" TargetMode="External"/><Relationship Id="rId12" Type="http://schemas.openxmlformats.org/officeDocument/2006/relationships/oleObject" Target="../embeddings/oleObject3.bin"/><Relationship Id="rId2" Type="http://schemas.openxmlformats.org/officeDocument/2006/relationships/hyperlink" Target="mailto:apetrick@ieee.org" TargetMode="External"/><Relationship Id="rId1" Type="http://schemas.openxmlformats.org/officeDocument/2006/relationships/slideLayout" Target="../slideLayouts/slideLayout1.xml"/><Relationship Id="rId6" Type="http://schemas.openxmlformats.org/officeDocument/2006/relationships/hyperlink" Target="http://www.ieee802.org/devdocs.shtml" TargetMode="External"/><Relationship Id="rId11" Type="http://schemas.openxmlformats.org/officeDocument/2006/relationships/image" Target="../media/image2.wmf"/><Relationship Id="rId5" Type="http://schemas.openxmlformats.org/officeDocument/2006/relationships/hyperlink" Target="http://standards.ieee.org/resources/antitrust-guidelines.pdf" TargetMode="External"/><Relationship Id="rId10" Type="http://schemas.openxmlformats.org/officeDocument/2006/relationships/oleObject" Target="../embeddings/oleObject2.bin"/><Relationship Id="rId4" Type="http://schemas.openxmlformats.org/officeDocument/2006/relationships/hyperlink" Target="http://standards.ieee.org/faqs/affiliationFAQ.html" TargetMode="External"/><Relationship Id="rId9" Type="http://schemas.openxmlformats.org/officeDocument/2006/relationships/hyperlink" Target="http://standards.ieee.org/develop/policies/opman/sb_om.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2314140.ieeesa@lync.webex.com" TargetMode="External"/><Relationship Id="rId3" Type="http://schemas.openxmlformats.org/officeDocument/2006/relationships/hyperlink" Target="https://ieeesa.webex.com/ieeesa/j.php?MTID=m755ab94a63535e46bf04429654757914" TargetMode="External"/><Relationship Id="rId7" Type="http://schemas.openxmlformats.org/officeDocument/2006/relationships/hyperlink" Target="file:///C:\Users\jholcomb\OneDrive%20-%20Itron\Documents\2standards\+stuff_stds\%20sip:1292314140@ieeesa.webex.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d28595b0e49e809e299f132f481bf8f__;!!F7jv3iA!n6P6_hputRq0MzCvXMLH53IyiAf16OKrEl3FEqSBAi-x9I80kvMycRYbGHzzmDRrVw$" TargetMode="External"/><Relationship Id="rId5" Type="http://schemas.openxmlformats.org/officeDocument/2006/relationships/hyperlink" Target="tel:%2B1-213-306-3065,,*01*1292314140%23%23*01*" TargetMode="External"/><Relationship Id="rId4" Type="http://schemas.openxmlformats.org/officeDocument/2006/relationships/hyperlink" Target="tel:%2B1-646-992-2010,,*01*1292314140%23%23*01*" TargetMode="External"/><Relationship Id="rId9" Type="http://schemas.openxmlformats.org/officeDocument/2006/relationships/hyperlink" Target="https://urldefense.com/v3/__https:/help.webex.com__;!!F7jv3iA!n6P6_hputRq0MzCvXMLH53IyiAf16OKrEl3FEqSBAi-x9I80kvMycRYbGHwWmifpAw$"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urldefense.com/v3/__https:/help.webex.com__;!!F7jv3iA!jCBl5s5eGKzBF4MkDQTa2ChIH-WVjo5hkjsnCammh2xoSMGRlyzKtOZ0ZhPq5y5gPA$" TargetMode="External"/><Relationship Id="rId3" Type="http://schemas.openxmlformats.org/officeDocument/2006/relationships/hyperlink" Target="https://ieeesa.webex.com/ieeesa/j.php?MTID=mb227025e23b552d59ce66c69fe99c16c" TargetMode="External"/><Relationship Id="rId7" Type="http://schemas.openxmlformats.org/officeDocument/2006/relationships/hyperlink" Target="file:///C:\Users\jholcomb\OneDrive%20-%20Itron\Documents\2standards\+stuff_stds\%20sip:1790339055@ieeesa.webex.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0c0a99901c915619e327fd39faffe6a3__;!!F7jv3iA!jCBl5s5eGKzBF4MkDQTa2ChIH-WVjo5hkjsnCammh2xoSMGRlyzKtOZ0ZhNmaw_E8g$" TargetMode="External"/><Relationship Id="rId5" Type="http://schemas.openxmlformats.org/officeDocument/2006/relationships/hyperlink" Target="tel:%2B1-213-306-3065,,*01*1790339055%23%23*01*" TargetMode="External"/><Relationship Id="rId4" Type="http://schemas.openxmlformats.org/officeDocument/2006/relationships/hyperlink" Target="tel:%2B1-646-992-2010,,*01*1790339055%23%23*01*"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8/dcn/21/18-21-0059-00-0000-request-for-input-itu-r-m-2121-its.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s://mentor.ieee.org/802.18/dcn/21/18-21-0080-00-0000-request-for-information-itu-r-wp-1a.docx" TargetMode="External"/><Relationship Id="rId5" Type="http://schemas.openxmlformats.org/officeDocument/2006/relationships/hyperlink" Target="https://mentor.ieee.org/802.18/dcn/21/18-21-0057-00-0000-request-for-input-itu-r-m-1450-5.docx" TargetMode="External"/><Relationship Id="rId4" Type="http://schemas.openxmlformats.org/officeDocument/2006/relationships/hyperlink" Target="https://mentor.ieee.org/802.18/dcn/21/18-21-0058-00-0000-request-for-input-itu-r-m-1801-2.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2.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96-00-0000-minutes-12aug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ec/dcn/21/ec-21-0140-02-WCSG-2021-09-wireless-interim-opening-plenary-agenda.xls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vent.me/NxZeZx" TargetMode="External"/><Relationship Id="rId4" Type="http://schemas.openxmlformats.org/officeDocument/2006/relationships/hyperlink" Target="http://802world.org/wireles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19aug21</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19 Aug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name="Document" r:id="rId3" imgW="8338058" imgH="1347970" progId="Word.Document.8">
                  <p:embed/>
                </p:oleObj>
              </mc:Choice>
              <mc:Fallback>
                <p:oleObj name="Document" r:id="rId3" imgW="8338058" imgH="1347970" progId="Word.Document.8">
                  <p:embed/>
                  <p:pic>
                    <p:nvPicPr>
                      <p:cNvPr id="0" name="Picture 3"/>
                      <p:cNvPicPr>
                        <a:picLocks noChangeAspect="1" noChangeArrowheads="1"/>
                      </p:cNvPicPr>
                      <p:nvPr/>
                    </p:nvPicPr>
                    <p:blipFill>
                      <a:blip r:embed="rId4"/>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049000" cy="5667376"/>
          </a:xfrm>
        </p:spPr>
        <p:txBody>
          <a:bodyPr/>
          <a:lstStyle/>
          <a:p>
            <a:pPr lvl="1">
              <a:spcBef>
                <a:spcPts val="0"/>
              </a:spcBef>
              <a:spcAft>
                <a:spcPts val="0"/>
              </a:spcAft>
              <a:buFont typeface="Arial" panose="020B0604020202020204" pitchFamily="34" charset="0"/>
              <a:buChar char="•"/>
            </a:pPr>
            <a:endParaRPr lang="en-US" altLang="en-US" sz="14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 2021 </a:t>
            </a:r>
            <a:r>
              <a:rPr lang="en-US" altLang="en-US" sz="1800" b="0" dirty="0">
                <a:solidFill>
                  <a:schemeClr val="tx1"/>
                </a:solidFill>
              </a:rPr>
              <a:t>Plenary – Vancouver – will be addressed at the EC call on 07Sep21 </a:t>
            </a: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 2022 </a:t>
            </a:r>
            <a:r>
              <a:rPr lang="en-US" altLang="en-US" sz="1800" b="0" dirty="0">
                <a:solidFill>
                  <a:schemeClr val="tx1"/>
                </a:solidFill>
              </a:rPr>
              <a:t>Wireless Interim – Panama – will be addressed at the WCSC call on 01Sep21</a:t>
            </a:r>
          </a:p>
          <a:p>
            <a:pPr>
              <a:spcBef>
                <a:spcPts val="0"/>
              </a:spcBef>
              <a:spcAft>
                <a:spcPts val="0"/>
              </a:spcAft>
              <a:buFont typeface="Arial" panose="020B0604020202020204" pitchFamily="34" charset="0"/>
              <a:buChar char="•"/>
            </a:pPr>
            <a:endParaRPr lang="en-US" altLang="en-US" sz="1800" b="0" dirty="0">
              <a:solidFill>
                <a:schemeClr val="tx1"/>
              </a:solidFill>
            </a:endParaRPr>
          </a:p>
          <a:p>
            <a:pPr marL="285750" indent="-285750">
              <a:buFont typeface="Arial" panose="020B0604020202020204" pitchFamily="34" charset="0"/>
              <a:buChar char="•"/>
            </a:pPr>
            <a:r>
              <a:rPr lang="en-US" sz="1800" dirty="0">
                <a:solidFill>
                  <a:schemeClr val="tx1"/>
                </a:solidFill>
              </a:rPr>
              <a:t>Coming up Straw polls: </a:t>
            </a:r>
            <a:r>
              <a:rPr lang="en-US" sz="1800" b="0" dirty="0">
                <a:solidFill>
                  <a:schemeClr val="tx1"/>
                </a:solidFill>
              </a:rPr>
              <a:t> Mentor </a:t>
            </a:r>
            <a:r>
              <a:rPr lang="en-US" sz="1800" b="0" dirty="0" err="1">
                <a:solidFill>
                  <a:schemeClr val="tx1"/>
                </a:solidFill>
              </a:rPr>
              <a:t>ePolls</a:t>
            </a:r>
            <a:r>
              <a:rPr lang="en-US" sz="1800" b="0" dirty="0">
                <a:solidFill>
                  <a:schemeClr val="tx1"/>
                </a:solidFill>
              </a:rPr>
              <a:t> maybe working  for one question at a time so can start later now </a:t>
            </a:r>
          </a:p>
          <a:p>
            <a:pPr marL="685800" lvl="1">
              <a:buFont typeface="Arial" panose="020B0604020202020204" pitchFamily="34" charset="0"/>
              <a:buChar char="•"/>
            </a:pPr>
            <a:r>
              <a:rPr lang="en-US" sz="1800" b="0" dirty="0">
                <a:solidFill>
                  <a:schemeClr val="tx1"/>
                </a:solidFill>
              </a:rPr>
              <a:t>voting members should have gotten a test </a:t>
            </a:r>
            <a:r>
              <a:rPr lang="en-US" sz="1800" b="0" dirty="0" err="1">
                <a:solidFill>
                  <a:schemeClr val="tx1"/>
                </a:solidFill>
              </a:rPr>
              <a:t>ePoll</a:t>
            </a:r>
            <a:r>
              <a:rPr lang="en-US" sz="1800" b="0" dirty="0">
                <a:solidFill>
                  <a:schemeClr val="tx1"/>
                </a:solidFill>
              </a:rPr>
              <a:t>.</a:t>
            </a:r>
          </a:p>
          <a:p>
            <a:pPr marL="285750" indent="-285750">
              <a:buFont typeface="Arial" panose="020B0604020202020204" pitchFamily="34" charset="0"/>
              <a:buChar char="•"/>
            </a:pPr>
            <a:r>
              <a:rPr lang="en-US" sz="1800" b="0" dirty="0">
                <a:ea typeface="Calibri" panose="020F0502020204030204" pitchFamily="34" charset="0"/>
              </a:rPr>
              <a:t>Reminder: everyone can vote in a straw poll a</a:t>
            </a:r>
            <a:r>
              <a:rPr lang="en-US" sz="1800" b="0" dirty="0">
                <a:latin typeface="Times New Roman" panose="02020603050405020304" pitchFamily="18" charset="0"/>
                <a:ea typeface="SimSun" panose="02010600030101010101" pitchFamily="2" charset="-122"/>
              </a:rPr>
              <a:t>nd these are not hybrid/mixed mode meetings.</a:t>
            </a:r>
            <a:endParaRPr lang="en-US" sz="1800" b="0" dirty="0">
              <a:solidFill>
                <a:schemeClr val="bg1">
                  <a:lumMod val="75000"/>
                </a:schemeClr>
              </a:solidFill>
              <a:latin typeface="Times New Roman" panose="02020603050405020304" pitchFamily="18" charset="0"/>
            </a:endParaRPr>
          </a:p>
          <a:p>
            <a:pPr marL="1543050" lvl="3">
              <a:buFont typeface="Arial" panose="020B0604020202020204" pitchFamily="34" charset="0"/>
              <a:buChar char="•"/>
            </a:pPr>
            <a:endParaRPr lang="en-US" sz="1000" b="0" dirty="0">
              <a:effectLst/>
              <a:ea typeface="Calibri" panose="020F0502020204030204" pitchFamily="34" charset="0"/>
            </a:endParaRPr>
          </a:p>
          <a:p>
            <a:pPr marL="285750" indent="-285750">
              <a:buFont typeface="Arial" panose="020B0604020202020204" pitchFamily="34" charset="0"/>
              <a:buChar char="•"/>
            </a:pPr>
            <a:r>
              <a:rPr lang="en-US" sz="1800" b="0" dirty="0">
                <a:effectLst/>
                <a:ea typeface="Calibri" panose="020F0502020204030204" pitchFamily="34" charset="0"/>
              </a:rPr>
              <a:t>Straw poll-Vancouver (again:):  Will you attend the 2021 November IEEE 802 Plenary if held in-person at the Hyatt Regency Vancouver, in Vancouver, Canada Nov 14-19, 2021?  </a:t>
            </a:r>
          </a:p>
          <a:p>
            <a:pPr marL="685800" lvl="1">
              <a:buFont typeface="Arial" panose="020B0604020202020204" pitchFamily="34" charset="0"/>
              <a:buChar char="•"/>
            </a:pPr>
            <a:r>
              <a:rPr lang="en-US" sz="1600" dirty="0">
                <a:ea typeface="Calibri" panose="020F0502020204030204" pitchFamily="34" charset="0"/>
              </a:rPr>
              <a:t>Plan </a:t>
            </a:r>
            <a:r>
              <a:rPr lang="en-US" sz="1600" b="0" dirty="0">
                <a:effectLst/>
                <a:ea typeface="Calibri" panose="020F0502020204030204" pitchFamily="34" charset="0"/>
              </a:rPr>
              <a:t>to run from 25aug-05sep21, for EC on 07sep </a:t>
            </a:r>
          </a:p>
          <a:p>
            <a:pPr marL="1543050" lvl="3">
              <a:buFont typeface="Arial" panose="020B0604020202020204" pitchFamily="34" charset="0"/>
              <a:buChar char="•"/>
            </a:pPr>
            <a:endParaRPr lang="en-US" sz="1000" b="0" dirty="0">
              <a:effectLst/>
              <a:ea typeface="Calibri" panose="020F0502020204030204" pitchFamily="34" charset="0"/>
            </a:endParaRPr>
          </a:p>
          <a:p>
            <a:pPr marL="285750" indent="-285750">
              <a:buFont typeface="Arial" panose="020B0604020202020204" pitchFamily="34" charset="0"/>
              <a:buChar char="•"/>
            </a:pPr>
            <a:r>
              <a:rPr lang="en-US" sz="1800" b="0" dirty="0">
                <a:effectLst/>
                <a:ea typeface="Calibri" panose="020F0502020204030204" pitchFamily="34" charset="0"/>
              </a:rPr>
              <a:t>Straw poll-Panama:   Will you attend the 2022 January IEEE 802 Wireless Interim if held in-person at the Hilton Panama, </a:t>
            </a:r>
            <a:r>
              <a:rPr lang="en-US" sz="1800" b="0" dirty="0">
                <a:ea typeface="Calibri" panose="020F0502020204030204" pitchFamily="34" charset="0"/>
              </a:rPr>
              <a:t>  Panama City, Panama Jan 16-21, 2022</a:t>
            </a:r>
            <a:r>
              <a:rPr lang="en-US" sz="1800" b="0" dirty="0">
                <a:effectLst/>
                <a:ea typeface="Calibri" panose="020F0502020204030204" pitchFamily="34" charset="0"/>
              </a:rPr>
              <a:t>?  </a:t>
            </a:r>
          </a:p>
          <a:p>
            <a:pPr marL="685800" lvl="1">
              <a:buFont typeface="Arial" panose="020B0604020202020204" pitchFamily="34" charset="0"/>
              <a:buChar char="•"/>
            </a:pPr>
            <a:r>
              <a:rPr lang="en-US" sz="1600" dirty="0">
                <a:ea typeface="Calibri" panose="020F0502020204030204" pitchFamily="34" charset="0"/>
              </a:rPr>
              <a:t>Plan </a:t>
            </a:r>
            <a:r>
              <a:rPr lang="en-US" sz="1600" b="0" dirty="0">
                <a:effectLst/>
                <a:ea typeface="Calibri" panose="020F0502020204030204" pitchFamily="34" charset="0"/>
              </a:rPr>
              <a:t>to run 20-30aug21 for WCSC 01sep)</a:t>
            </a:r>
          </a:p>
          <a:p>
            <a:pPr marL="1714500" lvl="4">
              <a:spcBef>
                <a:spcPts val="0"/>
              </a:spcBef>
              <a:spcAft>
                <a:spcPts val="0"/>
              </a:spcAft>
              <a:buFont typeface="Arial" panose="020B0604020202020204" pitchFamily="34" charset="0"/>
              <a:buChar char="•"/>
            </a:pPr>
            <a:endParaRPr lang="en-US" sz="14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dirty="0">
                <a:effectLst/>
                <a:ea typeface="Calibri" panose="020F0502020204030204" pitchFamily="34" charset="0"/>
              </a:rPr>
              <a:t>Note: USA limits recognized vaccinations</a:t>
            </a:r>
            <a:r>
              <a:rPr lang="en-US" sz="1800" dirty="0">
                <a:ea typeface="Calibri" panose="020F0502020204030204" pitchFamily="34" charset="0"/>
              </a:rPr>
              <a:t>, th</a:t>
            </a:r>
            <a:r>
              <a:rPr lang="en-US" sz="1800" dirty="0">
                <a:effectLst/>
                <a:ea typeface="Calibri" panose="020F0502020204030204" pitchFamily="34" charset="0"/>
              </a:rPr>
              <a:t>is may affect folks coming into or going </a:t>
            </a:r>
            <a:r>
              <a:rPr lang="en-US" sz="1800" dirty="0">
                <a:ea typeface="Calibri" panose="020F0502020204030204" pitchFamily="34" charset="0"/>
              </a:rPr>
              <a:t>through </a:t>
            </a:r>
            <a:r>
              <a:rPr lang="en-US" sz="1800" dirty="0">
                <a:effectLst/>
                <a:ea typeface="Calibri" panose="020F0502020204030204" pitchFamily="34" charset="0"/>
              </a:rPr>
              <a:t>USA.  </a:t>
            </a:r>
          </a:p>
          <a:p>
            <a:pPr marL="800100" lvl="2">
              <a:spcBef>
                <a:spcPts val="0"/>
              </a:spcBef>
              <a:spcAft>
                <a:spcPts val="0"/>
              </a:spcAft>
              <a:buFont typeface="Arial" panose="020B0604020202020204" pitchFamily="34" charset="0"/>
              <a:buChar char="•"/>
            </a:pPr>
            <a:r>
              <a:rPr lang="en-US" sz="1600" dirty="0">
                <a:ea typeface="Calibri" panose="020F0502020204030204" pitchFamily="34" charset="0"/>
              </a:rPr>
              <a:t>Note: recognized for in country vaccinations, versus accepted for folks going through USA may differ, always check latest.</a:t>
            </a:r>
            <a:endParaRPr lang="en-US" sz="16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dirty="0">
                <a:effectLst/>
                <a:ea typeface="Calibri" panose="020F0502020204030204" pitchFamily="34" charset="0"/>
              </a:rPr>
              <a:t>Canada </a:t>
            </a:r>
            <a:r>
              <a:rPr lang="en-US" sz="1800" dirty="0">
                <a:ea typeface="Calibri" panose="020F0502020204030204" pitchFamily="34" charset="0"/>
              </a:rPr>
              <a:t>as of last week </a:t>
            </a:r>
            <a:r>
              <a:rPr lang="en-US" sz="1800" dirty="0">
                <a:effectLst/>
                <a:ea typeface="Calibri" panose="020F0502020204030204" pitchFamily="34" charset="0"/>
              </a:rPr>
              <a:t>does accept the Astra</a:t>
            </a:r>
            <a:r>
              <a:rPr lang="en-US" sz="1800" dirty="0">
                <a:ea typeface="Calibri" panose="020F0502020204030204" pitchFamily="34" charset="0"/>
              </a:rPr>
              <a:t> Zeneca, this of course can change. </a:t>
            </a:r>
            <a:endParaRPr lang="en-US" sz="1800" dirty="0">
              <a:effectLst/>
              <a:ea typeface="Calibri" panose="020F0502020204030204" pitchFamily="34" charset="0"/>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19aug21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38076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a:t>
            </a:r>
            <a:endParaRPr lang="en-US" sz="1200" dirty="0"/>
          </a:p>
        </p:txBody>
      </p:sp>
      <p:sp>
        <p:nvSpPr>
          <p:cNvPr id="3" name="Content Placeholder 2"/>
          <p:cNvSpPr>
            <a:spLocks noGrp="1"/>
          </p:cNvSpPr>
          <p:nvPr>
            <p:ph idx="1"/>
          </p:nvPr>
        </p:nvSpPr>
        <p:spPr>
          <a:xfrm>
            <a:off x="914400" y="1035890"/>
            <a:ext cx="10820400" cy="5484813"/>
          </a:xfrm>
        </p:spPr>
        <p:txBody>
          <a:bodyPr/>
          <a:lstStyle/>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3"/>
              </a:rPr>
              <a:t>&lt;BRAN&gt;</a:t>
            </a:r>
            <a:r>
              <a:rPr lang="en-US" altLang="en-US" sz="1800" b="0" dirty="0"/>
              <a:t> </a:t>
            </a:r>
            <a:r>
              <a:rPr lang="en-US" altLang="en-US" sz="1800" dirty="0">
                <a:solidFill>
                  <a:schemeClr val="tx1"/>
                </a:solidFill>
                <a:sym typeface="Wingdings" panose="05000000000000000000" pitchFamily="2" charset="2"/>
              </a:rPr>
              <a:t>next meeting </a:t>
            </a:r>
            <a:r>
              <a:rPr lang="en-US" sz="1800" dirty="0">
                <a:solidFill>
                  <a:schemeClr val="tx1"/>
                </a:solidFill>
                <a:sym typeface="Wingdings" panose="05000000000000000000" pitchFamily="2" charset="2"/>
              </a:rPr>
              <a:t>#111 27sep-01oct21;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#110a-f; </a:t>
            </a:r>
            <a:r>
              <a:rPr lang="en-US" sz="1800" b="0" dirty="0">
                <a:solidFill>
                  <a:schemeClr val="tx1"/>
                </a:solidFill>
                <a:sym typeface="Wingdings" panose="05000000000000000000" pitchFamily="2" charset="2"/>
              </a:rPr>
              <a:t>05,11aug; 09</a:t>
            </a:r>
            <a:r>
              <a:rPr lang="en-US" sz="1800" dirty="0">
                <a:solidFill>
                  <a:schemeClr val="tx1"/>
                </a:solidFill>
                <a:sym typeface="Wingdings" panose="05000000000000000000" pitchFamily="2" charset="2"/>
              </a:rPr>
              <a:t>, 01,02,06,</a:t>
            </a:r>
            <a:r>
              <a:rPr lang="en-US" sz="1800" b="0" dirty="0">
                <a:solidFill>
                  <a:schemeClr val="tx1"/>
                </a:solidFill>
                <a:sym typeface="Wingdings" panose="05000000000000000000" pitchFamily="2" charset="2"/>
              </a:rPr>
              <a:t>07</a:t>
            </a:r>
            <a:r>
              <a:rPr lang="en-US" sz="1800" dirty="0">
                <a:solidFill>
                  <a:schemeClr val="tx1"/>
                </a:solidFill>
                <a:sym typeface="Wingdings" panose="05000000000000000000" pitchFamily="2" charset="2"/>
              </a:rPr>
              <a:t>sep21</a:t>
            </a:r>
            <a:endParaRPr lang="en-US" sz="1600" dirty="0">
              <a:solidFill>
                <a:schemeClr val="tx1"/>
              </a:solidFill>
              <a:sym typeface="Wingdings" panose="05000000000000000000" pitchFamily="2" charset="2"/>
            </a:endParaRPr>
          </a:p>
          <a:p>
            <a:pPr lvl="1">
              <a:spcBef>
                <a:spcPts val="0"/>
              </a:spcBef>
              <a:buFont typeface="Arial" panose="020B0604020202020204" pitchFamily="34" charset="0"/>
              <a:buChar char="•"/>
            </a:pPr>
            <a:r>
              <a:rPr lang="en-US" sz="1800" dirty="0">
                <a:solidFill>
                  <a:schemeClr val="tx1"/>
                </a:solidFill>
              </a:rPr>
              <a:t>From last week, 12aug21:  any questions or updates? </a:t>
            </a:r>
          </a:p>
          <a:p>
            <a:pPr marL="457200" lvl="1" indent="0">
              <a:spcBef>
                <a:spcPts val="0"/>
              </a:spcBef>
            </a:pPr>
            <a:endParaRPr lang="en-US" sz="1800" dirty="0">
              <a:solidFill>
                <a:schemeClr val="tx1"/>
              </a:solidFill>
            </a:endParaRPr>
          </a:p>
          <a:p>
            <a:pPr lvl="1">
              <a:spcBef>
                <a:spcPts val="0"/>
              </a:spcBef>
              <a:buFont typeface="Arial" panose="020B0604020202020204" pitchFamily="34" charset="0"/>
              <a:buChar char="•"/>
            </a:pPr>
            <a:r>
              <a:rPr lang="en-US" sz="1600" dirty="0">
                <a:solidFill>
                  <a:schemeClr val="tx1"/>
                </a:solidFill>
              </a:rPr>
              <a:t>EN 302 567 – C1 band/60GHz (</a:t>
            </a:r>
            <a:r>
              <a:rPr lang="en-US" sz="1600" dirty="0" err="1">
                <a:solidFill>
                  <a:schemeClr val="tx1"/>
                </a:solidFill>
              </a:rPr>
              <a:t>WiGig</a:t>
            </a:r>
            <a:r>
              <a:rPr lang="en-US" sz="1600" dirty="0">
                <a:solidFill>
                  <a:schemeClr val="tx1"/>
                </a:solidFill>
              </a:rPr>
              <a:t>, .11ad and .11ay) has passed 2</a:t>
            </a:r>
            <a:r>
              <a:rPr lang="en-US" sz="1600" baseline="30000" dirty="0">
                <a:solidFill>
                  <a:schemeClr val="tx1"/>
                </a:solidFill>
              </a:rPr>
              <a:t>nd</a:t>
            </a:r>
            <a:r>
              <a:rPr lang="en-US" sz="1600" dirty="0">
                <a:solidFill>
                  <a:schemeClr val="tx1"/>
                </a:solidFill>
              </a:rPr>
              <a:t> ENAP, it is now an approved standard, next is to EC to approve for the OJEU. </a:t>
            </a:r>
          </a:p>
          <a:p>
            <a:pPr lvl="1">
              <a:spcBef>
                <a:spcPts val="0"/>
              </a:spcBef>
              <a:buFont typeface="Arial" panose="020B0604020202020204" pitchFamily="34" charset="0"/>
              <a:buChar char="•"/>
            </a:pPr>
            <a:r>
              <a:rPr lang="en-US" sz="1600" dirty="0">
                <a:solidFill>
                  <a:schemeClr val="tx1"/>
                </a:solidFill>
              </a:rPr>
              <a:t>EN 303 722 – C3 band/60GHz  has been reviewed by EC assessment and will go out for 1</a:t>
            </a:r>
            <a:r>
              <a:rPr lang="en-US" sz="1600" baseline="30000" dirty="0">
                <a:solidFill>
                  <a:schemeClr val="tx1"/>
                </a:solidFill>
              </a:rPr>
              <a:t>st</a:t>
            </a:r>
            <a:r>
              <a:rPr lang="en-US" sz="1600" dirty="0">
                <a:solidFill>
                  <a:schemeClr val="tx1"/>
                </a:solidFill>
              </a:rPr>
              <a:t> ENAP now. </a:t>
            </a:r>
          </a:p>
          <a:p>
            <a:pPr lvl="1">
              <a:spcBef>
                <a:spcPts val="0"/>
              </a:spcBef>
              <a:buFont typeface="Arial" panose="020B0604020202020204" pitchFamily="34" charset="0"/>
              <a:buChar char="•"/>
            </a:pPr>
            <a:r>
              <a:rPr lang="en-US" sz="1600" dirty="0">
                <a:solidFill>
                  <a:schemeClr val="tx1"/>
                </a:solidFill>
              </a:rPr>
              <a:t>EN 301 598 - TVWS,  has been on hold due to UAR, User Access Restrictions, and was not sure EC was okay.  They are okay now.   working on a revision, then  07Sep21 – ad hoc on this standard to discuss about going to ENAP. </a:t>
            </a:r>
          </a:p>
          <a:p>
            <a:pPr lvl="1">
              <a:spcBef>
                <a:spcPts val="0"/>
              </a:spcBef>
              <a:buFont typeface="Arial" panose="020B0604020202020204" pitchFamily="34" charset="0"/>
              <a:buChar char="•"/>
            </a:pPr>
            <a:r>
              <a:rPr lang="en-US" sz="1600" dirty="0">
                <a:solidFill>
                  <a:schemeClr val="tx1"/>
                </a:solidFill>
              </a:rPr>
              <a:t>EN 301 893 – 5GHz, meetings going on and good progress on energy detect threshold agreements. </a:t>
            </a:r>
          </a:p>
          <a:p>
            <a:pPr lvl="1">
              <a:spcBef>
                <a:spcPts val="0"/>
              </a:spcBef>
              <a:buFont typeface="Arial" panose="020B0604020202020204" pitchFamily="34" charset="0"/>
              <a:buChar char="•"/>
            </a:pPr>
            <a:r>
              <a:rPr lang="en-US" sz="1600" i="1" dirty="0">
                <a:solidFill>
                  <a:schemeClr val="tx1"/>
                </a:solidFill>
              </a:rPr>
              <a:t>For Country Determination Capability (CDC) in 5.8 GHz band, some countries are starting to open this band for license exempt use  Different countries at different power levels: </a:t>
            </a:r>
          </a:p>
          <a:p>
            <a:pPr lvl="2">
              <a:spcBef>
                <a:spcPts val="0"/>
              </a:spcBef>
              <a:buFont typeface="Arial" panose="020B0604020202020204" pitchFamily="34" charset="0"/>
              <a:buChar char="•"/>
            </a:pPr>
            <a:r>
              <a:rPr lang="en-US" sz="1600" i="1" dirty="0">
                <a:solidFill>
                  <a:schemeClr val="tx1"/>
                </a:solidFill>
              </a:rPr>
              <a:t>Some are going under the older harmonized standards, this is the lower power for SRD - EN 300 440 w/ no CDC.</a:t>
            </a:r>
          </a:p>
          <a:p>
            <a:pPr lvl="2">
              <a:spcBef>
                <a:spcPts val="0"/>
              </a:spcBef>
              <a:buFont typeface="Arial" panose="020B0604020202020204" pitchFamily="34" charset="0"/>
              <a:buChar char="•"/>
            </a:pPr>
            <a:r>
              <a:rPr lang="en-US" sz="1400" i="1" dirty="0">
                <a:solidFill>
                  <a:schemeClr val="tx1"/>
                </a:solidFill>
              </a:rPr>
              <a:t>CDC is in an Annex of the EN 301 893 and to use the higher power CDC will be mandatory. (to protect the incumbents) </a:t>
            </a:r>
          </a:p>
          <a:p>
            <a:pPr lvl="1">
              <a:spcBef>
                <a:spcPts val="0"/>
              </a:spcBef>
              <a:buFont typeface="Arial" panose="020B0604020202020204" pitchFamily="34" charset="0"/>
              <a:buChar char="•"/>
            </a:pPr>
            <a:r>
              <a:rPr lang="en-US" sz="1600" i="1" dirty="0">
                <a:solidFill>
                  <a:schemeClr val="tx1"/>
                </a:solidFill>
              </a:rPr>
              <a:t>EN 303 687 - 6 GHz, a discussion item on NB FH technologies which is already in the mandated standard now in OJEU 6GHz (for 01Dec21  implementation).   </a:t>
            </a:r>
          </a:p>
          <a:p>
            <a:pPr lvl="2">
              <a:spcBef>
                <a:spcPts val="0"/>
              </a:spcBef>
              <a:buFont typeface="Arial" panose="020B0604020202020204" pitchFamily="34" charset="0"/>
              <a:buChar char="•"/>
            </a:pPr>
            <a:r>
              <a:rPr lang="en-US" sz="1400" i="1" dirty="0">
                <a:solidFill>
                  <a:schemeClr val="tx1"/>
                </a:solidFill>
              </a:rPr>
              <a:t>In  the 802.11 SC </a:t>
            </a:r>
            <a:r>
              <a:rPr lang="en-US" sz="1400" i="1" dirty="0" err="1">
                <a:solidFill>
                  <a:schemeClr val="tx1"/>
                </a:solidFill>
              </a:rPr>
              <a:t>CoEx</a:t>
            </a:r>
            <a:r>
              <a:rPr lang="en-US" sz="1400" i="1" dirty="0">
                <a:solidFill>
                  <a:schemeClr val="tx1"/>
                </a:solidFill>
              </a:rPr>
              <a:t> there are submission documents in Mentor (</a:t>
            </a:r>
            <a:r>
              <a:rPr lang="en-US" sz="1400" i="1" dirty="0">
                <a:effectLst/>
                <a:ea typeface="Calibri" panose="020F0502020204030204" pitchFamily="34" charset="0"/>
                <a:cs typeface="Times New Roman" panose="02020603050405020304" pitchFamily="18" charset="0"/>
              </a:rPr>
              <a:t>docs 11-814 and 11-1191)</a:t>
            </a:r>
            <a:r>
              <a:rPr lang="en-US" sz="1400" i="1" dirty="0">
                <a:solidFill>
                  <a:schemeClr val="tx1"/>
                </a:solidFill>
              </a:rPr>
              <a:t>, on this.  </a:t>
            </a:r>
          </a:p>
          <a:p>
            <a:pPr lvl="2">
              <a:spcBef>
                <a:spcPts val="0"/>
              </a:spcBef>
              <a:buFont typeface="Arial" panose="020B0604020202020204" pitchFamily="34" charset="0"/>
              <a:buChar char="•"/>
            </a:pPr>
            <a:r>
              <a:rPr lang="en-US" sz="1400" i="1" dirty="0">
                <a:solidFill>
                  <a:schemeClr val="tx1"/>
                </a:solidFill>
              </a:rPr>
              <a:t>ad </a:t>
            </a:r>
            <a:r>
              <a:rPr lang="en-US" sz="1400" i="1" dirty="0" err="1">
                <a:solidFill>
                  <a:schemeClr val="tx1"/>
                </a:solidFill>
              </a:rPr>
              <a:t>hocs</a:t>
            </a:r>
            <a:r>
              <a:rPr lang="en-US" sz="1400" i="1" dirty="0">
                <a:solidFill>
                  <a:schemeClr val="tx1"/>
                </a:solidFill>
              </a:rPr>
              <a:t>, on 02 and 06 Sept will discuss these. and the NB FH. and setting up for discussion at full plenary #111. </a:t>
            </a:r>
          </a:p>
          <a:p>
            <a:pPr lvl="1">
              <a:spcBef>
                <a:spcPts val="0"/>
              </a:spcBef>
              <a:buFont typeface="Arial" panose="020B0604020202020204" pitchFamily="34" charset="0"/>
              <a:buChar char="•"/>
            </a:pPr>
            <a:r>
              <a:rPr lang="en-US" sz="1600" dirty="0">
                <a:solidFill>
                  <a:schemeClr val="tx1"/>
                </a:solidFill>
              </a:rPr>
              <a:t>ad hoc on 01sept will discuss 6GHz client to client communications,  ECC was clear to have at LPI, ETSI to define how.</a:t>
            </a:r>
          </a:p>
          <a:p>
            <a:pPr lvl="2">
              <a:spcBef>
                <a:spcPts val="0"/>
              </a:spcBef>
              <a:buFont typeface="Arial" panose="020B0604020202020204" pitchFamily="34" charset="0"/>
              <a:buChar char="•"/>
            </a:pPr>
            <a:r>
              <a:rPr lang="en-US" sz="1400" dirty="0">
                <a:solidFill>
                  <a:schemeClr val="tx1"/>
                </a:solidFill>
              </a:rPr>
              <a:t>e.g. LPI and how to use it, (e.g. if in range of a LPI AP)  or does it revert to VLP for indoor and outdoor. </a:t>
            </a:r>
          </a:p>
          <a:p>
            <a:pPr lvl="1">
              <a:spcBef>
                <a:spcPts val="0"/>
              </a:spcBef>
              <a:buFont typeface="Arial" panose="020B0604020202020204" pitchFamily="34" charset="0"/>
              <a:buChar char="•"/>
            </a:pPr>
            <a:r>
              <a:rPr lang="en-US" sz="1600" dirty="0">
                <a:solidFill>
                  <a:schemeClr val="tx1"/>
                </a:solidFill>
              </a:rPr>
              <a:t>EN 303 753 - 3</a:t>
            </a:r>
            <a:r>
              <a:rPr lang="en-US" sz="1600" baseline="30000" dirty="0">
                <a:solidFill>
                  <a:schemeClr val="tx1"/>
                </a:solidFill>
              </a:rPr>
              <a:t>rd</a:t>
            </a:r>
            <a:r>
              <a:rPr lang="en-US" sz="1600" dirty="0">
                <a:solidFill>
                  <a:schemeClr val="tx1"/>
                </a:solidFill>
              </a:rPr>
              <a:t> 60GHz standard progressing and current poll is closing now.  </a:t>
            </a:r>
          </a:p>
          <a:p>
            <a:pPr lvl="1">
              <a:spcBef>
                <a:spcPts val="0"/>
              </a:spcBef>
              <a:buFont typeface="Arial" panose="020B0604020202020204" pitchFamily="34" charset="0"/>
              <a:buChar char="•"/>
            </a:pPr>
            <a:r>
              <a:rPr lang="en-US" sz="1600" dirty="0">
                <a:solidFill>
                  <a:schemeClr val="tx1"/>
                </a:solidFill>
              </a:rPr>
              <a:t>Nominations for chair of BRAN closes 27aug21.. </a:t>
            </a:r>
          </a:p>
          <a:p>
            <a:pPr lvl="1">
              <a:spcBef>
                <a:spcPts val="0"/>
              </a:spcBef>
              <a:buFont typeface="Arial" panose="020B0604020202020204" pitchFamily="34" charset="0"/>
              <a:buChar char="•"/>
            </a:pPr>
            <a:r>
              <a:rPr lang="en-US" sz="1600" dirty="0">
                <a:solidFill>
                  <a:schemeClr val="tx1"/>
                </a:solidFill>
              </a:rPr>
              <a:t>Germany, Iceland, Norway are already opening up 6GHz, as it is volunteer now.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4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19aug21</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-1b</a:t>
            </a:r>
            <a:endParaRPr lang="en-US" sz="1200" dirty="0"/>
          </a:p>
        </p:txBody>
      </p:sp>
      <p:sp>
        <p:nvSpPr>
          <p:cNvPr id="3" name="Content Placeholder 2"/>
          <p:cNvSpPr>
            <a:spLocks noGrp="1"/>
          </p:cNvSpPr>
          <p:nvPr>
            <p:ph idx="1"/>
          </p:nvPr>
        </p:nvSpPr>
        <p:spPr>
          <a:xfrm>
            <a:off x="914400" y="1196977"/>
            <a:ext cx="10820400" cy="5045074"/>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endParaRPr lang="en-US" sz="18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 next call, meeting #59,  _(some focused calls in sept.)_</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Anything to share today?  not today</a:t>
            </a:r>
          </a:p>
          <a:p>
            <a:pPr lvl="1">
              <a:spcBef>
                <a:spcPts val="0"/>
              </a:spcBef>
              <a:buFont typeface="Arial" panose="020B0604020202020204" pitchFamily="34" charset="0"/>
              <a:buChar char="•"/>
            </a:pPr>
            <a:endParaRPr lang="en-US" sz="1800" dirty="0">
              <a:solidFill>
                <a:schemeClr val="tx1"/>
              </a:solidFill>
            </a:endParaRPr>
          </a:p>
          <a:p>
            <a:pPr lvl="1">
              <a:spcBef>
                <a:spcPts val="0"/>
              </a:spcBef>
              <a:buFont typeface="Arial" panose="020B0604020202020204" pitchFamily="34" charset="0"/>
              <a:buChar char="•"/>
            </a:pPr>
            <a:r>
              <a:rPr lang="en-US" sz="1600" b="1" dirty="0">
                <a:solidFill>
                  <a:schemeClr val="tx1"/>
                </a:solidFill>
              </a:rPr>
              <a:t>15jul:  </a:t>
            </a:r>
            <a:r>
              <a:rPr lang="en-US" sz="1600" dirty="0">
                <a:solidFill>
                  <a:schemeClr val="tx1"/>
                </a:solidFill>
              </a:rPr>
              <a:t>Working on new SR doc to extend UWB to 12.4 GHz, (tbd), much broader, up to 4 GHz OBW (tbd).</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7"/>
              </a:rPr>
              <a:t>&lt;BRAN&gt;</a:t>
            </a:r>
            <a:r>
              <a:rPr lang="en-US" altLang="en-US" sz="1800" b="0" dirty="0"/>
              <a:t> </a:t>
            </a:r>
            <a:r>
              <a:rPr lang="en-US" altLang="en-US" sz="1800" dirty="0">
                <a:solidFill>
                  <a:schemeClr val="tx1"/>
                </a:solidFill>
                <a:sym typeface="Wingdings" panose="05000000000000000000" pitchFamily="2" charset="2"/>
              </a:rPr>
              <a:t>next meeting </a:t>
            </a:r>
            <a:r>
              <a:rPr lang="en-US" sz="1800" dirty="0">
                <a:solidFill>
                  <a:schemeClr val="tx1"/>
                </a:solidFill>
                <a:sym typeface="Wingdings" panose="05000000000000000000" pitchFamily="2" charset="2"/>
              </a:rPr>
              <a:t>#111 27sep-01oct21;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#110a-f; </a:t>
            </a:r>
            <a:r>
              <a:rPr lang="en-US" sz="1800" b="0" dirty="0">
                <a:solidFill>
                  <a:schemeClr val="tx1"/>
                </a:solidFill>
                <a:sym typeface="Wingdings" panose="05000000000000000000" pitchFamily="2" charset="2"/>
              </a:rPr>
              <a:t>05,11aug; 09</a:t>
            </a:r>
            <a:r>
              <a:rPr lang="en-US" sz="1800" dirty="0">
                <a:solidFill>
                  <a:schemeClr val="tx1"/>
                </a:solidFill>
                <a:sym typeface="Wingdings" panose="05000000000000000000" pitchFamily="2" charset="2"/>
              </a:rPr>
              <a:t>, 01,02,06,</a:t>
            </a:r>
            <a:r>
              <a:rPr lang="en-US" sz="1800" b="0" dirty="0">
                <a:solidFill>
                  <a:schemeClr val="tx1"/>
                </a:solidFill>
                <a:sym typeface="Wingdings" panose="05000000000000000000" pitchFamily="2" charset="2"/>
              </a:rPr>
              <a:t>07</a:t>
            </a:r>
            <a:r>
              <a:rPr lang="en-US" sz="1800" dirty="0">
                <a:solidFill>
                  <a:schemeClr val="tx1"/>
                </a:solidFill>
                <a:sym typeface="Wingdings" panose="05000000000000000000" pitchFamily="2" charset="2"/>
              </a:rPr>
              <a:t>sep21</a:t>
            </a:r>
            <a:endParaRPr lang="en-US" sz="1600" dirty="0">
              <a:solidFill>
                <a:schemeClr val="tx1"/>
              </a:solidFill>
              <a:sym typeface="Wingdings" panose="05000000000000000000" pitchFamily="2" charset="2"/>
            </a:endParaRPr>
          </a:p>
          <a:p>
            <a:pPr lvl="1">
              <a:spcBef>
                <a:spcPts val="0"/>
              </a:spcBef>
              <a:buFont typeface="Arial" panose="020B0604020202020204" pitchFamily="34" charset="0"/>
              <a:buChar char="•"/>
            </a:pPr>
            <a:r>
              <a:rPr lang="en-US" sz="1600" dirty="0">
                <a:solidFill>
                  <a:schemeClr val="tx1"/>
                </a:solidFill>
              </a:rPr>
              <a:t>see previous slide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4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19aug21</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18786"/>
            <a:ext cx="11277600" cy="5791200"/>
          </a:xfrm>
        </p:spPr>
        <p:txBody>
          <a:bodyPr/>
          <a:lstStyle/>
          <a:p>
            <a:pPr lvl="3">
              <a:spcBef>
                <a:spcPts val="0"/>
              </a:spcBef>
              <a:spcAft>
                <a:spcPts val="0"/>
              </a:spcAft>
              <a:buFont typeface="Arial" panose="020B0604020202020204" pitchFamily="34" charset="0"/>
              <a:buChar char="•"/>
            </a:pPr>
            <a:endParaRPr lang="en-US" sz="300" dirty="0">
              <a:solidFill>
                <a:schemeClr val="tx1"/>
              </a:solidFill>
            </a:endParaRPr>
          </a:p>
          <a:p>
            <a:pPr>
              <a:buFont typeface="Arial" panose="020B0604020202020204" pitchFamily="34" charset="0"/>
              <a:buChar char="•"/>
            </a:pPr>
            <a:r>
              <a:rPr lang="en-US" sz="1600" dirty="0">
                <a:solidFill>
                  <a:schemeClr val="tx1"/>
                </a:solidFill>
              </a:rPr>
              <a:t>Note: </a:t>
            </a:r>
            <a:r>
              <a:rPr lang="en-US" sz="1600" b="0" dirty="0">
                <a:solidFill>
                  <a:schemeClr val="tx1"/>
                </a:solidFill>
              </a:rPr>
              <a:t>message from CEPT president, that looking at allowing some physical face-2-face meetings sometime after 01sept but have to allow remote attendees so a hybrid.  and the face2face portion will have restrictions. </a:t>
            </a:r>
          </a:p>
          <a:p>
            <a:pPr>
              <a:buFont typeface="Arial" panose="020B0604020202020204" pitchFamily="34" charset="0"/>
              <a:buChar char="•"/>
            </a:pPr>
            <a:endParaRPr 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3"/>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r>
              <a:rPr lang="en-US" sz="1600" dirty="0">
                <a:solidFill>
                  <a:schemeClr val="tx1"/>
                </a:solidFill>
              </a:rPr>
              <a:t>Anything to share today?  not today.</a:t>
            </a:r>
          </a:p>
          <a:p>
            <a:pPr lvl="1">
              <a:spcBef>
                <a:spcPts val="0"/>
              </a:spcBef>
              <a:spcAft>
                <a:spcPts val="0"/>
              </a:spcAft>
              <a:buFont typeface="Arial" panose="020B0604020202020204" pitchFamily="34" charset="0"/>
              <a:buChar char="•"/>
            </a:pPr>
            <a:endParaRPr lang="en-US" sz="1600" dirty="0">
              <a:solidFill>
                <a:schemeClr val="tx1"/>
              </a:solidFill>
            </a:endParaRP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p>
          <a:p>
            <a:pPr>
              <a:spcBef>
                <a:spcPts val="0"/>
              </a:spcBef>
              <a:spcAft>
                <a:spcPts val="0"/>
              </a:spcAft>
              <a:buFont typeface="Arial" panose="020B0604020202020204" pitchFamily="34" charset="0"/>
              <a:buChar char="•"/>
            </a:pPr>
            <a:endParaRPr lang="en-US" sz="1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4"/>
              </a:rPr>
              <a:t>&lt;SE24&gt;</a:t>
            </a:r>
            <a:r>
              <a:rPr lang="en-US" sz="1800" b="0" dirty="0">
                <a:solidFill>
                  <a:schemeClr val="tx1"/>
                </a:solidFill>
              </a:rPr>
              <a:t> </a:t>
            </a:r>
            <a:r>
              <a:rPr lang="en-US" sz="1800" dirty="0">
                <a:solidFill>
                  <a:schemeClr val="tx1"/>
                </a:solidFill>
              </a:rPr>
              <a:t>next virtual meeting, #M104 25-27Aug21</a:t>
            </a:r>
          </a:p>
          <a:p>
            <a:pPr lvl="1">
              <a:spcBef>
                <a:spcPts val="0"/>
              </a:spcBef>
              <a:spcAft>
                <a:spcPts val="0"/>
              </a:spcAft>
              <a:buFont typeface="Arial" panose="020B0604020202020204" pitchFamily="34" charset="0"/>
              <a:buChar char="•"/>
            </a:pPr>
            <a:r>
              <a:rPr lang="en-US" sz="1600" dirty="0">
                <a:solidFill>
                  <a:schemeClr val="tx1"/>
                </a:solidFill>
              </a:rPr>
              <a:t>Anything to share today?  not today.</a:t>
            </a: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a:spcBef>
                <a:spcPts val="0"/>
              </a:spcBef>
              <a:spcAft>
                <a:spcPts val="0"/>
              </a:spcAft>
              <a:buFont typeface="Arial" panose="020B0604020202020204" pitchFamily="34" charset="0"/>
              <a:buChar char="•"/>
            </a:pPr>
            <a:endParaRPr lang="en-US" sz="1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call #14 28-29Oct21</a:t>
            </a:r>
          </a:p>
          <a:p>
            <a:pPr lvl="1">
              <a:spcBef>
                <a:spcPts val="0"/>
              </a:spcBef>
              <a:spcAft>
                <a:spcPts val="0"/>
              </a:spcAft>
              <a:buFont typeface="Arial" panose="020B0604020202020204" pitchFamily="34" charset="0"/>
              <a:buChar char="•"/>
            </a:pPr>
            <a:r>
              <a:rPr lang="en-US" sz="1600" dirty="0">
                <a:solidFill>
                  <a:schemeClr val="tx1"/>
                </a:solidFill>
              </a:rPr>
              <a:t>Anything to share today?  not today.</a:t>
            </a: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dirty="0">
                <a:solidFill>
                  <a:schemeClr val="tx1"/>
                </a:solidFill>
              </a:rPr>
              <a:t>The next call is about OOBE at 5935 MHz</a:t>
            </a:r>
          </a:p>
          <a:p>
            <a:pPr marL="0">
              <a:spcBef>
                <a:spcPts val="0"/>
              </a:spcBef>
              <a:spcAft>
                <a:spcPts val="0"/>
              </a:spcAft>
              <a:buFont typeface="Arial" panose="020B0604020202020204" pitchFamily="34" charset="0"/>
              <a:buChar char="•"/>
            </a:pPr>
            <a:endParaRPr lang="en-US" sz="1800" dirty="0">
              <a:solidFill>
                <a:schemeClr val="tx1"/>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&lt;FM57&gt;</a:t>
            </a:r>
            <a:r>
              <a:rPr lang="en-US" altLang="en-US" sz="1800" b="0" dirty="0"/>
              <a:t>  	</a:t>
            </a:r>
            <a:r>
              <a:rPr lang="en-US" altLang="en-US" sz="1800" dirty="0"/>
              <a:t>next call </a:t>
            </a:r>
            <a:r>
              <a:rPr lang="en-US" sz="1800" dirty="0">
                <a:sym typeface="Wingdings" panose="05000000000000000000" pitchFamily="2" charset="2"/>
              </a:rPr>
              <a:t>#16 14-15Sep21</a:t>
            </a:r>
          </a:p>
          <a:p>
            <a:pPr lvl="1">
              <a:spcBef>
                <a:spcPts val="0"/>
              </a:spcBef>
              <a:spcAft>
                <a:spcPts val="0"/>
              </a:spcAft>
              <a:buFont typeface="Arial" panose="020B0604020202020204" pitchFamily="34" charset="0"/>
              <a:buChar char="•"/>
            </a:pPr>
            <a:r>
              <a:rPr lang="en-US" sz="1600" dirty="0">
                <a:solidFill>
                  <a:schemeClr val="tx1"/>
                </a:solidFill>
              </a:rPr>
              <a:t>Anything to share today?  not today.</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19aug21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Chile – SUBTEL - </a:t>
            </a:r>
            <a:r>
              <a:rPr lang="en-US" sz="1800" b="1" i="0" u="none" strike="noStrike" baseline="0" dirty="0">
                <a:solidFill>
                  <a:srgbClr val="000000"/>
                </a:solidFill>
              </a:rPr>
              <a:t>Amendments to Regulation </a:t>
            </a:r>
            <a:r>
              <a:rPr lang="en-US" sz="1800" b="1" i="0" u="none" strike="noStrike" baseline="0" dirty="0" err="1">
                <a:solidFill>
                  <a:srgbClr val="000000"/>
                </a:solidFill>
              </a:rPr>
              <a:t>Resolución</a:t>
            </a:r>
            <a:r>
              <a:rPr lang="en-US" sz="1800" b="1" i="0" u="none" strike="noStrike" baseline="0" dirty="0">
                <a:solidFill>
                  <a:srgbClr val="000000"/>
                </a:solidFill>
              </a:rPr>
              <a:t> 1985</a:t>
            </a:r>
            <a:endParaRPr lang="en-US" sz="1800" dirty="0">
              <a:solidFill>
                <a:schemeClr val="tx1"/>
              </a:solidFill>
              <a:ea typeface="Times New Roman" panose="02020603050405020304" pitchFamily="18" charset="0"/>
              <a:cs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b="0" i="0" u="none" strike="noStrike" baseline="0" dirty="0">
                <a:solidFill>
                  <a:srgbClr val="000000"/>
                </a:solidFill>
              </a:rPr>
              <a:t>Low power APs (Access Points) with internal batteries may operate outdoors in the 5925 - 7125 MHz frequency band, with maximum output power of 17 dBm EIRP. </a:t>
            </a: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Malaysia – MCMC – released a public consultation on the 12</a:t>
            </a:r>
            <a:r>
              <a:rPr lang="en-US" sz="1800" baseline="30000" dirty="0">
                <a:solidFill>
                  <a:schemeClr val="tx1"/>
                </a:solidFill>
                <a:ea typeface="Times New Roman" panose="02020603050405020304" pitchFamily="18" charset="0"/>
                <a:cs typeface="Times New Roman" panose="02020603050405020304" pitchFamily="18" charset="0"/>
              </a:rPr>
              <a:t>th</a:t>
            </a:r>
            <a:r>
              <a:rPr lang="en-US" sz="1800" dirty="0">
                <a:solidFill>
                  <a:schemeClr val="tx1"/>
                </a:solidFill>
                <a:ea typeface="Times New Roman" panose="02020603050405020304" pitchFamily="18" charset="0"/>
                <a:cs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b="0" i="0" u="none" strike="noStrike" baseline="0" dirty="0">
                <a:solidFill>
                  <a:srgbClr val="000000"/>
                </a:solidFill>
              </a:rPr>
              <a:t>They are looking for input to allocate the entire 6GHz band (5925 MHz to 7125 MHz) or the lower 500 MHz (5925 MHz to 6425 MHz) in Malaysia.  Comments due 11Oct21.  </a:t>
            </a:r>
          </a:p>
          <a:p>
            <a:pPr marL="400050" lvl="1">
              <a:spcBef>
                <a:spcPts val="0"/>
              </a:spcBef>
              <a:spcAft>
                <a:spcPts val="0"/>
              </a:spcAft>
              <a:buFont typeface="Arial" panose="020B0604020202020204" pitchFamily="34" charset="0"/>
              <a:buChar char="•"/>
            </a:pPr>
            <a:r>
              <a:rPr lang="en-US" sz="1800" dirty="0">
                <a:ea typeface="Times New Roman" panose="02020603050405020304" pitchFamily="18" charset="0"/>
                <a:cs typeface="Times New Roman" panose="02020603050405020304" pitchFamily="18" charset="0"/>
              </a:rPr>
              <a:t> </a:t>
            </a: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Anything else to share today? not today</a:t>
            </a: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algn="l"/>
            <a:endParaRPr lang="en-US" sz="1800" b="0" i="0" u="none" strike="noStrike" baseline="0" dirty="0">
              <a:solidFill>
                <a:srgbClr val="000000"/>
              </a:solidFill>
              <a:latin typeface="Arial" panose="020B0604020202020204" pitchFamily="34" charset="0"/>
            </a:endParaRPr>
          </a:p>
          <a:p>
            <a:r>
              <a:rPr lang="en-US" sz="1800" b="0" i="0" u="none" strike="noStrike" baseline="0" dirty="0">
                <a:solidFill>
                  <a:srgbClr val="000000"/>
                </a:solidFill>
                <a:latin typeface="Arial" panose="020B0604020202020204" pitchFamily="34" charset="0"/>
              </a:rPr>
              <a:t> </a:t>
            </a:r>
            <a:r>
              <a:rPr lang="en-US" sz="1800" b="1" i="0" u="none" strike="noStrike" baseline="0" dirty="0">
                <a:solidFill>
                  <a:srgbClr val="000000"/>
                </a:solidFill>
                <a:latin typeface="Arial" panose="020B0604020202020204" pitchFamily="34" charset="0"/>
              </a:rPr>
              <a:t> </a:t>
            </a:r>
            <a:endParaRPr lang="en-US" sz="180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19aug21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lvl="0">
              <a:buFont typeface="Arial" panose="020B0604020202020204" pitchFamily="34" charset="0"/>
              <a:buChar char="•"/>
            </a:pPr>
            <a:r>
              <a:rPr lang="en-GB" sz="1800" b="0" dirty="0">
                <a:effectLst/>
                <a:latin typeface="Times New Roman" panose="02020603050405020304" pitchFamily="18" charset="0"/>
                <a:ea typeface="Calibri" panose="020F0502020204030204" pitchFamily="34" charset="0"/>
              </a:rPr>
              <a:t>As explained at the 802.15  July closing plenary, Monday, August 23, 11-13 CEST, there is a joint TG13+TG7a meeting to develop the response letter of 802.15 to the ITU-R liaison statement in </a:t>
            </a:r>
            <a:r>
              <a:rPr lang="en-GB" sz="1800" b="0" u="sng" dirty="0">
                <a:solidFill>
                  <a:srgbClr val="0000FF"/>
                </a:solidFill>
                <a:effectLst/>
                <a:latin typeface="Times New Roman" panose="02020603050405020304" pitchFamily="18" charset="0"/>
                <a:ea typeface="Calibri" panose="020F0502020204030204" pitchFamily="34" charset="0"/>
                <a:hlinkClick r:id="rId3"/>
              </a:rPr>
              <a:t>https://mentor.ieee.org/802.18/dcn/21/18-21-0080-00-0000-request-for-information-itu-r-wp-1a.docx</a:t>
            </a:r>
            <a:r>
              <a:rPr lang="en-GB" sz="1800" b="0" dirty="0">
                <a:effectLst/>
                <a:latin typeface="Times New Roman" panose="02020603050405020304" pitchFamily="18" charset="0"/>
                <a:ea typeface="Calibri" panose="020F0502020204030204" pitchFamily="34" charset="0"/>
              </a:rPr>
              <a:t> .</a:t>
            </a:r>
            <a:endParaRPr lang="en-US" sz="1800" b="0" dirty="0">
              <a:latin typeface="Times New Roman" panose="02020603050405020304" pitchFamily="18" charset="0"/>
              <a:ea typeface="Calibri" panose="020F0502020204030204" pitchFamily="34" charset="0"/>
            </a:endParaRPr>
          </a:p>
          <a:p>
            <a:pPr lvl="1">
              <a:buFont typeface="Arial" panose="020B0604020202020204" pitchFamily="34" charset="0"/>
              <a:buChar char="•"/>
            </a:pPr>
            <a:r>
              <a:rPr lang="en-GB" sz="1800" b="0" dirty="0">
                <a:effectLst/>
                <a:latin typeface="Times New Roman" panose="02020603050405020304" pitchFamily="18" charset="0"/>
                <a:ea typeface="Calibri" panose="020F0502020204030204" pitchFamily="34" charset="0"/>
              </a:rPr>
              <a:t>A first draft of the response letter should be available, then will be discussed jointly next Monday in 802.15 and then it will be further handled by 802.18 who received the letter and will send out the reply.</a:t>
            </a:r>
            <a:endParaRPr lang="en-US" sz="1800" b="0" dirty="0">
              <a:effectLst/>
              <a:latin typeface="Times New Roman" panose="02020603050405020304" pitchFamily="18" charset="0"/>
              <a:ea typeface="Calibri" panose="020F0502020204030204" pitchFamily="34" charset="0"/>
            </a:endParaRPr>
          </a:p>
          <a:p>
            <a:pPr marL="457200" lvl="1" indent="0"/>
            <a:endParaRPr lang="en-US" sz="1400" b="0" dirty="0">
              <a:solidFill>
                <a:schemeClr val="tx1"/>
              </a:solidFill>
            </a:endParaRPr>
          </a:p>
          <a:p>
            <a:pPr lvl="0">
              <a:buFont typeface="Arial" panose="020B0604020202020204" pitchFamily="34" charset="0"/>
              <a:buChar char="•"/>
            </a:pPr>
            <a:r>
              <a:rPr lang="en-US" sz="1800" b="0" dirty="0">
                <a:solidFill>
                  <a:schemeClr val="tx1"/>
                </a:solidFill>
              </a:rPr>
              <a:t> </a:t>
            </a:r>
            <a:r>
              <a:rPr lang="en-US" sz="1800" dirty="0">
                <a:solidFill>
                  <a:schemeClr val="tx1"/>
                </a:solidFill>
              </a:rPr>
              <a:t>WRC-23 agenda items, the list is on the ITU-R website at: </a:t>
            </a:r>
          </a:p>
          <a:p>
            <a:pPr lvl="2">
              <a:spcBef>
                <a:spcPts val="0"/>
              </a:spcBef>
              <a:buFont typeface="Arial" panose="020B0604020202020204" pitchFamily="34" charset="0"/>
              <a:buChar char="•"/>
            </a:pPr>
            <a:r>
              <a:rPr lang="en-US" sz="1600" dirty="0">
                <a:hlinkClick r:id="rId4"/>
              </a:rPr>
              <a:t>https://www.itu.int/en/ITU-R/study-groups/rcpm/Pages/wrc-23-studies.aspx</a:t>
            </a:r>
            <a:r>
              <a:rPr lang="en-US" sz="1600" dirty="0">
                <a:solidFill>
                  <a:srgbClr val="00B0F0"/>
                </a:solidFill>
              </a:rPr>
              <a:t>  </a:t>
            </a:r>
            <a:r>
              <a:rPr lang="en-US" sz="1600" dirty="0">
                <a:solidFill>
                  <a:srgbClr val="7030A0"/>
                </a:solidFill>
              </a:rPr>
              <a:t> (updated 26Aug20)</a:t>
            </a:r>
          </a:p>
          <a:p>
            <a:pPr lvl="2">
              <a:spcBef>
                <a:spcPts val="0"/>
              </a:spcBef>
              <a:buFont typeface="Arial" panose="020B0604020202020204" pitchFamily="34" charset="0"/>
              <a:buChar char="•"/>
            </a:pPr>
            <a:r>
              <a:rPr lang="en-US" sz="1600" dirty="0">
                <a:hlinkClick r:id="rId5"/>
              </a:rPr>
              <a:t>https://www.itu.int/dms_pub/itu-r/oth/0c/0a/R0C0A00000D0041PDFE.pdf</a:t>
            </a:r>
            <a:endParaRPr lang="en-US" sz="1600" dirty="0"/>
          </a:p>
          <a:p>
            <a:pPr lvl="1">
              <a:spcBef>
                <a:spcPts val="0"/>
              </a:spcBef>
              <a:buFont typeface="Arial" panose="020B0604020202020204" pitchFamily="34" charset="0"/>
              <a:buChar char="•"/>
            </a:pPr>
            <a:r>
              <a:rPr lang="en-US" sz="1600" dirty="0">
                <a:solidFill>
                  <a:srgbClr val="00B0F0"/>
                </a:solidFill>
                <a:hlinkClick r:id="rId6"/>
              </a:rPr>
              <a:t>https://mentor.ieee.org/802.18/dcn/20/18-20-0107-01-0000-res-811-wrc-19-wrc-23-agenda-items.docx</a:t>
            </a:r>
            <a:r>
              <a:rPr lang="en-US" sz="1600" dirty="0">
                <a:solidFill>
                  <a:srgbClr val="00B0F0"/>
                </a:solidFill>
              </a:rPr>
              <a:t> </a:t>
            </a:r>
            <a:r>
              <a:rPr lang="en-US" sz="1800" b="1" dirty="0">
                <a:solidFill>
                  <a:schemeClr val="tx1"/>
                </a:solidFill>
              </a:rPr>
              <a:t>	</a:t>
            </a:r>
            <a:r>
              <a:rPr lang="en-US" sz="1800" b="0" dirty="0">
                <a:solidFill>
                  <a:schemeClr val="tx1"/>
                </a:solidFill>
              </a:rPr>
              <a:t> </a:t>
            </a:r>
          </a:p>
          <a:p>
            <a:pPr marL="285750" indent="-285750">
              <a:spcBef>
                <a:spcPts val="0"/>
              </a:spcBef>
              <a:buFont typeface="Arial" panose="020B0604020202020204" pitchFamily="34" charset="0"/>
              <a:buChar char="•"/>
            </a:pPr>
            <a:r>
              <a:rPr lang="en-US" sz="1800" dirty="0">
                <a:solidFill>
                  <a:schemeClr val="tx1"/>
                </a:solidFill>
              </a:rPr>
              <a:t>IEEE 802 viewpoints on WRC-23 agenda items. </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Doc for viewpoints updated (</a:t>
            </a:r>
            <a:r>
              <a:rPr lang="en-US" sz="1800" dirty="0">
                <a:solidFill>
                  <a:srgbClr val="00B0F0"/>
                </a:solidFill>
              </a:rPr>
              <a:t>actions items in notes on this slide</a:t>
            </a:r>
            <a:r>
              <a:rPr lang="en-US" sz="1800" dirty="0">
                <a:solidFill>
                  <a:schemeClr val="tx1"/>
                </a:solidFill>
              </a:rPr>
              <a:t>):  </a:t>
            </a:r>
            <a:r>
              <a:rPr lang="en-US" sz="1600" dirty="0">
                <a:solidFill>
                  <a:schemeClr val="tx1"/>
                </a:solidFill>
                <a:hlinkClick r:id="rId7"/>
              </a:rPr>
              <a:t>https://mentor.ieee.org/802.18/dcn/21/18-21-0039-01-0000-ieee-802-viewpoints-on-wrc-23-agenda-items.pptx</a:t>
            </a:r>
            <a:endParaRPr lang="en-US" sz="1400" b="0" dirty="0">
              <a:solidFill>
                <a:schemeClr val="tx1"/>
              </a:solidFill>
              <a:effectLst/>
              <a:ea typeface="Calibri" panose="020F0502020204030204" pitchFamily="34" charset="0"/>
            </a:endParaRPr>
          </a:p>
          <a:p>
            <a:pPr marL="285750" indent="-285750">
              <a:spcBef>
                <a:spcPts val="0"/>
              </a:spcBef>
              <a:buFont typeface="Arial" panose="020B0604020202020204" pitchFamily="34" charset="0"/>
              <a:buChar char="•"/>
            </a:pPr>
            <a:r>
              <a:rPr lang="en-US" sz="1800" b="0" dirty="0">
                <a:solidFill>
                  <a:schemeClr val="tx1"/>
                </a:solidFill>
              </a:rPr>
              <a:t> </a:t>
            </a:r>
            <a:r>
              <a:rPr lang="en-US" sz="1400" b="0" dirty="0">
                <a:solidFill>
                  <a:schemeClr val="tx1"/>
                </a:solidFill>
              </a:rPr>
              <a:t>Do we have all the ITS folks on to review? </a:t>
            </a:r>
          </a:p>
          <a:p>
            <a:pPr marL="685800" lvl="1">
              <a:spcBef>
                <a:spcPts val="0"/>
              </a:spcBef>
              <a:buFont typeface="Arial" panose="020B0604020202020204" pitchFamily="34" charset="0"/>
              <a:buChar char="•"/>
            </a:pPr>
            <a:r>
              <a:rPr lang="en-US" sz="1400" b="0" dirty="0">
                <a:solidFill>
                  <a:schemeClr val="tx1"/>
                </a:solidFill>
              </a:rPr>
              <a:t>How can we watch / what bodies about any possible expansion of the ITS bands (globally) e.g. to 4.9GHz? </a:t>
            </a:r>
          </a:p>
          <a:p>
            <a:pPr marL="685800" lvl="1">
              <a:spcBef>
                <a:spcPts val="0"/>
              </a:spcBef>
              <a:buFont typeface="Arial" panose="020B0604020202020204" pitchFamily="34" charset="0"/>
              <a:buChar char="•"/>
            </a:pPr>
            <a:r>
              <a:rPr lang="en-US" sz="1400" b="0" dirty="0">
                <a:solidFill>
                  <a:schemeClr val="tx1"/>
                </a:solidFill>
              </a:rPr>
              <a:t>WRC-23 Agenda Item 1.1 – </a:t>
            </a:r>
            <a:r>
              <a:rPr lang="en-US" sz="1400" b="0" i="1" dirty="0">
                <a:solidFill>
                  <a:srgbClr val="222222"/>
                </a:solidFill>
                <a:effectLst/>
              </a:rPr>
              <a:t>Watch CPG in EU and will hear from them if any discussions come up on expansion of ITS.</a:t>
            </a:r>
            <a:endParaRPr lang="en-US" sz="1400" b="0" i="0" dirty="0">
              <a:solidFill>
                <a:srgbClr val="222222"/>
              </a:solidFill>
              <a:effectLst/>
            </a:endParaRPr>
          </a:p>
          <a:p>
            <a:pPr marL="1371600" marR="0" algn="l">
              <a:spcBef>
                <a:spcPts val="0"/>
              </a:spcBef>
              <a:spcAft>
                <a:spcPts val="0"/>
              </a:spcAft>
            </a:pPr>
            <a:r>
              <a:rPr lang="en-US" sz="1400" b="0" i="1" dirty="0">
                <a:solidFill>
                  <a:srgbClr val="222222"/>
                </a:solidFill>
                <a:effectLst/>
              </a:rPr>
              <a:t>i.   Watch other regional bodies also.</a:t>
            </a:r>
            <a:endParaRPr lang="en-US" sz="1000" b="0" dirty="0">
              <a:solidFill>
                <a:schemeClr val="tx1"/>
              </a:solidFill>
            </a:endParaRPr>
          </a:p>
          <a:p>
            <a:pPr marL="285750" indent="-285750">
              <a:spcBef>
                <a:spcPts val="0"/>
              </a:spcBef>
              <a:buFont typeface="Arial" panose="020B0604020202020204" pitchFamily="34" charset="0"/>
              <a:buChar char="•"/>
            </a:pPr>
            <a:endParaRPr lang="en-US" sz="18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19aug21</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8556" y="5812312"/>
            <a:ext cx="10740044" cy="658642"/>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b="1" dirty="0">
                <a:solidFill>
                  <a:srgbClr val="00B0F0"/>
                </a:solidFill>
              </a:rPr>
              <a:t>For the 4 open ITU –R liaisons to WP 1A &amp; WP 5A, see back up slides in this agenda.  All due to WPs in November 2021. </a:t>
            </a:r>
          </a:p>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8477" y="511975"/>
            <a:ext cx="7770813" cy="464123"/>
          </a:xfrm>
        </p:spPr>
        <p:txBody>
          <a:bodyPr/>
          <a:lstStyle/>
          <a:p>
            <a:pPr marL="0" marR="0">
              <a:spcBef>
                <a:spcPts val="0"/>
              </a:spcBef>
              <a:spcAft>
                <a:spcPts val="0"/>
              </a:spcAft>
            </a:pPr>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p>
        </p:txBody>
      </p:sp>
      <p:sp>
        <p:nvSpPr>
          <p:cNvPr id="3" name="Content Placeholder 2"/>
          <p:cNvSpPr>
            <a:spLocks noGrp="1"/>
          </p:cNvSpPr>
          <p:nvPr>
            <p:ph idx="1"/>
          </p:nvPr>
        </p:nvSpPr>
        <p:spPr>
          <a:xfrm>
            <a:off x="762000" y="785025"/>
            <a:ext cx="11049000" cy="5352690"/>
          </a:xfrm>
        </p:spPr>
        <p:txBody>
          <a:bodyPr/>
          <a:lstStyle/>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Allowing Expanded Flexibility and Opportunities for Radar Operation in the 57-64 GHz band</a:t>
            </a:r>
          </a:p>
          <a:p>
            <a:pPr marL="800100" lvl="2">
              <a:spcBef>
                <a:spcPts val="0"/>
              </a:spcBef>
              <a:spcAft>
                <a:spcPts val="0"/>
              </a:spcAft>
              <a:buFont typeface="Arial" panose="020B0604020202020204" pitchFamily="34" charset="0"/>
              <a:buChar char="•"/>
            </a:pPr>
            <a:r>
              <a:rPr lang="en-US" b="0" dirty="0">
                <a:effectLst/>
                <a:ea typeface="Calibri" panose="020F0502020204030204" pitchFamily="34" charset="0"/>
              </a:rPr>
              <a:t>Notice of Proposed Rulemaking – ET Docket No. 21-264</a:t>
            </a:r>
            <a:r>
              <a:rPr lang="en-US" dirty="0">
                <a:ea typeface="Calibri" panose="020F0502020204030204" pitchFamily="34" charset="0"/>
              </a:rPr>
              <a:t> </a:t>
            </a:r>
          </a:p>
          <a:p>
            <a:pPr marL="400050" lvl="1">
              <a:spcBef>
                <a:spcPts val="0"/>
              </a:spcBef>
              <a:spcAft>
                <a:spcPts val="0"/>
              </a:spcAft>
              <a:buFont typeface="Arial" panose="020B0604020202020204" pitchFamily="34" charset="0"/>
              <a:buChar char="•"/>
            </a:pPr>
            <a:r>
              <a:rPr lang="en-US" dirty="0" err="1">
                <a:ea typeface="Calibri" panose="020F0502020204030204" pitchFamily="34" charset="0"/>
              </a:rPr>
              <a:t>Inital</a:t>
            </a:r>
            <a:r>
              <a:rPr lang="en-US" dirty="0">
                <a:ea typeface="Calibri" panose="020F0502020204030204" pitchFamily="34" charset="0"/>
              </a:rPr>
              <a:t> Draft: </a:t>
            </a:r>
          </a:p>
          <a:p>
            <a:pPr marL="400050" lvl="1">
              <a:spcBef>
                <a:spcPts val="0"/>
              </a:spcBef>
              <a:spcAft>
                <a:spcPts val="0"/>
              </a:spcAft>
              <a:buFont typeface="Arial" panose="020B0604020202020204" pitchFamily="34" charset="0"/>
              <a:buChar char="•"/>
            </a:pPr>
            <a:r>
              <a:rPr lang="en-US" sz="1800" b="0" u="sng" dirty="0">
                <a:solidFill>
                  <a:srgbClr val="0000FF"/>
                </a:solidFill>
                <a:effectLst/>
                <a:ea typeface="Calibri" panose="020F0502020204030204" pitchFamily="34" charset="0"/>
                <a:hlinkClick r:id="rId3"/>
              </a:rPr>
              <a:t>https://mentor.ieee.org/802.18/dcn/21/18-21-0079-00-0000-fcc-nprm-allowing-expanded-flexibility-for-radar-operation-in-57-64-ghz-band.docx</a:t>
            </a:r>
            <a:r>
              <a:rPr lang="en-US" sz="1800" b="0" dirty="0">
                <a:effectLst/>
                <a:ea typeface="Calibri" panose="020F0502020204030204" pitchFamily="34" charset="0"/>
              </a:rPr>
              <a:t>   44 seek comments</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Abstract in notes on this slide.</a:t>
            </a:r>
          </a:p>
          <a:p>
            <a:pPr marL="400050" lvl="1">
              <a:spcBef>
                <a:spcPts val="0"/>
              </a:spcBef>
              <a:spcAft>
                <a:spcPts val="0"/>
              </a:spcAft>
              <a:buFont typeface="Arial" panose="020B0604020202020204" pitchFamily="34" charset="0"/>
              <a:buChar char="•"/>
            </a:pPr>
            <a:r>
              <a:rPr lang="en-US" sz="1800" b="0" dirty="0">
                <a:solidFill>
                  <a:srgbClr val="191919"/>
                </a:solidFill>
                <a:effectLst/>
                <a:ea typeface="Calibri" panose="020F0502020204030204" pitchFamily="34" charset="0"/>
              </a:rPr>
              <a:t>Proceeding: </a:t>
            </a:r>
            <a:r>
              <a:rPr lang="en-US" sz="1800" b="0" dirty="0">
                <a:solidFill>
                  <a:srgbClr val="191919"/>
                </a:solidFill>
                <a:effectLst/>
                <a:ea typeface="Calibri" panose="020F0502020204030204" pitchFamily="34" charset="0"/>
                <a:hlinkClick r:id="rId4"/>
              </a:rPr>
              <a:t>https://www.fcc.gov/ecfs/search/filings?q=((proceedings.name:((21%5C-264*))%20OR%20proceedings.description:((21%5C-264*))))&amp;sort=date_disseminated,DESC</a:t>
            </a:r>
            <a:r>
              <a:rPr lang="en-US" sz="1800" b="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800" b="0" dirty="0">
                <a:solidFill>
                  <a:srgbClr val="191919"/>
                </a:solidFill>
                <a:effectLst/>
                <a:ea typeface="Calibri" panose="020F0502020204030204" pitchFamily="34" charset="0"/>
              </a:rPr>
              <a:t>It is now adopted by the FCC commission, has not be published in Federal Register yet. </a:t>
            </a:r>
          </a:p>
          <a:p>
            <a:pPr marL="800100" lvl="2">
              <a:spcBef>
                <a:spcPts val="0"/>
              </a:spcBef>
              <a:spcAft>
                <a:spcPts val="0"/>
              </a:spcAft>
              <a:buFont typeface="Arial" panose="020B0604020202020204" pitchFamily="34" charset="0"/>
              <a:buChar char="•"/>
            </a:pPr>
            <a:r>
              <a:rPr lang="en-US" sz="1600" dirty="0">
                <a:solidFill>
                  <a:srgbClr val="191919"/>
                </a:solidFill>
                <a:ea typeface="Calibri" panose="020F0502020204030204" pitchFamily="34" charset="0"/>
              </a:rPr>
              <a:t> 	</a:t>
            </a:r>
          </a:p>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.11bf, is looking at the NPRM below.</a:t>
            </a:r>
          </a:p>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.11 </a:t>
            </a:r>
            <a:r>
              <a:rPr lang="en-US" sz="1800" b="0" dirty="0" err="1">
                <a:effectLst/>
                <a:ea typeface="Calibri" panose="020F0502020204030204" pitchFamily="34" charset="0"/>
              </a:rPr>
              <a:t>CoEx</a:t>
            </a:r>
            <a:r>
              <a:rPr lang="en-US" sz="1800" b="0" dirty="0">
                <a:effectLst/>
                <a:ea typeface="Calibri" panose="020F0502020204030204" pitchFamily="34" charset="0"/>
              </a:rPr>
              <a:t>, had a presentation in this plenary, </a:t>
            </a:r>
            <a:r>
              <a:rPr lang="en-US" sz="1800" b="0" dirty="0">
                <a:effectLst/>
                <a:ea typeface="Calibri" panose="020F0502020204030204" pitchFamily="34" charset="0"/>
                <a:hlinkClick r:id="rId5"/>
              </a:rPr>
              <a:t>https://mentor.ieee.org/802.11/dcn/21/11-21-1089-00-coex-coexistence-between-radars-and-communication-systems-in-the-60ghz-band-u-s-update.pptx</a:t>
            </a:r>
            <a:r>
              <a:rPr lang="en-US" sz="1800" b="0" dirty="0">
                <a:effectLst/>
                <a:ea typeface="Calibri" panose="020F0502020204030204" pitchFamily="34" charset="0"/>
              </a:rPr>
              <a:t>  and had some concerns on the proposed rules. </a:t>
            </a:r>
            <a:endParaRPr lang="en-US" sz="1400" b="0" dirty="0">
              <a:effectLst/>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ea typeface="Calibri" panose="020F0502020204030204" pitchFamily="34" charset="0"/>
              </a:rPr>
              <a:t>  .15.4ab will put on their next call, 03aug21, to discuss.</a:t>
            </a:r>
          </a:p>
          <a:p>
            <a:pPr marL="800100" lvl="2">
              <a:spcBef>
                <a:spcPts val="0"/>
              </a:spcBef>
              <a:spcAft>
                <a:spcPts val="0"/>
              </a:spcAft>
              <a:buFont typeface="Arial" panose="020B0604020202020204" pitchFamily="34" charset="0"/>
              <a:buChar char="•"/>
            </a:pPr>
            <a:endParaRPr lang="en-US" sz="1200" b="0" dirty="0">
              <a:ea typeface="Calibri" panose="020F0502020204030204" pitchFamily="34" charset="0"/>
            </a:endParaRPr>
          </a:p>
          <a:p>
            <a:pPr marL="0" marR="0">
              <a:spcBef>
                <a:spcPts val="0"/>
              </a:spcBef>
              <a:spcAft>
                <a:spcPts val="0"/>
              </a:spcAft>
              <a:buFont typeface="Wingdings" panose="05000000000000000000" pitchFamily="2" charset="2"/>
              <a:buChar char="v"/>
            </a:pPr>
            <a:r>
              <a:rPr lang="en-US" sz="1800" b="0" dirty="0">
                <a:ea typeface="Calibri" panose="020F0502020204030204" pitchFamily="34" charset="0"/>
              </a:rPr>
              <a:t>Came out today (19aug21)  </a:t>
            </a:r>
            <a:r>
              <a:rPr lang="en-US" sz="1800" dirty="0">
                <a:solidFill>
                  <a:srgbClr val="C00000"/>
                </a:solidFill>
                <a:ea typeface="Calibri" panose="020F0502020204030204" pitchFamily="34" charset="0"/>
              </a:rPr>
              <a:t>Comments due 20Sept21 and reply comments due 18Oct21</a:t>
            </a:r>
          </a:p>
          <a:p>
            <a:pPr marL="0" marR="0">
              <a:spcBef>
                <a:spcPts val="0"/>
              </a:spcBef>
              <a:spcAft>
                <a:spcPts val="0"/>
              </a:spcAft>
              <a:buFont typeface="Arial" panose="020B0604020202020204" pitchFamily="34" charset="0"/>
              <a:buChar char="•"/>
            </a:pPr>
            <a:r>
              <a:rPr lang="en-US" sz="1800" b="1" dirty="0">
                <a:effectLst/>
                <a:ea typeface="Times New Roman" panose="02020603050405020304" pitchFamily="18" charset="0"/>
                <a:cs typeface="Calibri" panose="020F0502020204030204" pitchFamily="34" charset="0"/>
              </a:rPr>
              <a:t>FR Document:</a:t>
            </a:r>
            <a:r>
              <a:rPr lang="en-US" sz="1800" dirty="0">
                <a:solidFill>
                  <a:srgbClr val="000000"/>
                </a:solidFill>
                <a:effectLst/>
                <a:ea typeface="Times New Roman" panose="02020603050405020304" pitchFamily="18" charset="0"/>
              </a:rPr>
              <a:t> </a:t>
            </a:r>
            <a:r>
              <a:rPr lang="en-US" sz="1800" u="sng" dirty="0">
                <a:solidFill>
                  <a:srgbClr val="3071A9"/>
                </a:solidFill>
                <a:effectLst/>
                <a:ea typeface="Times New Roman" panose="02020603050405020304" pitchFamily="18" charset="0"/>
                <a:hlinkClick r:id="rId6"/>
              </a:rPr>
              <a:t>2021-16637</a:t>
            </a:r>
            <a:r>
              <a:rPr lang="en-US" sz="1800" u="sng" dirty="0">
                <a:solidFill>
                  <a:srgbClr val="3071A9"/>
                </a:solidFill>
                <a:effectLst/>
                <a:ea typeface="Times New Roman" panose="02020603050405020304" pitchFamily="18" charset="0"/>
              </a:rPr>
              <a:t>; </a:t>
            </a:r>
            <a:r>
              <a:rPr lang="en-US" sz="1800" b="1" dirty="0">
                <a:solidFill>
                  <a:srgbClr val="000000"/>
                </a:solidFill>
                <a:effectLst/>
                <a:ea typeface="Times New Roman" panose="02020603050405020304" pitchFamily="18" charset="0"/>
                <a:cs typeface="Calibri" panose="020F0502020204030204" pitchFamily="34" charset="0"/>
              </a:rPr>
              <a:t>Citation:</a:t>
            </a:r>
            <a:r>
              <a:rPr lang="en-US" sz="1800" dirty="0">
                <a:solidFill>
                  <a:srgbClr val="000000"/>
                </a:solidFill>
                <a:effectLst/>
                <a:ea typeface="Times New Roman" panose="02020603050405020304" pitchFamily="18" charset="0"/>
              </a:rPr>
              <a:t> 86 FR 46661; </a:t>
            </a:r>
            <a:r>
              <a:rPr lang="en-US" sz="1800" b="0" u="sng" dirty="0">
                <a:solidFill>
                  <a:srgbClr val="3071A9"/>
                </a:solidFill>
                <a:effectLst/>
                <a:ea typeface="Times New Roman" panose="02020603050405020304" pitchFamily="18" charset="0"/>
                <a:cs typeface="Calibri" panose="020F0502020204030204" pitchFamily="34" charset="0"/>
                <a:hlinkClick r:id="rId7"/>
              </a:rPr>
              <a:t>PDF</a:t>
            </a:r>
            <a:r>
              <a:rPr lang="en-US" sz="1800" b="1" dirty="0">
                <a:solidFill>
                  <a:srgbClr val="000000"/>
                </a:solidFill>
                <a:effectLst/>
                <a:ea typeface="Times New Roman" panose="02020603050405020304" pitchFamily="18" charset="0"/>
                <a:cs typeface="Calibri" panose="020F0502020204030204" pitchFamily="34" charset="0"/>
              </a:rPr>
              <a:t> </a:t>
            </a:r>
            <a:r>
              <a:rPr lang="en-US" sz="1800" dirty="0">
                <a:solidFill>
                  <a:srgbClr val="000000"/>
                </a:solidFill>
                <a:effectLst/>
                <a:ea typeface="Times New Roman" panose="02020603050405020304" pitchFamily="18" charset="0"/>
              </a:rPr>
              <a:t>Pages 46661-46672 </a:t>
            </a:r>
            <a:r>
              <a:rPr lang="en-US" sz="1800" i="1" dirty="0">
                <a:solidFill>
                  <a:srgbClr val="000000"/>
                </a:solidFill>
                <a:effectLst/>
                <a:ea typeface="Times New Roman" panose="02020603050405020304" pitchFamily="18" charset="0"/>
                <a:cs typeface="Calibri" panose="020F0502020204030204" pitchFamily="34" charset="0"/>
              </a:rPr>
              <a:t>(12 pages)</a:t>
            </a:r>
            <a:r>
              <a:rPr lang="en-US" sz="1800" dirty="0">
                <a:solidFill>
                  <a:srgbClr val="000000"/>
                </a:solidFill>
                <a:effectLst/>
                <a:ea typeface="Times New Roman" panose="02020603050405020304" pitchFamily="18" charset="0"/>
              </a:rPr>
              <a:t>; </a:t>
            </a:r>
            <a:r>
              <a:rPr lang="en-US" sz="1800" b="0" u="sng" dirty="0">
                <a:solidFill>
                  <a:srgbClr val="3071A9"/>
                </a:solidFill>
                <a:effectLst/>
                <a:ea typeface="Times New Roman" panose="02020603050405020304" pitchFamily="18" charset="0"/>
                <a:cs typeface="Calibri" panose="020F0502020204030204" pitchFamily="34" charset="0"/>
                <a:hlinkClick r:id="rId8"/>
              </a:rPr>
              <a:t>Permalink</a:t>
            </a:r>
            <a:r>
              <a:rPr lang="en-US" sz="1800" b="1" dirty="0">
                <a:solidFill>
                  <a:srgbClr val="000000"/>
                </a:solidFill>
                <a:effectLst/>
                <a:ea typeface="Times New Roman" panose="02020603050405020304" pitchFamily="18" charset="0"/>
                <a:cs typeface="Calibri" panose="020F0502020204030204" pitchFamily="34" charset="0"/>
              </a:rPr>
              <a:t> </a:t>
            </a:r>
            <a:endParaRPr lang="en-US" sz="18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0" dirty="0">
                <a:solidFill>
                  <a:srgbClr val="000000"/>
                </a:solidFill>
                <a:effectLst/>
                <a:ea typeface="Calibri" panose="020F0502020204030204" pitchFamily="34" charset="0"/>
              </a:rPr>
              <a:t>Comments would be best to be approved in</a:t>
            </a:r>
            <a:r>
              <a:rPr lang="en-US" sz="1800" dirty="0">
                <a:ea typeface="Calibri" panose="020F0502020204030204" pitchFamily="34" charset="0"/>
              </a:rPr>
              <a:t> .18 on 02Sep (2 weeks from now), for a 10-day EC ballot. </a:t>
            </a:r>
          </a:p>
          <a:p>
            <a:pPr marL="400050" lvl="1">
              <a:spcBef>
                <a:spcPts val="0"/>
              </a:spcBef>
              <a:spcAft>
                <a:spcPts val="0"/>
              </a:spcAft>
              <a:buFont typeface="Arial" panose="020B0604020202020204" pitchFamily="34" charset="0"/>
              <a:buChar char="•"/>
            </a:pPr>
            <a:r>
              <a:rPr lang="en-US" sz="1800" b="0" dirty="0">
                <a:solidFill>
                  <a:srgbClr val="000000"/>
                </a:solidFill>
                <a:effectLst/>
                <a:ea typeface="Calibri" panose="020F0502020204030204" pitchFamily="34" charset="0"/>
              </a:rPr>
              <a:t>If 09Sep, then needs an early close EC ballot.  </a:t>
            </a:r>
          </a:p>
          <a:p>
            <a:pPr marL="400050"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SimSun" panose="02010600030101010101" pitchFamily="2" charset="-122"/>
              </a:rPr>
              <a:t>If comment text comes in, will probably need multiple off-line calls to work on the submittal.</a:t>
            </a:r>
          </a:p>
          <a:p>
            <a:pPr marL="400050" lvl="1">
              <a:spcBef>
                <a:spcPts val="0"/>
              </a:spcBef>
              <a:spcAft>
                <a:spcPts val="0"/>
              </a:spcAft>
              <a:buFont typeface="Arial" panose="020B0604020202020204" pitchFamily="34" charset="0"/>
              <a:buChar char="•"/>
            </a:pPr>
            <a:endParaRPr lang="en-US" sz="1600" b="0" dirty="0">
              <a:solidFill>
                <a:srgbClr val="000000"/>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solidFill>
                <a:srgbClr val="191919"/>
              </a:solidFill>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400" dirty="0">
              <a:solidFill>
                <a:srgbClr val="191919"/>
              </a:solidFill>
              <a:effectLst/>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19aug21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70367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 fyi </a:t>
            </a:r>
            <a:endParaRPr lang="en-US" sz="2400" dirty="0"/>
          </a:p>
        </p:txBody>
      </p:sp>
      <p:sp>
        <p:nvSpPr>
          <p:cNvPr id="3" name="Content Placeholder 2"/>
          <p:cNvSpPr>
            <a:spLocks noGrp="1"/>
          </p:cNvSpPr>
          <p:nvPr>
            <p:ph idx="1"/>
          </p:nvPr>
        </p:nvSpPr>
        <p:spPr>
          <a:xfrm>
            <a:off x="914400" y="1030458"/>
            <a:ext cx="11049000" cy="5477022"/>
          </a:xfrm>
        </p:spPr>
        <p:txBody>
          <a:bodyPr/>
          <a:lstStyle/>
          <a:p>
            <a:pPr marL="0" marR="0">
              <a:spcBef>
                <a:spcPts val="0"/>
              </a:spcBef>
              <a:spcAft>
                <a:spcPts val="0"/>
              </a:spcAft>
              <a:buFont typeface="Arial" panose="020B0604020202020204" pitchFamily="34" charset="0"/>
              <a:buChar char="•"/>
            </a:pPr>
            <a:endParaRPr lang="en-US" sz="2000" dirty="0">
              <a:ea typeface="Calibri" panose="020F0502020204030204" pitchFamily="34" charset="0"/>
            </a:endParaRPr>
          </a:p>
          <a:p>
            <a:pPr marL="238125" marR="0">
              <a:spcBef>
                <a:spcPts val="0"/>
              </a:spcBef>
              <a:spcAft>
                <a:spcPts val="0"/>
              </a:spcAft>
              <a:buFont typeface="Arial" panose="020B0604020202020204" pitchFamily="34" charset="0"/>
              <a:buChar char="•"/>
            </a:pPr>
            <a:r>
              <a:rPr lang="en-US" sz="2000" b="1" dirty="0">
                <a:solidFill>
                  <a:srgbClr val="333333"/>
                </a:solidFill>
                <a:effectLst/>
                <a:latin typeface="Arial" panose="020B0604020202020204" pitchFamily="34" charset="0"/>
                <a:ea typeface="Times New Roman" panose="02020603050405020304" pitchFamily="18" charset="0"/>
              </a:rPr>
              <a:t>Protecting Against National Security Threats to the Communications Supply Chain through the Equipment Authorization Program and the Competitive Bidding Program</a:t>
            </a:r>
            <a:endParaRPr lang="en-US" sz="2000" dirty="0">
              <a:effectLst/>
              <a:latin typeface="Calibri" panose="020F0502020204030204" pitchFamily="34" charset="0"/>
              <a:ea typeface="Calibri" panose="020F0502020204030204" pitchFamily="34" charset="0"/>
            </a:endParaRPr>
          </a:p>
          <a:p>
            <a:pPr marL="95250" marR="0">
              <a:spcBef>
                <a:spcPts val="0"/>
              </a:spcBef>
              <a:spcAft>
                <a:spcPts val="0"/>
              </a:spcAft>
              <a:buFont typeface="Arial" panose="020B0604020202020204" pitchFamily="34" charset="0"/>
              <a:buChar char="•"/>
            </a:pPr>
            <a:r>
              <a:rPr lang="en-US" sz="1800" b="1" dirty="0">
                <a:effectLst/>
                <a:latin typeface="Helvetica" panose="020B0604020202020204" pitchFamily="34" charset="0"/>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panose="020B0604020202020204" pitchFamily="34" charset="0"/>
                <a:ea typeface="Times New Roman" panose="02020603050405020304" pitchFamily="18" charset="0"/>
              </a:rPr>
              <a:t> </a:t>
            </a:r>
            <a:r>
              <a:rPr lang="en-US" sz="1800" u="sng" dirty="0">
                <a:solidFill>
                  <a:srgbClr val="3071A9"/>
                </a:solidFill>
                <a:effectLst/>
                <a:latin typeface="Helvetica" panose="020B0604020202020204" pitchFamily="34" charset="0"/>
                <a:ea typeface="Times New Roman" panose="02020603050405020304" pitchFamily="18" charset="0"/>
                <a:hlinkClick r:id="rId3"/>
              </a:rPr>
              <a:t>2021-16087</a:t>
            </a:r>
            <a:r>
              <a:rPr lang="en-US" sz="1800" u="sng" dirty="0">
                <a:latin typeface="Helvetica" panose="020B0604020202020204" pitchFamily="34" charset="0"/>
                <a:ea typeface="Times New Roman" panose="02020603050405020304" pitchFamily="18" charset="0"/>
              </a:rPr>
              <a:t>; </a:t>
            </a:r>
            <a:r>
              <a:rPr lang="en-US" sz="1800" b="1" dirty="0">
                <a:solidFill>
                  <a:srgbClr val="000000"/>
                </a:solidFill>
                <a:effectLst/>
                <a:latin typeface="Helvetica" panose="020B0604020202020204" pitchFamily="34" charset="0"/>
                <a:ea typeface="Times New Roman" panose="02020603050405020304" pitchFamily="18" charset="0"/>
                <a:cs typeface="Calibri" panose="020F0502020204030204" pitchFamily="34" charset="0"/>
              </a:rPr>
              <a:t>Citation:</a:t>
            </a:r>
            <a:r>
              <a:rPr lang="en-US" sz="1800" dirty="0">
                <a:solidFill>
                  <a:srgbClr val="000000"/>
                </a:solidFill>
                <a:effectLst/>
                <a:latin typeface="Helvetica" panose="020B0604020202020204" pitchFamily="34" charset="0"/>
                <a:ea typeface="Times New Roman" panose="02020603050405020304" pitchFamily="18" charset="0"/>
              </a:rPr>
              <a:t> 86 FR 46641; </a:t>
            </a:r>
            <a:r>
              <a:rPr lang="en-US" sz="1800" b="0" u="sng" dirty="0">
                <a:solidFill>
                  <a:srgbClr val="3071A9"/>
                </a:solidFill>
                <a:effectLst/>
                <a:latin typeface="Helvetica" panose="020B0604020202020204" pitchFamily="34" charset="0"/>
                <a:ea typeface="Times New Roman" panose="02020603050405020304" pitchFamily="18" charset="0"/>
                <a:cs typeface="Calibri" panose="020F0502020204030204" pitchFamily="34" charset="0"/>
                <a:hlinkClick r:id="rId4"/>
              </a:rPr>
              <a:t>PDF</a:t>
            </a:r>
            <a:r>
              <a:rPr lang="en-US" sz="1800" b="1" dirty="0">
                <a:solidFill>
                  <a:srgbClr val="000000"/>
                </a:solidFill>
                <a:effectLst/>
                <a:latin typeface="Helvetica" panose="020B0604020202020204" pitchFamily="34" charset="0"/>
                <a:ea typeface="Times New Roman" panose="02020603050405020304" pitchFamily="18" charset="0"/>
                <a:cs typeface="Calibri" panose="020F0502020204030204" pitchFamily="34" charset="0"/>
              </a:rPr>
              <a:t> </a:t>
            </a:r>
            <a:r>
              <a:rPr lang="en-US" sz="1800" dirty="0">
                <a:solidFill>
                  <a:srgbClr val="000000"/>
                </a:solidFill>
                <a:effectLst/>
                <a:latin typeface="Helvetica" panose="020B0604020202020204" pitchFamily="34" charset="0"/>
                <a:ea typeface="Times New Roman" panose="02020603050405020304" pitchFamily="18" charset="0"/>
              </a:rPr>
              <a:t>Pages 46641-46644 </a:t>
            </a:r>
            <a:r>
              <a:rPr lang="en-US" sz="1800" i="1" dirty="0">
                <a:solidFill>
                  <a:srgbClr val="000000"/>
                </a:solidFill>
                <a:effectLst/>
                <a:latin typeface="Helvetica" panose="020B0604020202020204" pitchFamily="34" charset="0"/>
                <a:ea typeface="Times New Roman" panose="02020603050405020304" pitchFamily="18" charset="0"/>
                <a:cs typeface="Calibri" panose="020F0502020204030204" pitchFamily="34" charset="0"/>
              </a:rPr>
              <a:t>(4 pages)</a:t>
            </a:r>
            <a:r>
              <a:rPr lang="en-US" sz="1800" dirty="0">
                <a:solidFill>
                  <a:srgbClr val="000000"/>
                </a:solidFill>
                <a:effectLst/>
                <a:latin typeface="Helvetica" panose="020B0604020202020204" pitchFamily="34" charset="0"/>
                <a:ea typeface="Times New Roman" panose="02020603050405020304" pitchFamily="18" charset="0"/>
              </a:rPr>
              <a:t>;  </a:t>
            </a:r>
            <a:r>
              <a:rPr lang="en-US" sz="1800" b="0" u="sng" dirty="0">
                <a:solidFill>
                  <a:srgbClr val="3071A9"/>
                </a:solidFill>
                <a:effectLst/>
                <a:latin typeface="Helvetica" panose="020B0604020202020204" pitchFamily="34" charset="0"/>
                <a:ea typeface="Times New Roman" panose="02020603050405020304" pitchFamily="18" charset="0"/>
                <a:cs typeface="Calibri" panose="020F0502020204030204" pitchFamily="34" charset="0"/>
                <a:hlinkClick r:id="rId5"/>
              </a:rPr>
              <a:t>Permalink</a:t>
            </a:r>
            <a:r>
              <a:rPr lang="en-US" sz="1800" b="1" dirty="0">
                <a:solidFill>
                  <a:srgbClr val="000000"/>
                </a:solidFill>
                <a:effectLst/>
                <a:latin typeface="Helvetica" panose="020B0604020202020204" pitchFamily="34"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1" dirty="0">
                <a:solidFill>
                  <a:srgbClr val="000000"/>
                </a:solidFill>
                <a:effectLst/>
                <a:latin typeface="Helvetica" panose="020B0604020202020204" pitchFamily="34" charset="0"/>
                <a:ea typeface="Times New Roman" panose="02020603050405020304" pitchFamily="18" charset="0"/>
                <a:cs typeface="Calibri" panose="020F0502020204030204" pitchFamily="34" charset="0"/>
              </a:rPr>
              <a:t>Abstract:</a:t>
            </a:r>
            <a:r>
              <a:rPr lang="en-US" sz="1800" dirty="0">
                <a:solidFill>
                  <a:srgbClr val="000000"/>
                </a:solidFill>
                <a:effectLst/>
                <a:latin typeface="Helvetica" panose="020B0604020202020204" pitchFamily="34" charset="0"/>
                <a:ea typeface="Times New Roman" panose="02020603050405020304" pitchFamily="18" charset="0"/>
              </a:rPr>
              <a:t> The Commission seeks comment on how to leverage its equipment authorization program to encourage manufacturers who are building devices that will connect to U.S. networks to consider cybersecurity standards and guidelines.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buFont typeface="Arial" panose="020B0604020202020204" pitchFamily="34" charset="0"/>
              <a:buChar char="•"/>
            </a:pPr>
            <a:endParaRPr lang="en-US" sz="2000" b="1" dirty="0">
              <a:solidFill>
                <a:srgbClr val="000000"/>
              </a:solidFill>
              <a:effectLst/>
              <a:latin typeface="Helvetica" panose="020B0604020202020204" pitchFamily="34" charset="0"/>
              <a:ea typeface="Times New Roman" panose="02020603050405020304" pitchFamily="18" charset="0"/>
              <a:cs typeface="Calibri" panose="020F0502020204030204" pitchFamily="34" charset="0"/>
            </a:endParaRPr>
          </a:p>
          <a:p>
            <a:pPr marL="95250" marR="0">
              <a:spcBef>
                <a:spcPts val="0"/>
              </a:spcBef>
              <a:spcAft>
                <a:spcPts val="0"/>
              </a:spcAft>
              <a:buFont typeface="Arial" panose="020B0604020202020204" pitchFamily="34" charset="0"/>
              <a:buChar char="•"/>
            </a:pPr>
            <a:r>
              <a:rPr lang="en-US" sz="1800" b="1" dirty="0">
                <a:solidFill>
                  <a:srgbClr val="000000"/>
                </a:solidFill>
                <a:effectLst/>
                <a:latin typeface="Helvetica" panose="020B0604020202020204" pitchFamily="34" charset="0"/>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panose="020B0604020202020204" pitchFamily="34" charset="0"/>
                <a:ea typeface="Times New Roman" panose="02020603050405020304" pitchFamily="18" charset="0"/>
              </a:rPr>
              <a:t> </a:t>
            </a:r>
            <a:r>
              <a:rPr lang="en-US" sz="1800" u="sng" dirty="0">
                <a:solidFill>
                  <a:srgbClr val="3071A9"/>
                </a:solidFill>
                <a:effectLst/>
                <a:latin typeface="Helvetica" panose="020B0604020202020204" pitchFamily="34" charset="0"/>
                <a:ea typeface="Times New Roman" panose="02020603050405020304" pitchFamily="18" charset="0"/>
                <a:hlinkClick r:id="rId6"/>
              </a:rPr>
              <a:t>2021-16085</a:t>
            </a:r>
            <a:r>
              <a:rPr lang="en-US" sz="1800" u="sng" dirty="0">
                <a:latin typeface="Helvetica" panose="020B0604020202020204" pitchFamily="34" charset="0"/>
                <a:ea typeface="Times New Roman" panose="02020603050405020304" pitchFamily="18" charset="0"/>
              </a:rPr>
              <a:t>; </a:t>
            </a:r>
            <a:r>
              <a:rPr lang="en-US" sz="1800" b="1" dirty="0">
                <a:solidFill>
                  <a:srgbClr val="000000"/>
                </a:solidFill>
                <a:effectLst/>
                <a:latin typeface="Helvetica" panose="020B0604020202020204" pitchFamily="34" charset="0"/>
                <a:ea typeface="Times New Roman" panose="02020603050405020304" pitchFamily="18" charset="0"/>
                <a:cs typeface="Calibri" panose="020F0502020204030204" pitchFamily="34" charset="0"/>
              </a:rPr>
              <a:t>Citation:</a:t>
            </a:r>
            <a:r>
              <a:rPr lang="en-US" sz="1800" dirty="0">
                <a:solidFill>
                  <a:srgbClr val="000000"/>
                </a:solidFill>
                <a:effectLst/>
                <a:latin typeface="Helvetica" panose="020B0604020202020204" pitchFamily="34" charset="0"/>
                <a:ea typeface="Times New Roman" panose="02020603050405020304" pitchFamily="18" charset="0"/>
              </a:rPr>
              <a:t> 86 FR 46644; </a:t>
            </a:r>
            <a:r>
              <a:rPr lang="en-US" sz="1800" b="0" u="sng" dirty="0">
                <a:solidFill>
                  <a:srgbClr val="3071A9"/>
                </a:solidFill>
                <a:effectLst/>
                <a:latin typeface="Helvetica" panose="020B0604020202020204" pitchFamily="34" charset="0"/>
                <a:ea typeface="Times New Roman" panose="02020603050405020304" pitchFamily="18" charset="0"/>
                <a:cs typeface="Calibri" panose="020F0502020204030204" pitchFamily="34" charset="0"/>
                <a:hlinkClick r:id="rId7"/>
              </a:rPr>
              <a:t>PDF</a:t>
            </a:r>
            <a:r>
              <a:rPr lang="en-US" sz="1800" b="1" dirty="0">
                <a:solidFill>
                  <a:srgbClr val="000000"/>
                </a:solidFill>
                <a:effectLst/>
                <a:latin typeface="Helvetica" panose="020B0604020202020204" pitchFamily="34" charset="0"/>
                <a:ea typeface="Times New Roman" panose="02020603050405020304" pitchFamily="18" charset="0"/>
                <a:cs typeface="Calibri" panose="020F0502020204030204" pitchFamily="34" charset="0"/>
              </a:rPr>
              <a:t> </a:t>
            </a:r>
            <a:r>
              <a:rPr lang="en-US" sz="1800" dirty="0">
                <a:solidFill>
                  <a:srgbClr val="000000"/>
                </a:solidFill>
                <a:effectLst/>
                <a:latin typeface="Helvetica" panose="020B0604020202020204" pitchFamily="34" charset="0"/>
                <a:ea typeface="Times New Roman" panose="02020603050405020304" pitchFamily="18" charset="0"/>
              </a:rPr>
              <a:t>Pages 46644-46661 </a:t>
            </a:r>
            <a:r>
              <a:rPr lang="en-US" sz="1800" i="1" dirty="0">
                <a:solidFill>
                  <a:srgbClr val="000000"/>
                </a:solidFill>
                <a:effectLst/>
                <a:latin typeface="Helvetica" panose="020B0604020202020204" pitchFamily="34" charset="0"/>
                <a:ea typeface="Times New Roman" panose="02020603050405020304" pitchFamily="18" charset="0"/>
                <a:cs typeface="Calibri" panose="020F0502020204030204" pitchFamily="34" charset="0"/>
              </a:rPr>
              <a:t>(18 pages); </a:t>
            </a:r>
            <a:r>
              <a:rPr lang="en-US" sz="1800" b="0" u="sng" dirty="0">
                <a:solidFill>
                  <a:srgbClr val="3071A9"/>
                </a:solidFill>
                <a:effectLst/>
                <a:latin typeface="Helvetica" panose="020B0604020202020204" pitchFamily="34" charset="0"/>
                <a:ea typeface="Times New Roman" panose="02020603050405020304" pitchFamily="18" charset="0"/>
                <a:cs typeface="Calibri" panose="020F0502020204030204" pitchFamily="34" charset="0"/>
                <a:hlinkClick r:id="rId8"/>
              </a:rPr>
              <a:t>Permalink</a:t>
            </a:r>
            <a:r>
              <a:rPr lang="en-US" sz="1800" b="1" dirty="0">
                <a:solidFill>
                  <a:srgbClr val="000000"/>
                </a:solidFill>
                <a:effectLst/>
                <a:latin typeface="Helvetica" panose="020B0604020202020204" pitchFamily="34"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1" dirty="0">
                <a:solidFill>
                  <a:srgbClr val="000000"/>
                </a:solidFill>
                <a:effectLst/>
                <a:latin typeface="Helvetica" panose="020B0604020202020204" pitchFamily="34" charset="0"/>
                <a:ea typeface="Times New Roman" panose="02020603050405020304" pitchFamily="18" charset="0"/>
                <a:cs typeface="Calibri" panose="020F0502020204030204" pitchFamily="34" charset="0"/>
              </a:rPr>
              <a:t>Abstract:</a:t>
            </a:r>
            <a:r>
              <a:rPr lang="en-US" sz="1800" dirty="0">
                <a:solidFill>
                  <a:srgbClr val="000000"/>
                </a:solidFill>
                <a:effectLst/>
                <a:latin typeface="Helvetica" panose="020B0604020202020204" pitchFamily="34" charset="0"/>
                <a:ea typeface="Times New Roman" panose="02020603050405020304" pitchFamily="18" charset="0"/>
              </a:rPr>
              <a:t> The Commission proposes to revise rules related to its equipment authorization processes to prohibit authorization of any ``covered'' equipment on the recently established Covered List. The Commission also seeks comment on whether to require additional certification relating to national security from applicants who wish to participate in the Commission's competitive bidding auctions. This action explores steps the Commission can take to further its goal of protecting communications networks...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buFont typeface="Arial" panose="020B0604020202020204" pitchFamily="34" charset="0"/>
              <a:buChar char="•"/>
            </a:pPr>
            <a:r>
              <a:rPr lang="en-US" sz="1600" dirty="0">
                <a:ea typeface="Calibri" panose="020F0502020204030204" pitchFamily="34" charset="0"/>
              </a:rPr>
              <a:t> </a:t>
            </a:r>
          </a:p>
          <a:p>
            <a:pPr marL="0" marR="0">
              <a:spcBef>
                <a:spcPts val="0"/>
              </a:spcBef>
              <a:spcAft>
                <a:spcPts val="0"/>
              </a:spcAft>
              <a:buFont typeface="Arial" panose="020B0604020202020204" pitchFamily="34" charset="0"/>
              <a:buChar char="•"/>
            </a:pPr>
            <a:r>
              <a:rPr lang="en-US" sz="1600" dirty="0">
                <a:ea typeface="Calibri" panose="020F0502020204030204" pitchFamily="34" charset="0"/>
              </a:rPr>
              <a:t> </a:t>
            </a:r>
            <a:endParaRPr lang="en-US" sz="200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19aug21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597510" cy="464123"/>
          </a:xfrm>
        </p:spPr>
        <p:txBody>
          <a:bodyPr/>
          <a:lstStyle/>
          <a:p>
            <a:r>
              <a:rPr lang="en-US" altLang="en-US" sz="2400" dirty="0"/>
              <a:t>General Discussion Items – ongoing - MSGs 6 GHz &amp; FCC - 1</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19aug21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1096023"/>
            <a:ext cx="11032375" cy="5379391"/>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p>
          <a:p>
            <a:pPr marL="866775" lvl="2">
              <a:spcBef>
                <a:spcPts val="0"/>
              </a:spcBef>
              <a:spcAft>
                <a:spcPts val="0"/>
              </a:spcAft>
              <a:buFont typeface="Arial" panose="020B0604020202020204" pitchFamily="34" charset="0"/>
              <a:buChar char="•"/>
            </a:pPr>
            <a:r>
              <a:rPr lang="en-US" sz="1600" dirty="0">
                <a:solidFill>
                  <a:schemeClr val="bg1">
                    <a:lumMod val="50000"/>
                  </a:schemeClr>
                </a:solidFill>
              </a:rPr>
              <a:t> </a:t>
            </a:r>
          </a:p>
          <a:p>
            <a:pPr marL="866775" lvl="2">
              <a:spcBef>
                <a:spcPts val="0"/>
              </a:spcBef>
              <a:spcAft>
                <a:spcPts val="0"/>
              </a:spcAft>
              <a:buFont typeface="Arial" panose="020B0604020202020204" pitchFamily="34" charset="0"/>
              <a:buChar char="•"/>
            </a:pPr>
            <a:r>
              <a:rPr lang="en-US" sz="1600" dirty="0">
                <a:solidFill>
                  <a:schemeClr val="tx1"/>
                </a:solidFill>
                <a:effectLst/>
                <a:ea typeface="SimSun" panose="02010600030101010101" pitchFamily="2" charset="-122"/>
              </a:rPr>
              <a:t>Anything to share today? not today</a:t>
            </a:r>
          </a:p>
          <a:p>
            <a:pPr marL="866775" lvl="2">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dirty="0">
                <a:solidFill>
                  <a:schemeClr val="tx1"/>
                </a:solidFill>
              </a:rPr>
              <a:t>Work stream 1 - interference protection and resolution (</a:t>
            </a:r>
            <a:r>
              <a:rPr lang="en-US" sz="1400" dirty="0" err="1">
                <a:solidFill>
                  <a:schemeClr val="tx1"/>
                </a:solidFill>
              </a:rPr>
              <a:t>CableLabs</a:t>
            </a:r>
            <a:r>
              <a:rPr lang="en-US" sz="1400" dirty="0">
                <a:solidFill>
                  <a:schemeClr val="tx1"/>
                </a:solidFill>
              </a:rPr>
              <a:t>, EPRI, Lake </a:t>
            </a:r>
            <a:r>
              <a:rPr lang="en-US" sz="1400" dirty="0" err="1">
                <a:solidFill>
                  <a:schemeClr val="tx1"/>
                </a:solidFill>
              </a:rPr>
              <a:t>Cty</a:t>
            </a:r>
            <a:r>
              <a:rPr lang="en-US" sz="1400"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r>
              <a:rPr lang="en-US" sz="1400" dirty="0">
                <a:solidFill>
                  <a:schemeClr val="tx1"/>
                </a:solidFill>
                <a:ea typeface="Times New Roman" panose="02020603050405020304" pitchFamily="18" charset="0"/>
              </a:rPr>
              <a:t> </a:t>
            </a:r>
          </a:p>
          <a:p>
            <a:pPr marL="466725" lvl="1">
              <a:spcBef>
                <a:spcPts val="0"/>
              </a:spcBef>
              <a:spcAft>
                <a:spcPts val="0"/>
              </a:spcAft>
              <a:buFont typeface="Arial" panose="020B0604020202020204" pitchFamily="34" charset="0"/>
              <a:buChar char="•"/>
            </a:pPr>
            <a:endParaRPr lang="en-US" sz="1600" dirty="0">
              <a:solidFill>
                <a:schemeClr val="bg1">
                  <a:lumMod val="50000"/>
                </a:schemeClr>
              </a:solidFill>
            </a:endParaRPr>
          </a:p>
          <a:p>
            <a:pPr marL="866775" lvl="2">
              <a:spcBef>
                <a:spcPts val="0"/>
              </a:spcBef>
              <a:spcAft>
                <a:spcPts val="0"/>
              </a:spcAft>
              <a:buFont typeface="Arial" panose="020B0604020202020204" pitchFamily="34" charset="0"/>
              <a:buChar char="•"/>
            </a:pPr>
            <a:r>
              <a:rPr lang="en-US" sz="1600" dirty="0">
                <a:solidFill>
                  <a:schemeClr val="bg1">
                    <a:lumMod val="50000"/>
                  </a:schemeClr>
                </a:solidFill>
                <a:ea typeface="Times New Roman" panose="02020603050405020304" pitchFamily="18" charset="0"/>
              </a:rPr>
              <a:t> </a:t>
            </a:r>
            <a:r>
              <a:rPr lang="en-US" sz="1800" dirty="0">
                <a:solidFill>
                  <a:schemeClr val="bg1">
                    <a:lumMod val="50000"/>
                  </a:schemeClr>
                </a:solidFill>
              </a:rPr>
              <a:t> </a:t>
            </a:r>
          </a:p>
          <a:p>
            <a:pPr marL="866775" lvl="2">
              <a:spcBef>
                <a:spcPts val="0"/>
              </a:spcBef>
              <a:spcAft>
                <a:spcPts val="0"/>
              </a:spcAft>
              <a:buFont typeface="Arial" panose="020B0604020202020204" pitchFamily="34" charset="0"/>
              <a:buChar char="•"/>
            </a:pPr>
            <a:r>
              <a:rPr lang="en-US" sz="1600" dirty="0">
                <a:solidFill>
                  <a:schemeClr val="tx1"/>
                </a:solidFill>
                <a:effectLst/>
                <a:ea typeface="SimSun" panose="02010600030101010101" pitchFamily="2" charset="-122"/>
              </a:rPr>
              <a:t> Anything to share today? not today</a:t>
            </a:r>
          </a:p>
          <a:p>
            <a:pPr marL="866775" lvl="2">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endParaRPr>
          </a:p>
          <a:p>
            <a:pPr marL="180975" lvl="1" indent="0">
              <a:spcBef>
                <a:spcPts val="0"/>
              </a:spcBef>
              <a:spcAft>
                <a:spcPts val="0"/>
              </a:spcAft>
            </a:pPr>
            <a:endParaRPr lang="en-US" sz="1600" dirty="0">
              <a:solidFill>
                <a:schemeClr val="tx1"/>
              </a:solidFill>
              <a:ea typeface="Times New Roman" panose="02020603050405020304" pitchFamily="18" charset="0"/>
            </a:endParaRPr>
          </a:p>
          <a:p>
            <a:pPr marL="0" indent="0"/>
            <a:endParaRPr lang="en-US" sz="1600" dirty="0">
              <a:ea typeface="Calibri" panose="020F0502020204030204" pitchFamily="34" charset="0"/>
            </a:endParaRPr>
          </a:p>
        </p:txBody>
      </p:sp>
    </p:spTree>
    <p:extLst>
      <p:ext uri="{BB962C8B-B14F-4D97-AF65-F5344CB8AC3E}">
        <p14:creationId xmlns:p14="http://schemas.microsoft.com/office/powerpoint/2010/main" val="13859289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1900"/>
            <a:ext cx="10515600" cy="464123"/>
          </a:xfrm>
        </p:spPr>
        <p:txBody>
          <a:bodyPr/>
          <a:lstStyle/>
          <a:p>
            <a:r>
              <a:rPr lang="en-US" altLang="en-US" sz="2400" dirty="0"/>
              <a:t>General Discussion Items – ongoing - </a:t>
            </a:r>
            <a:r>
              <a:rPr lang="en-US" sz="2400" dirty="0"/>
              <a:t>IEEE 802 Stds Table of Frequency Bands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19aug21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863960"/>
            <a:ext cx="10439400" cy="5611453"/>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https://mentor.ieee.org/802.18/dcn/21/18-21-0036-07-0000-frequency-table-template.xlsx</a:t>
            </a:r>
            <a:endParaRPr lang="en-US" sz="1800" dirty="0">
              <a:solidFill>
                <a:srgbClr val="0070C0"/>
              </a:solidFill>
              <a:ea typeface="Times New Roman" panose="02020603050405020304" pitchFamily="18" charset="0"/>
            </a:endParaRPr>
          </a:p>
          <a:p>
            <a:pPr lvl="1">
              <a:spcBef>
                <a:spcPts val="0"/>
              </a:spcBef>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800" dirty="0">
                <a:ea typeface="Calibri" panose="020F0502020204030204" pitchFamily="34" charset="0"/>
              </a:rPr>
              <a:t>From ad hoc call on 27jul21</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Reviewed the draft of rev07</a:t>
            </a:r>
            <a:endParaRPr lang="en-US" sz="1600" dirty="0">
              <a:solidFill>
                <a:schemeClr val="tx1"/>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In instructions:</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Standard-Year and put in an example.</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PHY Amendment (Date of Initial Approval) with an example and to not leave blank, copy over the standard if there is no amendment. </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PHY Name to start with the Acronym, then the name.  </a:t>
            </a: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In notes:  Added a general note to only consider Active standards, not in active-withdrawn standards. </a:t>
            </a:r>
          </a:p>
          <a:p>
            <a:pPr marL="1085850" lvl="2">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Times New Roman" panose="02020603050405020304" pitchFamily="18" charset="0"/>
              </a:rPr>
              <a:t>The activity is entering the phase to fill in the sheet now, so more intense and time consuming.</a:t>
            </a:r>
            <a:endParaRPr lang="en-US" sz="1800" b="0" dirty="0">
              <a:solidFill>
                <a:schemeClr val="tx1"/>
              </a:solidFill>
              <a:ea typeface="Times New Roman" panose="02020603050405020304" pitchFamily="18" charset="0"/>
            </a:endParaRPr>
          </a:p>
          <a:p>
            <a:pPr>
              <a:spcBef>
                <a:spcPts val="0"/>
              </a:spcBef>
              <a:buFont typeface="Wingdings" panose="05000000000000000000" pitchFamily="2" charset="2"/>
              <a:buChar char="v"/>
            </a:pPr>
            <a:r>
              <a:rPr lang="en-US" sz="1800" dirty="0">
                <a:solidFill>
                  <a:srgbClr val="7030A0"/>
                </a:solidFill>
                <a:ea typeface="Times New Roman" panose="02020603050405020304" pitchFamily="18" charset="0"/>
              </a:rPr>
              <a:t>Note: ad hoc next week for 26aug21 is cancelled. </a:t>
            </a: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next meeting will be 28sep21.  (call-in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648812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2"/>
              </a:rPr>
              <a:t>Al Petrick (Skyworks Solutions) </a:t>
            </a:r>
            <a:r>
              <a:rPr lang="en-US" sz="1600" dirty="0"/>
              <a:t>and </a:t>
            </a:r>
            <a:r>
              <a:rPr lang="en-US" sz="1600" dirty="0">
                <a:hlinkClick r:id="rId3"/>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38 (8 on LMSC); Nearly Voters: 2; Aspirant members: 10</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is an announced Plenary and Thursdays 15:00et meetings were announced more then 45 days ago.</a:t>
            </a:r>
          </a:p>
          <a:p>
            <a:pPr eaLnBrk="1" hangingPunct="1">
              <a:buFont typeface="Arial" panose="020B0604020202020204" pitchFamily="34" charset="0"/>
              <a:buChar char="•"/>
              <a:defRPr/>
            </a:pPr>
            <a:endParaRPr lang="en-US" sz="2000" dirty="0"/>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5"/>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6"/>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7"/>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8"/>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 </a:t>
            </a:r>
            <a:r>
              <a:rPr lang="en-US" sz="1400" kern="1600" dirty="0" err="1"/>
              <a:t>oes</a:t>
            </a:r>
            <a:r>
              <a:rPr lang="en-US" sz="1400" kern="1600" dirty="0"/>
              <a:t>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9"/>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19aug21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035017111"/>
              </p:ext>
            </p:extLst>
          </p:nvPr>
        </p:nvGraphicFramePr>
        <p:xfrm>
          <a:off x="7925668" y="4929329"/>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10" imgW="2391120" imgH="534600" progId="Package">
                  <p:embed/>
                </p:oleObj>
              </mc:Choice>
              <mc:Fallback>
                <p:oleObj name="Packager Shell Object" showAsIcon="1" r:id="rId10"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1"/>
                      <a:stretch>
                        <a:fillRect/>
                      </a:stretch>
                    </p:blipFill>
                    <p:spPr>
                      <a:xfrm>
                        <a:off x="7925668" y="4929329"/>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name="Acrobat Document" showAsIcon="1" r:id="rId12" imgW="914400" imgH="771822" progId="AcroExch.Document.DC">
                  <p:embed/>
                </p:oleObj>
              </mc:Choice>
              <mc:Fallback>
                <p:oleObj name="Acrobat Document" showAsIcon="1" r:id="rId12"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3"/>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0475383" cy="3469327"/>
          </a:xfrm>
        </p:spPr>
        <p:txBody>
          <a:bodyPr/>
          <a:lstStyle/>
          <a:p>
            <a:pPr marL="285750" indent="-285750">
              <a:buClrTx/>
              <a:buFont typeface="Wingdings" panose="05000000000000000000" pitchFamily="2" charset="2"/>
              <a:buChar char=""/>
            </a:pPr>
            <a:r>
              <a:rPr lang="en-US" altLang="en-US" sz="1800" b="0" dirty="0">
                <a:solidFill>
                  <a:schemeClr val="tx1"/>
                </a:solidFill>
              </a:rPr>
              <a:t>Chair update NPRM on 60 GHz in mentor. </a:t>
            </a:r>
          </a:p>
          <a:p>
            <a:pPr marL="285750" indent="-285750">
              <a:buClr>
                <a:srgbClr val="00B0F0"/>
              </a:buClr>
              <a:buFont typeface="Wingdings" panose="05000000000000000000" pitchFamily="2" charset="2"/>
              <a:buChar char="q"/>
            </a:pPr>
            <a:r>
              <a:rPr lang="en-US" altLang="en-US" sz="1800" dirty="0">
                <a:solidFill>
                  <a:srgbClr val="00B0F0"/>
                </a:solidFill>
              </a:rPr>
              <a:t>Chair start straw polls on </a:t>
            </a:r>
            <a:r>
              <a:rPr lang="en-US" altLang="en-US" sz="1800" dirty="0" err="1">
                <a:solidFill>
                  <a:srgbClr val="00B0F0"/>
                </a:solidFill>
              </a:rPr>
              <a:t>nov</a:t>
            </a:r>
            <a:r>
              <a:rPr lang="en-US" altLang="en-US" sz="1800" dirty="0">
                <a:solidFill>
                  <a:srgbClr val="00B0F0"/>
                </a:solidFill>
              </a:rPr>
              <a:t> plenary and </a:t>
            </a:r>
            <a:r>
              <a:rPr lang="en-US" altLang="en-US" sz="1800" dirty="0" err="1">
                <a:solidFill>
                  <a:srgbClr val="00B0F0"/>
                </a:solidFill>
              </a:rPr>
              <a:t>jan</a:t>
            </a:r>
            <a:r>
              <a:rPr lang="en-US" altLang="en-US" sz="1800" dirty="0">
                <a:solidFill>
                  <a:srgbClr val="00B0F0"/>
                </a:solidFill>
              </a:rPr>
              <a:t> interim(1-done). </a:t>
            </a:r>
          </a:p>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60 GHz NPRM, looking for initial comment responses, only have 2 or 3 weeks to finalize comments.</a:t>
            </a:r>
            <a:r>
              <a:rPr lang="en-US" alt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285750" indent="-285750">
              <a:buClr>
                <a:srgbClr val="00B0F0"/>
              </a:buClr>
              <a:buFont typeface="Wingdings" panose="05000000000000000000" pitchFamily="2" charset="2"/>
              <a:buChar char="q"/>
            </a:pPr>
            <a:endParaRPr lang="en-US" sz="1800" dirty="0">
              <a:solidFill>
                <a:srgbClr val="00B0F0"/>
              </a:solidFill>
              <a:effectLst/>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19aug21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2143065" y="4274812"/>
            <a:ext cx="9656811" cy="2231380"/>
          </a:xfrm>
          <a:prstGeom prst="rect">
            <a:avLst/>
          </a:prstGeom>
          <a:noFill/>
        </p:spPr>
        <p:txBody>
          <a:bodyPr wrap="none" rtlCol="0">
            <a:spAutoFit/>
          </a:bodyPr>
          <a:lstStyle/>
          <a:p>
            <a:pPr>
              <a:spcBef>
                <a:spcPts val="0"/>
              </a:spcBef>
              <a:buFont typeface="Arial" panose="020B0604020202020204" pitchFamily="34" charset="0"/>
              <a:buChar char="•"/>
            </a:pPr>
            <a:r>
              <a:rPr lang="en-US" sz="1600"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WPT use of license-exempt bands and UWB in cell phones</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4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none heard  </a:t>
            </a: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19aug21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744200" cy="5378451"/>
          </a:xfrm>
        </p:spPr>
        <p:txBody>
          <a:bodyPr/>
          <a:lstStyle/>
          <a:p>
            <a:pPr marL="285750" indent="-285750">
              <a:buFont typeface="Arial" panose="020B0604020202020204" pitchFamily="34" charset="0"/>
              <a:buChar char="•"/>
            </a:pPr>
            <a:r>
              <a:rPr lang="en-US" sz="2000" b="0" dirty="0">
                <a:solidFill>
                  <a:schemeClr val="tx1"/>
                </a:solidFill>
              </a:rPr>
              <a:t>Attendance on-line today: _17_ and voters on-line: _13_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13jan22):</a:t>
            </a:r>
            <a:r>
              <a:rPr lang="en-US" sz="1800" dirty="0"/>
              <a:t>   02sep  –</a:t>
            </a:r>
            <a:r>
              <a:rPr lang="en-US" sz="1800" i="1" u="sng" dirty="0"/>
              <a:t>15:00–&lt;15:55</a:t>
            </a:r>
            <a:r>
              <a:rPr lang="en-US" sz="1800" dirty="0"/>
              <a:t> et </a:t>
            </a:r>
            <a:r>
              <a:rPr lang="en-US" sz="1600" dirty="0"/>
              <a:t>– 	</a:t>
            </a:r>
            <a:r>
              <a:rPr lang="en-US" sz="2000" dirty="0">
                <a:highlight>
                  <a:srgbClr val="D5F4FF"/>
                </a:highlight>
              </a:rPr>
              <a:t>{no call on 26aug} </a:t>
            </a: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https://mentor.ieee.org/802.18/dcn/16/18-16-0038-18-0000-teleconference-call-in-info.pptx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lgn="r">
              <a:spcBef>
                <a:spcPts val="0"/>
              </a:spcBef>
              <a:buFont typeface="Wingdings" panose="05000000000000000000" pitchFamily="2" charset="2"/>
              <a:buChar char="v"/>
            </a:pPr>
            <a:r>
              <a:rPr lang="en-US" sz="1600" b="1" u="sng" dirty="0"/>
              <a:t>note: new call-in starting 09sep21, see back up slides here.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15:37et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next IEEE 802.18 (wireless) interim will be electronic in Sept 2021</a:t>
            </a:r>
            <a:endParaRPr lang="en-US" sz="1800" dirty="0">
              <a:solidFill>
                <a:schemeClr val="tx1"/>
              </a:solidFill>
            </a:endParaRPr>
          </a:p>
          <a:p>
            <a:pPr>
              <a:spcBef>
                <a:spcPts val="0"/>
              </a:spcBef>
              <a:buFont typeface="Arial" panose="020B0604020202020204" pitchFamily="34" charset="0"/>
              <a:buChar char="•"/>
            </a:pPr>
            <a:r>
              <a:rPr lang="en-US" sz="1800" dirty="0"/>
              <a:t>The next IEEE 802 (</a:t>
            </a:r>
            <a:r>
              <a:rPr lang="en-US" sz="1800" dirty="0" err="1"/>
              <a:t>ec</a:t>
            </a:r>
            <a:r>
              <a:rPr lang="en-US" sz="1800" dirty="0"/>
              <a:t> call 07sep to decide on electronic or f2f)_ plenary will be in November 2021</a:t>
            </a: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19aug21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19aug21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Tree>
    <p:extLst>
      <p:ext uri="{BB962C8B-B14F-4D97-AF65-F5344CB8AC3E}">
        <p14:creationId xmlns:p14="http://schemas.microsoft.com/office/powerpoint/2010/main" val="436787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19aug21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May 27, 2021 until Thursday, September 2, 2021 from 3:00 PM to 4:00 PM, (UTC-04:00) Eastern Time (US &amp; Canada) 		3:00 PM  |  (UTC-04:00)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	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https://ieeesa.webex.com/ieeesa/j.php?MTID=m755ab94a63535e46bf04429654757914</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129 231 4140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rrtag21b</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1292314140@ieeesa.webex.com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1292314140.ieeesa@lync.webex.com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08000"/>
                </a:highlight>
              </a:rPr>
              <a:t>weekly</a:t>
            </a:r>
            <a:r>
              <a:rPr lang="en-US" sz="2400" dirty="0"/>
              <a:t> teleconference call-in, </a:t>
            </a:r>
            <a:r>
              <a:rPr lang="en-US" sz="2400" dirty="0">
                <a:highlight>
                  <a:srgbClr val="808000"/>
                </a:highlight>
              </a:rPr>
              <a:t>27may21-02sep21</a:t>
            </a:r>
          </a:p>
        </p:txBody>
      </p:sp>
    </p:spTree>
    <p:extLst>
      <p:ext uri="{BB962C8B-B14F-4D97-AF65-F5344CB8AC3E}">
        <p14:creationId xmlns:p14="http://schemas.microsoft.com/office/powerpoint/2010/main" val="11224741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19aug21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09-Sep-21 until 13-Jan-22 from 15:00 to 16:00 America/</a:t>
            </a:r>
            <a:r>
              <a:rPr lang="en-US" sz="11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Holcomb(Itron) is inviting you to a scheduled Webex meeting.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September 9, 2021 until Thursday, January 13, 2022 from 3:00 PM to 4:00 PM, (UTC-04:00) Eastern Time (US &amp; Canada)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8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548235"/>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8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179 033 9055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rrtag21c</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1790339055@ieeesa.webex.com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5DFFF"/>
                </a:highlight>
              </a:rPr>
              <a:t>weekly </a:t>
            </a:r>
            <a:r>
              <a:rPr lang="en-US" sz="2400" dirty="0"/>
              <a:t>teleconference call-in, </a:t>
            </a:r>
            <a:r>
              <a:rPr lang="en-US" sz="2400" dirty="0">
                <a:highlight>
                  <a:srgbClr val="85DFFF"/>
                </a:highlight>
              </a:rPr>
              <a:t>09sep21-13jan22</a:t>
            </a:r>
          </a:p>
        </p:txBody>
      </p:sp>
    </p:spTree>
    <p:extLst>
      <p:ext uri="{BB962C8B-B14F-4D97-AF65-F5344CB8AC3E}">
        <p14:creationId xmlns:p14="http://schemas.microsoft.com/office/powerpoint/2010/main" val="6846296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2220913" y="304800"/>
            <a:ext cx="2211387" cy="273050"/>
          </a:xfrm>
        </p:spPr>
        <p:txBody>
          <a:bodyPr/>
          <a:lstStyle/>
          <a:p>
            <a:r>
              <a:rPr lang="en-US"/>
              <a:t>19aug21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When: Occurs the fourth Tuesday of every 1 month(s) effective 22-Jun-21 until 23-Nov-21 from 15:00 to 16:00 America/</a:t>
            </a:r>
            <a:r>
              <a:rPr lang="en-US" sz="11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latin typeface="Consolas" panose="020B0609020204030204" pitchFamily="49" charset="0"/>
                <a:ea typeface="Times New Roman" panose="02020603050405020304" pitchFamily="18" charset="0"/>
                <a:cs typeface="Times New Roman" panose="02020603050405020304" pitchFamily="18" charset="0"/>
              </a:rPr>
              <a:t>.</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Where: https://ieeesa.webex.com/ieeesa/j.php?MTID=m8a25dd8187a6f955433573a347cf4daa</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100" dirty="0">
                <a:solidFill>
                  <a:schemeClr val="tx1"/>
                </a:solidFill>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a:spcBef>
                <a:spcPts val="0"/>
              </a:spcBef>
              <a:spcAft>
                <a:spcPts val="0"/>
              </a:spcAft>
            </a:pP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1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514350" indent="-514350">
              <a:buFont typeface="+mj-lt"/>
              <a:buAutoNum type="romanLcPeriod"/>
            </a:pPr>
            <a:r>
              <a:rPr lang="en-US" sz="1600" dirty="0"/>
              <a:t>Liaison from ITU-R WP5A re: M.2121 ITS, see </a:t>
            </a:r>
            <a:r>
              <a:rPr lang="en-US" sz="1600" dirty="0">
                <a:hlinkClick r:id="rId3"/>
              </a:rPr>
              <a:t>https://mentor.ieee.org/802.18/dcn/21/18-21-0059-00-0000-request-for-input-itu-r-m-2121-its.docx</a:t>
            </a:r>
            <a:r>
              <a:rPr lang="en-US" sz="1600" dirty="0"/>
              <a:t> </a:t>
            </a:r>
          </a:p>
          <a:p>
            <a:pPr marL="914400" lvl="1" indent="-514350">
              <a:buFont typeface="+mj-lt"/>
              <a:buAutoNum type="romanLcPeriod"/>
            </a:pPr>
            <a:r>
              <a:rPr lang="en-US" sz="1600" dirty="0"/>
              <a:t>WP 5A next __meeting is 15-26nov21</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24may: Document 59 is assigned to </a:t>
            </a:r>
            <a:r>
              <a:rPr lang="en-US" sz="1600" dirty="0" err="1">
                <a:effectLst/>
                <a:ea typeface="Times New Roman" panose="02020603050405020304" pitchFamily="18" charset="0"/>
                <a:cs typeface="Times New Roman" panose="02020603050405020304" pitchFamily="18" charset="0"/>
              </a:rPr>
              <a:t>TGbd</a:t>
            </a:r>
            <a:r>
              <a:rPr lang="en-US" sz="1600" dirty="0">
                <a:effectLst/>
                <a:ea typeface="Times New Roman" panose="02020603050405020304" pitchFamily="18" charset="0"/>
                <a:cs typeface="Times New Roman" panose="02020603050405020304" pitchFamily="18" charset="0"/>
              </a:rPr>
              <a:t> for consideration, as the document relates to ITS topics. </a:t>
            </a:r>
          </a:p>
          <a:p>
            <a:pPr marL="914400" lvl="1" indent="-514350">
              <a:buFont typeface="+mj-lt"/>
              <a:buAutoNum type="romanLcPeriod"/>
            </a:pPr>
            <a:endParaRPr lang="en-US" sz="1200" dirty="0"/>
          </a:p>
          <a:p>
            <a:pPr marL="514350" indent="-514350">
              <a:buFont typeface="+mj-lt"/>
              <a:buAutoNum type="romanLcPeriod"/>
            </a:pPr>
            <a:r>
              <a:rPr lang="en-US" sz="1600" dirty="0"/>
              <a:t>Liaison from ITU-R WP5A re: M.1801-2, see </a:t>
            </a:r>
            <a:r>
              <a:rPr lang="en-US" sz="1600" dirty="0">
                <a:hlinkClick r:id="rId4"/>
              </a:rPr>
              <a:t>https://mentor.ieee.org/802.18/dcn/21/18-21-0058-00-0000-request-for-input-itu-r-m-1801-2.docx</a:t>
            </a:r>
            <a:r>
              <a:rPr lang="en-US" sz="1600" dirty="0"/>
              <a:t> </a:t>
            </a:r>
          </a:p>
          <a:p>
            <a:pPr marL="514350" indent="-514350">
              <a:buFont typeface="+mj-lt"/>
              <a:buAutoNum type="romanLcPeriod"/>
            </a:pPr>
            <a:r>
              <a:rPr lang="en-US" sz="1600" dirty="0"/>
              <a:t>Liaison from ITU-R WP5A re: M.1450-5, see </a:t>
            </a:r>
            <a:r>
              <a:rPr lang="en-US" sz="1600" dirty="0">
                <a:hlinkClick r:id="rId5"/>
              </a:rPr>
              <a:t>https://mentor.ieee.org/802.18/dcn/21/18-21-0057-00-0000-request-for-input-itu-r-m-1450-5.docx</a:t>
            </a:r>
            <a:r>
              <a:rPr lang="en-US" sz="1600" dirty="0"/>
              <a:t> </a:t>
            </a:r>
          </a:p>
          <a:p>
            <a:pPr marL="914400" lvl="1" indent="-514350">
              <a:buFont typeface="+mj-lt"/>
              <a:buAutoNum type="romanLcPeriod"/>
            </a:pPr>
            <a:r>
              <a:rPr lang="en-US" sz="1600" dirty="0"/>
              <a:t>WP 5A next __meeting is 15-26nov21</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24may: documents 57 and 58 are assigned to the ITU Ad hoc group for processing.</a:t>
            </a:r>
            <a:r>
              <a:rPr lang="en-US" sz="1600" dirty="0"/>
              <a:t>  ad hoc has met on these. </a:t>
            </a:r>
          </a:p>
          <a:p>
            <a:pPr marL="914400" lvl="1" indent="-514350">
              <a:buFont typeface="+mj-lt"/>
              <a:buAutoNum type="romanLcPeriod"/>
            </a:pPr>
            <a:endParaRPr lang="en-US" sz="1600" dirty="0"/>
          </a:p>
          <a:p>
            <a:pPr marL="514350" indent="-514350">
              <a:buFont typeface="+mj-lt"/>
              <a:buAutoNum type="romanLcPeriod"/>
            </a:pPr>
            <a:r>
              <a:rPr lang="en-US" sz="1600" dirty="0"/>
              <a:t>Liaison from ITU-R WP 1A re: Light Communications, see </a:t>
            </a:r>
            <a:r>
              <a:rPr lang="en-US" sz="1600" dirty="0">
                <a:hlinkClick r:id="rId6"/>
              </a:rPr>
              <a:t>https://mentor.ieee.org/802.18/dcn/21/18-21-0080-00-0000-request-for-information-itu-r-wp-1a.docx</a:t>
            </a:r>
            <a:r>
              <a:rPr lang="en-US" sz="1600" dirty="0"/>
              <a:t> </a:t>
            </a:r>
          </a:p>
          <a:p>
            <a:pPr marL="914400" lvl="1" indent="-514350">
              <a:buFont typeface="+mj-lt"/>
              <a:buAutoNum type="romanLcPeriod"/>
            </a:pPr>
            <a:r>
              <a:rPr lang="en-US" sz="1600" dirty="0">
                <a:solidFill>
                  <a:schemeClr val="tx1"/>
                </a:solidFill>
              </a:rPr>
              <a:t>WP 1A next e-meeting is 03-12nov21</a:t>
            </a:r>
          </a:p>
          <a:p>
            <a:pPr marL="914400" lvl="1" indent="-514350">
              <a:buFont typeface="+mj-lt"/>
              <a:buAutoNum type="romanLcPeriod"/>
            </a:pPr>
            <a:r>
              <a:rPr lang="en-US" sz="1600" dirty="0"/>
              <a:t>24jun: </a:t>
            </a:r>
            <a:r>
              <a:rPr lang="en-US" sz="1600" dirty="0">
                <a:effectLst/>
                <a:ea typeface="Times New Roman" panose="02020603050405020304" pitchFamily="18" charset="0"/>
                <a:cs typeface="Times New Roman" panose="02020603050405020304" pitchFamily="18" charset="0"/>
              </a:rPr>
              <a:t>review the document and develop recommended modifications to reflect the work underway for P802.11bb</a:t>
            </a:r>
            <a:endParaRPr lang="en-US" sz="1600" dirty="0"/>
          </a:p>
          <a:p>
            <a:pPr marL="914400" lvl="1" indent="-514350">
              <a:buFont typeface="+mj-lt"/>
              <a:buAutoNum type="romanLcPeriod"/>
            </a:pPr>
            <a:r>
              <a:rPr lang="en-US" sz="1600" dirty="0"/>
              <a:t>24jun/13jul:802.15.7 - .15 chair is aware.  </a:t>
            </a: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19aug21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ITU-R liaisons – 15jul21</a:t>
            </a:r>
            <a:endParaRPr lang="en-US" sz="2000" dirty="0"/>
          </a:p>
        </p:txBody>
      </p:sp>
    </p:spTree>
    <p:extLst>
      <p:ext uri="{BB962C8B-B14F-4D97-AF65-F5344CB8AC3E}">
        <p14:creationId xmlns:p14="http://schemas.microsoft.com/office/powerpoint/2010/main" val="39767818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19aug21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0536837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19aug21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91074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19aug21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19aug21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19aug21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19aug21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1828800" y="57629"/>
            <a:ext cx="8534399" cy="664883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19aug21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19aug21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19aug21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19aug21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59908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  (</a:t>
            </a:r>
            <a:r>
              <a:rPr lang="en-US" altLang="en-US" sz="1400" u="sng" dirty="0">
                <a:solidFill>
                  <a:schemeClr val="tx1"/>
                </a:solidFill>
              </a:rPr>
              <a:t>w/</a:t>
            </a:r>
            <a:r>
              <a:rPr lang="en-US" altLang="en-US" sz="1400" dirty="0">
                <a:solidFill>
                  <a:schemeClr val="tx1"/>
                </a:solidFill>
              </a:rPr>
              <a:t>VC &amp; </a:t>
            </a:r>
            <a:r>
              <a:rPr lang="en-US" altLang="en-US" sz="1400" dirty="0" err="1">
                <a:solidFill>
                  <a:schemeClr val="tx1"/>
                </a:solidFill>
              </a:rPr>
              <a:t>webex</a:t>
            </a:r>
            <a:r>
              <a:rPr lang="en-US" altLang="en-US" sz="1400" dirty="0">
                <a:solidFill>
                  <a:schemeClr val="tx1"/>
                </a:solidFill>
              </a:rPr>
              <a:t>)</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FCC NPRM on 60GHz</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r>
              <a:rPr lang="en-US" sz="1400" dirty="0">
                <a:ea typeface="SimSun" panose="02010600030101010101" pitchFamily="2" charset="-122"/>
              </a:rPr>
              <a:t>Anything new today</a:t>
            </a:r>
          </a:p>
          <a:p>
            <a:pPr lvl="1">
              <a:spcBef>
                <a:spcPts val="0"/>
              </a:spcBef>
              <a:buFont typeface="Arial" panose="020B0604020202020204" pitchFamily="34" charset="0"/>
              <a:buChar char="•"/>
            </a:pPr>
            <a:r>
              <a:rPr lang="en-US" altLang="en-US" sz="1400" dirty="0">
                <a:solidFill>
                  <a:schemeClr val="tx1"/>
                </a:solidFill>
              </a:rPr>
              <a:t>ongoing: WRC-23 AI Viewpoints &amp; Freq. table fill in</a:t>
            </a: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346"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Chili and Malaysia </a:t>
            </a:r>
          </a:p>
          <a:p>
            <a:pPr marL="457200" lvl="1" indent="0">
              <a:spcBef>
                <a:spcPts val="0"/>
              </a:spcBef>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NPRM 60 GHz </a:t>
            </a:r>
          </a:p>
          <a:p>
            <a:pPr lvl="1">
              <a:spcBef>
                <a:spcPts val="0"/>
              </a:spcBef>
              <a:buFont typeface="Arial" panose="020B0604020202020204" pitchFamily="34" charset="0"/>
              <a:buChar char="•"/>
            </a:pPr>
            <a:r>
              <a:rPr lang="en-US" altLang="en-US" sz="1400" kern="0" dirty="0">
                <a:solidFill>
                  <a:schemeClr val="tx1"/>
                </a:solidFill>
              </a:rPr>
              <a:t>Status</a:t>
            </a:r>
          </a:p>
          <a:p>
            <a:pPr lvl="1">
              <a:spcBef>
                <a:spcPts val="0"/>
              </a:spcBef>
              <a:buFont typeface="Arial" panose="020B0604020202020204" pitchFamily="34" charset="0"/>
              <a:buChar char="•"/>
            </a:pPr>
            <a:r>
              <a:rPr lang="en-US" altLang="en-US" sz="1400" b="0" kern="0" dirty="0">
                <a:solidFill>
                  <a:schemeClr val="tx1"/>
                </a:solidFill>
              </a:rPr>
              <a:t>Comments due 20 Sept.</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FCC cyber security connecting to a network</a:t>
            </a:r>
          </a:p>
          <a:p>
            <a:pPr lvl="1">
              <a:spcBef>
                <a:spcPts val="0"/>
              </a:spcBef>
              <a:buFont typeface="Arial" panose="020B0604020202020204" pitchFamily="34" charset="0"/>
              <a:buChar char="•"/>
            </a:pPr>
            <a:r>
              <a:rPr lang="en-US" altLang="en-US" sz="1400" kern="0" dirty="0">
                <a:solidFill>
                  <a:schemeClr val="tx1"/>
                </a:solidFill>
              </a:rPr>
              <a:t>MSGs &amp; Std Frequency table</a:t>
            </a:r>
          </a:p>
        </p:txBody>
      </p:sp>
    </p:spTree>
    <p:extLst>
      <p:ext uri="{BB962C8B-B14F-4D97-AF65-F5344CB8AC3E}">
        <p14:creationId xmlns:p14="http://schemas.microsoft.com/office/powerpoint/2010/main" val="420232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Hassan Y.</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solidFill>
                <a:schemeClr val="tx1"/>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https://mentor.ieee.org/802.18/dcn/21/18-21-0096-00-0000-minutes-12aug21-rrtag-teleconference.docx</a:t>
            </a:r>
            <a:r>
              <a:rPr lang="en-GB" sz="1800" b="0" dirty="0">
                <a:ea typeface="SimSun" panose="02010600030101010101" pitchFamily="2" charset="-122"/>
              </a:rPr>
              <a:t> </a:t>
            </a:r>
            <a:r>
              <a:rPr lang="en-GB" sz="1800" b="0" dirty="0">
                <a:solidFill>
                  <a:schemeClr val="bg1">
                    <a:lumMod val="75000"/>
                  </a:schemeClr>
                </a:solidFill>
                <a:ea typeface="SimSun" panose="02010600030101010101" pitchFamily="2" charset="-122"/>
              </a:rPr>
              <a:t>   </a:t>
            </a:r>
            <a:r>
              <a:rPr lang="en-US" sz="1400" b="0" i="0" dirty="0">
                <a:solidFill>
                  <a:srgbClr val="000000"/>
                </a:solidFill>
                <a:effectLst/>
                <a:latin typeface="Verdana" panose="020B0604030504040204" pitchFamily="34" charset="0"/>
              </a:rPr>
              <a:t>13-Aug-2021 18:35:46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Al P. </a:t>
            </a:r>
          </a:p>
          <a:p>
            <a:pPr marL="0" indent="0">
              <a:spcBef>
                <a:spcPts val="0"/>
              </a:spcBef>
            </a:pPr>
            <a:r>
              <a:rPr lang="en-US" altLang="en-US" sz="1800" b="0" dirty="0">
                <a:solidFill>
                  <a:schemeClr val="tx1"/>
                </a:solidFill>
              </a:rPr>
              <a:t>	Seconded by:  Ben R.  </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19aug21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Sept 2021,</a:t>
            </a:r>
            <a:r>
              <a:rPr lang="en-US" altLang="en-US" sz="1800" b="0" dirty="0">
                <a:solidFill>
                  <a:schemeClr val="tx1"/>
                </a:solidFill>
              </a:rPr>
              <a:t> Wireless Interim Session will be electronic, with one </a:t>
            </a:r>
            <a:r>
              <a:rPr lang="en-US" altLang="en-US" sz="1400" b="0" dirty="0">
                <a:solidFill>
                  <a:schemeClr val="tx1"/>
                </a:solidFill>
              </a:rPr>
              <a:t>($50, $75, $125)</a:t>
            </a:r>
            <a:r>
              <a:rPr lang="en-US" altLang="en-US" sz="1800" b="0" dirty="0">
                <a:solidFill>
                  <a:schemeClr val="tx1"/>
                </a:solidFill>
              </a:rPr>
              <a:t> registration fee for all groups. </a:t>
            </a:r>
          </a:p>
          <a:p>
            <a:pPr lvl="1">
              <a:spcBef>
                <a:spcPts val="0"/>
              </a:spcBef>
              <a:spcAft>
                <a:spcPts val="0"/>
              </a:spcAft>
              <a:buFont typeface="Arial" panose="020B0604020202020204" pitchFamily="34" charset="0"/>
              <a:buChar char="•"/>
            </a:pPr>
            <a:endParaRPr lang="en-US" altLang="en-US" sz="1600" dirty="0">
              <a:solidFill>
                <a:schemeClr val="tx1"/>
              </a:solidFill>
            </a:endParaRPr>
          </a:p>
          <a:p>
            <a:pPr lvl="1">
              <a:spcBef>
                <a:spcPts val="0"/>
              </a:spcBef>
              <a:spcAft>
                <a:spcPts val="0"/>
              </a:spcAft>
              <a:buFont typeface="Arial" panose="020B0604020202020204" pitchFamily="34" charset="0"/>
              <a:buChar char="•"/>
            </a:pPr>
            <a:r>
              <a:rPr lang="en-US" altLang="en-US" sz="1600" dirty="0">
                <a:solidFill>
                  <a:schemeClr val="tx1"/>
                </a:solidFill>
              </a:rPr>
              <a:t>Dates are Friday </a:t>
            </a:r>
            <a:r>
              <a:rPr lang="en-US" altLang="en-US" sz="1600" b="0" dirty="0">
                <a:solidFill>
                  <a:schemeClr val="tx1"/>
                </a:solidFill>
              </a:rPr>
              <a:t>10sep21 to our .18 meeting on 23sep21.</a:t>
            </a:r>
            <a:r>
              <a:rPr lang="en-US" altLang="en-US" sz="1600" dirty="0">
                <a:solidFill>
                  <a:schemeClr val="tx1"/>
                </a:solidFill>
              </a:rPr>
              <a:t>   802</a:t>
            </a:r>
            <a:r>
              <a:rPr lang="en-US" altLang="en-US" sz="1600" b="0" dirty="0">
                <a:solidFill>
                  <a:schemeClr val="tx1"/>
                </a:solidFill>
              </a:rPr>
              <a:t>.18 will meet our normal Thursday’s,  16</a:t>
            </a:r>
            <a:r>
              <a:rPr lang="en-US" altLang="en-US" sz="1600" b="0" baseline="30000" dirty="0">
                <a:solidFill>
                  <a:schemeClr val="tx1"/>
                </a:solidFill>
              </a:rPr>
              <a:t>th</a:t>
            </a:r>
            <a:r>
              <a:rPr lang="en-US" altLang="en-US" sz="1600" b="0" dirty="0">
                <a:solidFill>
                  <a:schemeClr val="tx1"/>
                </a:solidFill>
              </a:rPr>
              <a:t> and 23</a:t>
            </a:r>
            <a:r>
              <a:rPr lang="en-US" altLang="en-US" sz="1600" b="0" baseline="30000" dirty="0">
                <a:solidFill>
                  <a:schemeClr val="tx1"/>
                </a:solidFill>
              </a:rPr>
              <a:t>rd</a:t>
            </a:r>
            <a:r>
              <a:rPr lang="en-US" altLang="en-US" sz="1600" b="0" dirty="0">
                <a:solidFill>
                  <a:schemeClr val="tx1"/>
                </a:solidFill>
              </a:rPr>
              <a:t>.</a:t>
            </a:r>
          </a:p>
          <a:p>
            <a:pPr lvl="2">
              <a:spcBef>
                <a:spcPts val="0"/>
              </a:spcBef>
              <a:spcAft>
                <a:spcPts val="0"/>
              </a:spcAft>
              <a:buFont typeface="Arial" panose="020B0604020202020204" pitchFamily="34" charset="0"/>
              <a:buChar char="•"/>
            </a:pPr>
            <a:r>
              <a:rPr lang="en-US" altLang="en-US" sz="1600" b="1" dirty="0">
                <a:solidFill>
                  <a:schemeClr val="tx1"/>
                </a:solidFill>
              </a:rPr>
              <a:t>On the 16</a:t>
            </a:r>
            <a:r>
              <a:rPr lang="en-US" altLang="en-US" sz="1600" b="1" baseline="30000" dirty="0">
                <a:solidFill>
                  <a:schemeClr val="tx1"/>
                </a:solidFill>
              </a:rPr>
              <a:t>th</a:t>
            </a:r>
            <a:r>
              <a:rPr lang="en-US" altLang="en-US" sz="1600" b="1" dirty="0">
                <a:solidFill>
                  <a:schemeClr val="tx1"/>
                </a:solidFill>
              </a:rPr>
              <a:t>, overlaps with last 30 minutes of 802.11az and 802.11bh; also the first hour of 802.15.4ab</a:t>
            </a:r>
          </a:p>
          <a:p>
            <a:pPr lvl="1">
              <a:spcBef>
                <a:spcPts val="0"/>
              </a:spcBef>
              <a:spcAft>
                <a:spcPts val="0"/>
              </a:spcAft>
              <a:buFont typeface="Arial" panose="020B0604020202020204" pitchFamily="34" charset="0"/>
              <a:buChar char="•"/>
            </a:pPr>
            <a:endParaRPr lang="en-US" altLang="en-US" sz="1600" dirty="0">
              <a:solidFill>
                <a:schemeClr val="tx1"/>
              </a:solidFill>
            </a:endParaRPr>
          </a:p>
          <a:p>
            <a:pPr lvl="1">
              <a:spcBef>
                <a:spcPts val="0"/>
              </a:spcBef>
              <a:spcAft>
                <a:spcPts val="0"/>
              </a:spcAft>
              <a:buFont typeface="Arial" panose="020B0604020202020204" pitchFamily="34" charset="0"/>
              <a:buChar char="•"/>
            </a:pPr>
            <a:r>
              <a:rPr lang="en-US" altLang="en-US" sz="1600" dirty="0">
                <a:solidFill>
                  <a:schemeClr val="tx1"/>
                </a:solidFill>
              </a:rPr>
              <a:t>Looking at a wireless session opening meeting Friday 10sep21 at 0900et (similar to what was done at f2fs )</a:t>
            </a:r>
          </a:p>
          <a:p>
            <a:pPr lvl="1">
              <a:spcBef>
                <a:spcPts val="0"/>
              </a:spcBef>
              <a:spcAft>
                <a:spcPts val="0"/>
              </a:spcAft>
              <a:buFont typeface="Arial" panose="020B0604020202020204" pitchFamily="34" charset="0"/>
              <a:buChar char="•"/>
            </a:pPr>
            <a:r>
              <a:rPr lang="en-US" altLang="en-US" sz="1600" dirty="0">
                <a:solidFill>
                  <a:schemeClr val="tx1"/>
                </a:solidFill>
              </a:rPr>
              <a:t>Draft agenda for Sept 10th 802 Wireless Interim is here: </a:t>
            </a:r>
            <a:r>
              <a:rPr lang="en-US" altLang="en-US" sz="1600" dirty="0">
                <a:solidFill>
                  <a:schemeClr val="tx1"/>
                </a:solidFill>
                <a:hlinkClick r:id="rId3"/>
              </a:rPr>
              <a:t>https://mentor.ieee.org/802-ec/dcn/21/ec-21-0140-02-WCSG-2021-09-wireless-interim-opening-plenary-agenda.xlsx</a:t>
            </a:r>
            <a:r>
              <a:rPr lang="en-US" altLang="en-US" sz="1600" dirty="0">
                <a:solidFill>
                  <a:schemeClr val="tx1"/>
                </a:solidFill>
              </a:rPr>
              <a:t>   </a:t>
            </a:r>
          </a:p>
          <a:p>
            <a:pPr lvl="1">
              <a:spcBef>
                <a:spcPts val="0"/>
              </a:spcBef>
              <a:spcAft>
                <a:spcPts val="0"/>
              </a:spcAft>
              <a:buFont typeface="Arial" panose="020B0604020202020204" pitchFamily="34" charset="0"/>
              <a:buChar char="•"/>
            </a:pPr>
            <a:endParaRPr lang="en-US" altLang="en-US" sz="1600" dirty="0">
              <a:solidFill>
                <a:schemeClr val="tx1"/>
              </a:solidFill>
            </a:endParaRPr>
          </a:p>
          <a:p>
            <a:pPr lvl="1">
              <a:spcBef>
                <a:spcPts val="0"/>
              </a:spcBef>
              <a:spcAft>
                <a:spcPts val="0"/>
              </a:spcAft>
              <a:buFont typeface="Arial" panose="020B0604020202020204" pitchFamily="34" charset="0"/>
              <a:buChar char="•"/>
            </a:pPr>
            <a:r>
              <a:rPr lang="en-US" altLang="en-US" sz="1600" dirty="0">
                <a:solidFill>
                  <a:schemeClr val="tx1"/>
                </a:solidFill>
              </a:rPr>
              <a:t>From WCSC on 07July: 	  </a:t>
            </a:r>
            <a:r>
              <a:rPr lang="en-US" altLang="en-US" sz="1600" b="1" dirty="0">
                <a:solidFill>
                  <a:schemeClr val="tx1"/>
                </a:solidFill>
              </a:rPr>
              <a:t>$50 – 14jul-27aug;</a:t>
            </a:r>
            <a:r>
              <a:rPr lang="en-US" altLang="en-US" sz="1600" dirty="0">
                <a:solidFill>
                  <a:schemeClr val="tx1"/>
                </a:solidFill>
              </a:rPr>
              <a:t>		$75 – 28aug-09sep;		$125 &gt;09sep;</a:t>
            </a:r>
          </a:p>
          <a:p>
            <a:pPr marL="800100" lvl="2">
              <a:spcBef>
                <a:spcPts val="0"/>
              </a:spcBef>
              <a:spcAft>
                <a:spcPts val="0"/>
              </a:spcAft>
              <a:buFont typeface="Arial" panose="020B0604020202020204" pitchFamily="34" charset="0"/>
              <a:buChar char="•"/>
            </a:pPr>
            <a:endParaRPr lang="en-US" b="0" dirty="0">
              <a:solidFill>
                <a:schemeClr val="tx1"/>
              </a:solidFill>
              <a:ea typeface="Calibri" panose="020F0502020204030204" pitchFamily="34" charset="0"/>
            </a:endParaRPr>
          </a:p>
          <a:p>
            <a:pPr marL="800100" lvl="2">
              <a:spcBef>
                <a:spcPts val="0"/>
              </a:spcBef>
              <a:spcAft>
                <a:spcPts val="0"/>
              </a:spcAft>
              <a:buFont typeface="Arial" panose="020B0604020202020204" pitchFamily="34" charset="0"/>
              <a:buChar char="•"/>
            </a:pPr>
            <a:r>
              <a:rPr lang="en-US" b="0" dirty="0">
                <a:solidFill>
                  <a:schemeClr val="tx1"/>
                </a:solidFill>
                <a:ea typeface="Calibri" panose="020F0502020204030204" pitchFamily="34" charset="0"/>
              </a:rPr>
              <a:t>The September 2021 electronic wireless interim session registration is open: </a:t>
            </a:r>
          </a:p>
          <a:p>
            <a:pPr marL="1257300" lvl="3">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hlinkClick r:id="rId4"/>
              </a:rPr>
              <a:t>http://802world.org/wireless/</a:t>
            </a:r>
            <a:r>
              <a:rPr lang="en-US" sz="1800" dirty="0">
                <a:solidFill>
                  <a:schemeClr val="tx1"/>
                </a:solidFill>
                <a:ea typeface="Calibri" panose="020F0502020204030204" pitchFamily="34" charset="0"/>
              </a:rPr>
              <a:t>		</a:t>
            </a:r>
            <a:r>
              <a:rPr lang="en-US" sz="1800" b="0" i="0" u="sng" strike="noStrike" dirty="0">
                <a:solidFill>
                  <a:srgbClr val="55AA8F"/>
                </a:solidFill>
                <a:effectLst/>
              </a:rPr>
              <a:t>REGISTRATION WEBSITE: </a:t>
            </a:r>
            <a:r>
              <a:rPr lang="en-US" sz="1800" b="0" i="0" u="none" strike="noStrike" dirty="0">
                <a:solidFill>
                  <a:srgbClr val="55AA8F"/>
                </a:solidFill>
                <a:effectLst/>
              </a:rPr>
              <a:t> </a:t>
            </a:r>
            <a:r>
              <a:rPr lang="en-US" sz="1800" b="0" i="0" u="none" strike="noStrike" dirty="0">
                <a:solidFill>
                  <a:srgbClr val="2554C7"/>
                </a:solidFill>
                <a:effectLst/>
                <a:hlinkClick r:id="rId5"/>
              </a:rPr>
              <a:t>https://cvent.me/NxZeZx</a:t>
            </a:r>
            <a:endParaRPr lang="en-US" sz="1800" dirty="0">
              <a:solidFill>
                <a:srgbClr val="333333"/>
              </a:solidFill>
            </a:endParaRPr>
          </a:p>
          <a:p>
            <a:pPr marL="1714500" lvl="4">
              <a:spcBef>
                <a:spcPts val="0"/>
              </a:spcBef>
              <a:spcAft>
                <a:spcPts val="0"/>
              </a:spcAft>
              <a:buFont typeface="Arial" panose="020B0604020202020204" pitchFamily="34" charset="0"/>
              <a:buChar char="•"/>
            </a:pPr>
            <a:endParaRPr lang="en-US" sz="1400" b="0" dirty="0">
              <a:solidFill>
                <a:schemeClr val="tx1"/>
              </a:solidFill>
              <a:ea typeface="Calibri" panose="020F0502020204030204" pitchFamily="34" charset="0"/>
            </a:endParaRPr>
          </a:p>
          <a:p>
            <a:pPr>
              <a:spcBef>
                <a:spcPts val="0"/>
              </a:spcBef>
              <a:spcAft>
                <a:spcPts val="0"/>
              </a:spcAft>
              <a:buFont typeface="Arial" panose="020B0604020202020204" pitchFamily="34" charset="0"/>
              <a:buChar char="•"/>
            </a:pPr>
            <a:r>
              <a:rPr lang="en-US" altLang="en-US" sz="1800" dirty="0">
                <a:solidFill>
                  <a:schemeClr val="tx1"/>
                </a:solidFill>
              </a:rPr>
              <a:t>Note:  As sent on list server on 12Aug21:  With IEEE 802 rules committee working toward clarifying Interim voting participation credit: </a:t>
            </a:r>
          </a:p>
          <a:p>
            <a:pPr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Proposed clarification:  A credited interim session (an interim session with attendance credit) is one that has been declared by the Working Group Chair or Technical Advisory Group Chair.</a:t>
            </a:r>
          </a:p>
          <a:p>
            <a:pPr>
              <a:spcBef>
                <a:spcPts val="0"/>
              </a:spcBef>
              <a:spcAft>
                <a:spcPts val="0"/>
              </a:spcAft>
              <a:buFont typeface="Wingdings" panose="05000000000000000000" pitchFamily="2" charset="2"/>
              <a:buChar char="v"/>
            </a:pPr>
            <a:r>
              <a:rPr lang="en-US" altLang="en-US" sz="1800" dirty="0">
                <a:solidFill>
                  <a:schemeClr val="tx1"/>
                </a:solidFill>
              </a:rPr>
              <a:t>and with this Wireless Interim being setup as a full Wireless Interim session, at this time 802.18 will be declared as a credited interim session and will be taking attendance using IMAT </a:t>
            </a:r>
            <a:r>
              <a:rPr lang="en-US" altLang="en-US" sz="1800" dirty="0">
                <a:solidFill>
                  <a:srgbClr val="7030A0"/>
                </a:solidFill>
              </a:rPr>
              <a:t>and it will count for voting membership participation credit.  </a:t>
            </a:r>
            <a:r>
              <a:rPr lang="en-US" altLang="en-US" sz="1800" dirty="0">
                <a:solidFill>
                  <a:schemeClr val="tx1"/>
                </a:solidFill>
              </a:rPr>
              <a:t>(watch for possible updates later) </a:t>
            </a:r>
          </a:p>
          <a:p>
            <a:pPr marL="457200" lvl="1" indent="0">
              <a:spcBef>
                <a:spcPts val="0"/>
              </a:spcBef>
              <a:spcAft>
                <a:spcPts val="0"/>
              </a:spcAft>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19aug21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60832</TotalTime>
  <Words>8822</Words>
  <Application>Microsoft Office PowerPoint</Application>
  <PresentationFormat>Widescreen</PresentationFormat>
  <Paragraphs>862</Paragraphs>
  <Slides>32</Slides>
  <Notes>22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3</vt:i4>
      </vt:variant>
      <vt:variant>
        <vt:lpstr>Slide Titles</vt:lpstr>
      </vt:variant>
      <vt:variant>
        <vt:i4>32</vt:i4>
      </vt:variant>
    </vt:vector>
  </HeadingPairs>
  <TitlesOfParts>
    <vt:vector size="44" baseType="lpstr">
      <vt:lpstr>Arial</vt:lpstr>
      <vt:lpstr>Calibri</vt:lpstr>
      <vt:lpstr>Consolas</vt:lpstr>
      <vt:lpstr>Helvetica</vt:lpstr>
      <vt:lpstr>Monotype Sorts</vt:lpstr>
      <vt:lpstr>Times New Roman</vt:lpstr>
      <vt:lpstr>Verdana</vt:lpstr>
      <vt:lpstr>Wingdings</vt:lpstr>
      <vt:lpstr>Office Theme</vt:lpstr>
      <vt:lpstr>Document</vt:lpstr>
      <vt:lpstr>Packager Shell Object</vt:lpstr>
      <vt:lpstr>Acrobat Document</vt:lpstr>
      <vt:lpstr>IEEE 802.18 RR-TAG Weekly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Administrative–moving forward</vt:lpstr>
      <vt:lpstr>EU items to share -1a</vt:lpstr>
      <vt:lpstr>EU items to share -1b</vt:lpstr>
      <vt:lpstr>EU items to share -2</vt:lpstr>
      <vt:lpstr>Other regions (outside EU-Stds and USA), items to share</vt:lpstr>
      <vt:lpstr>ITU-R items to share  -</vt:lpstr>
      <vt:lpstr>FCC NPRM on 60GHz on Radar Sensing Technology  </vt:lpstr>
      <vt:lpstr>General Discussion Items - fyi </vt:lpstr>
      <vt:lpstr>General Discussion Items – ongoing - MSGs 6 GHz &amp; FCC - 1</vt:lpstr>
      <vt:lpstr>General Discussion Items – ongoing - IEEE 802 Stds Table of Frequency Bands </vt:lpstr>
      <vt:lpstr>Actions Required</vt:lpstr>
      <vt:lpstr>Any Other Business</vt:lpstr>
      <vt:lpstr>Adjourn</vt:lpstr>
      <vt:lpstr>PowerPoint Presentation</vt:lpstr>
      <vt:lpstr>PowerPoint Presentation</vt:lpstr>
      <vt:lpstr>PowerPoint Presentation</vt:lpstr>
      <vt:lpstr>PowerPoint Presentation</vt:lpstr>
      <vt:lpstr>ITU-R liaisons – 15jul21</vt:lpstr>
      <vt:lpstr>General Discussion</vt:lpstr>
      <vt:lpstr>Table of Frequency Bands – IEEE 802 Stds – background -1</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3867</cp:revision>
  <cp:lastPrinted>1601-01-01T00:00:00Z</cp:lastPrinted>
  <dcterms:created xsi:type="dcterms:W3CDTF">2016-03-03T14:54:45Z</dcterms:created>
  <dcterms:modified xsi:type="dcterms:W3CDTF">2021-08-20T20:43:27Z</dcterms:modified>
</cp:coreProperties>
</file>