
<file path=[Content_Types].xml><?xml version="1.0" encoding="utf-8"?>
<Types xmlns="http://schemas.openxmlformats.org/package/2006/content-types">
  <Default Extension="bin" ContentType="application/vnd.openxmlformats-officedocument.oleObject"/>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43"/>
  </p:notesMasterIdLst>
  <p:handoutMasterIdLst>
    <p:handoutMasterId r:id="rId44"/>
  </p:handoutMasterIdLst>
  <p:sldIdLst>
    <p:sldId id="256" r:id="rId2"/>
    <p:sldId id="341" r:id="rId3"/>
    <p:sldId id="329" r:id="rId4"/>
    <p:sldId id="604" r:id="rId5"/>
    <p:sldId id="624" r:id="rId6"/>
    <p:sldId id="605" r:id="rId7"/>
    <p:sldId id="516" r:id="rId8"/>
    <p:sldId id="596" r:id="rId9"/>
    <p:sldId id="690" r:id="rId10"/>
    <p:sldId id="602" r:id="rId11"/>
    <p:sldId id="603" r:id="rId12"/>
    <p:sldId id="606" r:id="rId13"/>
    <p:sldId id="735" r:id="rId14"/>
    <p:sldId id="608" r:id="rId15"/>
    <p:sldId id="742" r:id="rId16"/>
    <p:sldId id="743" r:id="rId17"/>
    <p:sldId id="691" r:id="rId18"/>
    <p:sldId id="685" r:id="rId19"/>
    <p:sldId id="702" r:id="rId20"/>
    <p:sldId id="535" r:id="rId21"/>
    <p:sldId id="748" r:id="rId22"/>
    <p:sldId id="749" r:id="rId23"/>
    <p:sldId id="750" r:id="rId24"/>
    <p:sldId id="751" r:id="rId25"/>
    <p:sldId id="752" r:id="rId26"/>
    <p:sldId id="754" r:id="rId27"/>
    <p:sldId id="717" r:id="rId28"/>
    <p:sldId id="719" r:id="rId29"/>
    <p:sldId id="650" r:id="rId30"/>
    <p:sldId id="498" r:id="rId31"/>
    <p:sldId id="402" r:id="rId32"/>
    <p:sldId id="403" r:id="rId33"/>
    <p:sldId id="736" r:id="rId34"/>
    <p:sldId id="692" r:id="rId35"/>
    <p:sldId id="728" r:id="rId36"/>
    <p:sldId id="425" r:id="rId37"/>
    <p:sldId id="652" r:id="rId38"/>
    <p:sldId id="689" r:id="rId39"/>
    <p:sldId id="549" r:id="rId40"/>
    <p:sldId id="656" r:id="rId41"/>
    <p:sldId id="655" r:id="rId4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FF9999"/>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71" autoAdjust="0"/>
    <p:restoredTop sz="94926" autoAdjust="0"/>
  </p:normalViewPr>
  <p:slideViewPr>
    <p:cSldViewPr>
      <p:cViewPr varScale="1">
        <p:scale>
          <a:sx n="86" d="100"/>
          <a:sy n="86" d="100"/>
        </p:scale>
        <p:origin x="90" y="732"/>
      </p:cViewPr>
      <p:guideLst>
        <p:guide orient="horz" pos="2160"/>
        <p:guide pos="288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p:scale>
        <a:sx n="150" d="100"/>
        <a:sy n="150" d="100"/>
      </p:scale>
      <p:origin x="0" y="-7752"/>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12-Nov-20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urldefense.com/v3/__https:/www.federalregister.gov/agencies/federal-communications-commission?utm_campaign=subscription*mailing*list&amp;utm_source=federalregister.gov&amp;utm_medium=email__;Kys!!F7jv3iA!jNP9DqnQMVqfyGy4SA3ebmcxNv5j_oXYQb1WXuEzuYin7nAjotTFSsEeG7S-CS1qJQ$" TargetMode="External"/><Relationship Id="rId2" Type="http://schemas.openxmlformats.org/officeDocument/2006/relationships/slide" Target="../slides/slide16.xml"/><Relationship Id="rId1" Type="http://schemas.openxmlformats.org/officeDocument/2006/relationships/notesMaster" Target="../notesMasters/notesMaster1.xml"/><Relationship Id="rId6" Type="http://schemas.openxmlformats.org/officeDocument/2006/relationships/hyperlink" Target="https://urldefense.com/v3/__https:/www.federalregister.gov/d/2020-23680?utm_medium=email&amp;utm_campaign=subscription*mailing*list&amp;utm_source=federalregister.gov__;Kys!!F7jv3iA!jNP9DqnQMVqfyGy4SA3ebmcxNv5j_oXYQb1WXuEzuYin7nAjotTFSsEeG7TO3oQGLQ$" TargetMode="External"/><Relationship Id="rId5" Type="http://schemas.openxmlformats.org/officeDocument/2006/relationships/hyperlink" Target="https://urldefense.com/v3/__https:/www.govinfo.gov/content/pkg/FR-2020-10-27/pdf/2020-23680.pdf?utm_campaign=subscription*mailing*list&amp;utm_source=federalregister.gov&amp;utm_medium=email__;Kys!!F7jv3iA!jNP9DqnQMVqfyGy4SA3ebmcxNv5j_oXYQb1WXuEzuYin7nAjotTFSsEeG7QipQ8ppw$" TargetMode="External"/><Relationship Id="rId4" Type="http://schemas.openxmlformats.org/officeDocument/2006/relationships/hyperlink" Target="https://urldefense.com/v3/__https:/www.federalregister.gov/documents/2020/10/27/2020-23680/termination-of-dormant-proceedings?utm_medium=email&amp;utm_campaign=subscription*mailing*list&amp;utm_source=federalregister.gov__;Kys!!F7jv3iA!jNP9DqnQMVqfyGy4SA3ebmcxNv5j_oXYQb1WXuEzuYin7nAjotTFSsEeG7TF1aZxvQ$"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8" Type="http://schemas.openxmlformats.org/officeDocument/2006/relationships/hyperlink" Target="https://portal.etsi.org/webapp/teldir/ListPersDetails.asp?PersId=63180" TargetMode="External"/><Relationship Id="rId13" Type="http://schemas.openxmlformats.org/officeDocument/2006/relationships/hyperlink" Target="https://portal.etsi.org/webapp/teldir/QueryOrgaInfo.asp?OrgaId=1" TargetMode="External"/><Relationship Id="rId18" Type="http://schemas.openxmlformats.org/officeDocument/2006/relationships/hyperlink" Target="https://portal.etsi.org/webapp/teldir/QueryOrgaInfo.asp?OrgaId=15932" TargetMode="External"/><Relationship Id="rId26" Type="http://schemas.openxmlformats.org/officeDocument/2006/relationships/hyperlink" Target="https://portal.etsi.org/webapp/teldir/ListPersDetails.asp?PersId=54791" TargetMode="External"/><Relationship Id="rId3" Type="http://schemas.openxmlformats.org/officeDocument/2006/relationships/hyperlink" Target="https://portal.etsi.org/tb.aspx?tbid=729&amp;SubTB=729" TargetMode="External"/><Relationship Id="rId21" Type="http://schemas.openxmlformats.org/officeDocument/2006/relationships/hyperlink" Target="https://portal.etsi.org/webapp/teldir/ListPersDetails.asp?PersId=13676"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QueryOrgaInfo.asp?OrgaId=14953" TargetMode="External"/><Relationship Id="rId12" Type="http://schemas.openxmlformats.org/officeDocument/2006/relationships/hyperlink" Target="https://portal.etsi.org/webapp/teldir/ListPersDetails.asp?PersId=26441" TargetMode="External"/><Relationship Id="rId17" Type="http://schemas.openxmlformats.org/officeDocument/2006/relationships/hyperlink" Target="https://portal.etsi.org/webapp/teldir/ListPersDetails.asp?PersId=77968" TargetMode="External"/><Relationship Id="rId25" Type="http://schemas.openxmlformats.org/officeDocument/2006/relationships/hyperlink" Target="https://portal.etsi.org/webapp/teldir/QueryOrgaInfo.asp?OrgaId=42"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21.xml"/><Relationship Id="rId16" Type="http://schemas.openxmlformats.org/officeDocument/2006/relationships/hyperlink" Target="https://portal.etsi.org/webapp/teldir/QueryOrgaInfo.asp?OrgaId=5" TargetMode="External"/><Relationship Id="rId20" Type="http://schemas.openxmlformats.org/officeDocument/2006/relationships/hyperlink" Target="https://portal.etsi.org/webapp/teldir/ListPersDetails.asp?PersId=80177" TargetMode="External"/><Relationship Id="rId29" Type="http://schemas.openxmlformats.org/officeDocument/2006/relationships/hyperlink" Target="https://portal.etsi.org/webapp/teldir/QueryOrgaInfo.asp?OrgaId=8870" TargetMode="External"/><Relationship Id="rId1" Type="http://schemas.openxmlformats.org/officeDocument/2006/relationships/notesMaster" Target="../notesMasters/notesMaster1.xml"/><Relationship Id="rId6" Type="http://schemas.openxmlformats.org/officeDocument/2006/relationships/hyperlink" Target="https://portal.etsi.org/webapp/teldir/ListPersDetails.asp?PersId=49485" TargetMode="External"/><Relationship Id="rId11" Type="http://schemas.openxmlformats.org/officeDocument/2006/relationships/hyperlink" Target="https://portal.etsi.org/webapp/teldir/QueryOrgaInfo.asp?OrgaId=9173" TargetMode="External"/><Relationship Id="rId24" Type="http://schemas.openxmlformats.org/officeDocument/2006/relationships/hyperlink" Target="https://portal.etsi.org/webapp/teldir/ListPersDetails.asp?PersId=34395"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6230" TargetMode="External"/><Relationship Id="rId15" Type="http://schemas.openxmlformats.org/officeDocument/2006/relationships/hyperlink" Target="https://portal.etsi.org/webapp/teldir/ListPersDetails.asp?PersId=26309" TargetMode="External"/><Relationship Id="rId23" Type="http://schemas.openxmlformats.org/officeDocument/2006/relationships/hyperlink" Target="https://portal.etsi.org/webapp/teldir/ListPersDetails.asp?PersId=10561" TargetMode="External"/><Relationship Id="rId28" Type="http://schemas.openxmlformats.org/officeDocument/2006/relationships/hyperlink" Target="https://portal.etsi.org/webapp/teldir/ListPersDetails.asp?PersId=72859"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ListPersDetails.asp?PersId=33473" TargetMode="External"/><Relationship Id="rId19" Type="http://schemas.openxmlformats.org/officeDocument/2006/relationships/hyperlink" Target="https://portal.etsi.org/webapp/teldir/ListPersDetails.asp?PersId=79376" TargetMode="External"/><Relationship Id="rId31" Type="http://schemas.openxmlformats.org/officeDocument/2006/relationships/hyperlink" Target="https://portal.etsi.org/webapp/teldir/ListPersDetails.asp?PersId=61793" TargetMode="External"/><Relationship Id="rId4" Type="http://schemas.openxmlformats.org/officeDocument/2006/relationships/hyperlink" Target="https://portal.etsi.org/tb.aspx?tbid=287&amp;SubTB=287" TargetMode="External"/><Relationship Id="rId9" Type="http://schemas.openxmlformats.org/officeDocument/2006/relationships/hyperlink" Target="https://portal.etsi.org/webapp/teldir/QueryOrgaInfo.asp?OrgaId=13790" TargetMode="External"/><Relationship Id="rId14" Type="http://schemas.openxmlformats.org/officeDocument/2006/relationships/hyperlink" Target="https://portal.etsi.org/tb.aspx?tbid=286&amp;SubTB=286" TargetMode="External"/><Relationship Id="rId22" Type="http://schemas.openxmlformats.org/officeDocument/2006/relationships/hyperlink" Target="https://portal.etsi.org/webapp/teldir/ListPersDetails.asp?PersId=2582" TargetMode="External"/><Relationship Id="rId27" Type="http://schemas.openxmlformats.org/officeDocument/2006/relationships/hyperlink" Target="https://portal.etsi.org/webapp/teldir/QueryOrgaInfo.asp?OrgaId=121" TargetMode="External"/><Relationship Id="rId30" Type="http://schemas.openxmlformats.org/officeDocument/2006/relationships/hyperlink" Target="https://portal.etsi.org/webapp/teldir/QueryOrgaInfo.asp?OrgaId=7380" TargetMode="External"/><Relationship Id="rId35" Type="http://schemas.openxmlformats.org/officeDocument/2006/relationships/hyperlink" Target="https://portal.etsi.org/webapp/teldir/QueryOrgaInfo.asp?OrgaId=13818" TargetMode="External"/></Relationships>
</file>

<file path=ppt/notesSlides/_rels/notesSlide15.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22.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www.itu.int/en/ITU-R/study-groups/rcpm/Pages/wrc-23-studies.aspx" TargetMode="External"/><Relationship Id="rId2" Type="http://schemas.openxmlformats.org/officeDocument/2006/relationships/slide" Target="../slides/slide24.xml"/><Relationship Id="rId1" Type="http://schemas.openxmlformats.org/officeDocument/2006/relationships/notesMaster" Target="../notesMasters/notesMaster1.xml"/><Relationship Id="rId5" Type="http://schemas.openxmlformats.org/officeDocument/2006/relationships/hyperlink" Target="https://mentor.ieee.org/802.18/dcn/20/18-20-0107-00-0000-res-811-wrc-19-wrc-23-agenda-items.docx" TargetMode="External"/><Relationship Id="rId4" Type="http://schemas.openxmlformats.org/officeDocument/2006/relationships/hyperlink" Target="https://www.itu.int/dms_pub/itu-r/oth/0c/0a/R0C0A00000D0041PDFE.pdf" TargetMode="Externa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s://urldefense.com/v3/__https:/www.federalregister.gov/agencies/federal-communications-commission?utm_campaign=subscription*mailing*list&amp;utm_source=federalregister.gov&amp;utm_medium=email__;Kys!!F7jv3iA!jNP9DqnQMVqfyGy4SA3ebmcxNv5j_oXYQb1WXuEzuYin7nAjotTFSsEeG7S-CS1qJQ$" TargetMode="External"/><Relationship Id="rId2" Type="http://schemas.openxmlformats.org/officeDocument/2006/relationships/slide" Target="../slides/slide25.xml"/><Relationship Id="rId1" Type="http://schemas.openxmlformats.org/officeDocument/2006/relationships/notesMaster" Target="../notesMasters/notesMaster1.xml"/><Relationship Id="rId6" Type="http://schemas.openxmlformats.org/officeDocument/2006/relationships/hyperlink" Target="https://urldefense.com/v3/__https:/www.federalregister.gov/d/2020-23680?utm_medium=email&amp;utm_campaign=subscription*mailing*list&amp;utm_source=federalregister.gov__;Kys!!F7jv3iA!jNP9DqnQMVqfyGy4SA3ebmcxNv5j_oXYQb1WXuEzuYin7nAjotTFSsEeG7TO3oQGLQ$" TargetMode="External"/><Relationship Id="rId5" Type="http://schemas.openxmlformats.org/officeDocument/2006/relationships/hyperlink" Target="https://urldefense.com/v3/__https:/www.govinfo.gov/content/pkg/FR-2020-10-27/pdf/2020-23680.pdf?utm_campaign=subscription*mailing*list&amp;utm_source=federalregister.gov&amp;utm_medium=email__;Kys!!F7jv3iA!jNP9DqnQMVqfyGy4SA3ebmcxNv5j_oXYQb1WXuEzuYin7nAjotTFSsEeG7QipQ8ppw$" TargetMode="External"/><Relationship Id="rId4" Type="http://schemas.openxmlformats.org/officeDocument/2006/relationships/hyperlink" Target="https://urldefense.com/v3/__https:/www.federalregister.gov/documents/2020/10/27/2020-23680/termination-of-dormant-proceedings?utm_medium=email&amp;utm_campaign=subscription*mailing*list&amp;utm_source=federalregister.gov__;Kys!!F7jv3iA!jNP9DqnQMVqfyGy4SA3ebmcxNv5j_oXYQb1WXuEzuYin7nAjotTFSsEeG7TF1aZxvQ$" TargetMode="Externa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portal.etsi.org/webapp/teldir/ListPersDetails.asp?PersId=63180" TargetMode="External"/><Relationship Id="rId13" Type="http://schemas.openxmlformats.org/officeDocument/2006/relationships/hyperlink" Target="https://portal.etsi.org/webapp/teldir/QueryOrgaInfo.asp?OrgaId=1" TargetMode="External"/><Relationship Id="rId18" Type="http://schemas.openxmlformats.org/officeDocument/2006/relationships/hyperlink" Target="https://portal.etsi.org/webapp/teldir/QueryOrgaInfo.asp?OrgaId=15932" TargetMode="External"/><Relationship Id="rId26" Type="http://schemas.openxmlformats.org/officeDocument/2006/relationships/hyperlink" Target="https://portal.etsi.org/webapp/teldir/ListPersDetails.asp?PersId=54791" TargetMode="External"/><Relationship Id="rId3" Type="http://schemas.openxmlformats.org/officeDocument/2006/relationships/hyperlink" Target="https://portal.etsi.org/tb.aspx?tbid=729&amp;SubTB=729" TargetMode="External"/><Relationship Id="rId21" Type="http://schemas.openxmlformats.org/officeDocument/2006/relationships/hyperlink" Target="https://portal.etsi.org/webapp/teldir/ListPersDetails.asp?PersId=13676"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QueryOrgaInfo.asp?OrgaId=14953" TargetMode="External"/><Relationship Id="rId12" Type="http://schemas.openxmlformats.org/officeDocument/2006/relationships/hyperlink" Target="https://portal.etsi.org/webapp/teldir/ListPersDetails.asp?PersId=26441" TargetMode="External"/><Relationship Id="rId17" Type="http://schemas.openxmlformats.org/officeDocument/2006/relationships/hyperlink" Target="https://portal.etsi.org/webapp/teldir/ListPersDetails.asp?PersId=77968" TargetMode="External"/><Relationship Id="rId25" Type="http://schemas.openxmlformats.org/officeDocument/2006/relationships/hyperlink" Target="https://portal.etsi.org/webapp/teldir/QueryOrgaInfo.asp?OrgaId=42"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11.xml"/><Relationship Id="rId16" Type="http://schemas.openxmlformats.org/officeDocument/2006/relationships/hyperlink" Target="https://portal.etsi.org/webapp/teldir/QueryOrgaInfo.asp?OrgaId=5" TargetMode="External"/><Relationship Id="rId20" Type="http://schemas.openxmlformats.org/officeDocument/2006/relationships/hyperlink" Target="https://portal.etsi.org/webapp/teldir/ListPersDetails.asp?PersId=80177" TargetMode="External"/><Relationship Id="rId29" Type="http://schemas.openxmlformats.org/officeDocument/2006/relationships/hyperlink" Target="https://portal.etsi.org/webapp/teldir/QueryOrgaInfo.asp?OrgaId=8870" TargetMode="External"/><Relationship Id="rId1" Type="http://schemas.openxmlformats.org/officeDocument/2006/relationships/notesMaster" Target="../notesMasters/notesMaster1.xml"/><Relationship Id="rId6" Type="http://schemas.openxmlformats.org/officeDocument/2006/relationships/hyperlink" Target="https://portal.etsi.org/webapp/teldir/ListPersDetails.asp?PersId=49485" TargetMode="External"/><Relationship Id="rId11" Type="http://schemas.openxmlformats.org/officeDocument/2006/relationships/hyperlink" Target="https://portal.etsi.org/webapp/teldir/QueryOrgaInfo.asp?OrgaId=9173" TargetMode="External"/><Relationship Id="rId24" Type="http://schemas.openxmlformats.org/officeDocument/2006/relationships/hyperlink" Target="https://portal.etsi.org/webapp/teldir/ListPersDetails.asp?PersId=34395"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6230" TargetMode="External"/><Relationship Id="rId15" Type="http://schemas.openxmlformats.org/officeDocument/2006/relationships/hyperlink" Target="https://portal.etsi.org/webapp/teldir/ListPersDetails.asp?PersId=26309" TargetMode="External"/><Relationship Id="rId23" Type="http://schemas.openxmlformats.org/officeDocument/2006/relationships/hyperlink" Target="https://portal.etsi.org/webapp/teldir/ListPersDetails.asp?PersId=10561" TargetMode="External"/><Relationship Id="rId28" Type="http://schemas.openxmlformats.org/officeDocument/2006/relationships/hyperlink" Target="https://portal.etsi.org/webapp/teldir/ListPersDetails.asp?PersId=72859"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ListPersDetails.asp?PersId=33473" TargetMode="External"/><Relationship Id="rId19" Type="http://schemas.openxmlformats.org/officeDocument/2006/relationships/hyperlink" Target="https://portal.etsi.org/webapp/teldir/ListPersDetails.asp?PersId=79376" TargetMode="External"/><Relationship Id="rId31" Type="http://schemas.openxmlformats.org/officeDocument/2006/relationships/hyperlink" Target="https://portal.etsi.org/webapp/teldir/ListPersDetails.asp?PersId=61793" TargetMode="External"/><Relationship Id="rId4" Type="http://schemas.openxmlformats.org/officeDocument/2006/relationships/hyperlink" Target="https://portal.etsi.org/tb.aspx?tbid=287&amp;SubTB=287" TargetMode="External"/><Relationship Id="rId9" Type="http://schemas.openxmlformats.org/officeDocument/2006/relationships/hyperlink" Target="https://portal.etsi.org/webapp/teldir/QueryOrgaInfo.asp?OrgaId=13790" TargetMode="External"/><Relationship Id="rId14" Type="http://schemas.openxmlformats.org/officeDocument/2006/relationships/hyperlink" Target="https://portal.etsi.org/tb.aspx?tbid=286&amp;SubTB=286" TargetMode="External"/><Relationship Id="rId22" Type="http://schemas.openxmlformats.org/officeDocument/2006/relationships/hyperlink" Target="https://portal.etsi.org/webapp/teldir/ListPersDetails.asp?PersId=2582" TargetMode="External"/><Relationship Id="rId27" Type="http://schemas.openxmlformats.org/officeDocument/2006/relationships/hyperlink" Target="https://portal.etsi.org/webapp/teldir/QueryOrgaInfo.asp?OrgaId=121" TargetMode="External"/><Relationship Id="rId30" Type="http://schemas.openxmlformats.org/officeDocument/2006/relationships/hyperlink" Target="https://portal.etsi.org/webapp/teldir/QueryOrgaInfo.asp?OrgaId=7380" TargetMode="External"/><Relationship Id="rId35" Type="http://schemas.openxmlformats.org/officeDocument/2006/relationships/hyperlink" Target="https://portal.etsi.org/webapp/teldir/QueryOrgaInfo.asp?OrgaId=13818" TargetMode="Externa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12.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itu.int/en/ITU-R/study-groups/rcpm/Pages/wrc-23-studies.aspx" TargetMode="External"/><Relationship Id="rId2" Type="http://schemas.openxmlformats.org/officeDocument/2006/relationships/slide" Target="../slides/slide14.xml"/><Relationship Id="rId1" Type="http://schemas.openxmlformats.org/officeDocument/2006/relationships/notesMaster" Target="../notesMasters/notesMaster1.xml"/><Relationship Id="rId5" Type="http://schemas.openxmlformats.org/officeDocument/2006/relationships/hyperlink" Target="https://mentor.ieee.org/802.18/dcn/20/18-20-0107-00-0000-res-811-wrc-19-wrc-23-agenda-items.docx" TargetMode="External"/><Relationship Id="rId4" Type="http://schemas.openxmlformats.org/officeDocument/2006/relationships/hyperlink" Target="https://www.itu.int/dms_pub/itu-r/oth/0c/0a/R0C0A00000D0041PDFE.pdf" TargetMode="Externa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urldefense.com/v3/__https:/www.federalregister.gov/agencies/federal-communications-commission?utm_campaign=subscription*mailing*list&amp;utm_source=federalregister.gov&amp;utm_medium=email__;Kys!!F7jv3iA!jNP9DqnQMVqfyGy4SA3ebmcxNv5j_oXYQb1WXuEzuYin7nAjotTFSsEeG7S-CS1qJQ$" TargetMode="External"/><Relationship Id="rId2" Type="http://schemas.openxmlformats.org/officeDocument/2006/relationships/slide" Target="../slides/slide15.xml"/><Relationship Id="rId1" Type="http://schemas.openxmlformats.org/officeDocument/2006/relationships/notesMaster" Target="../notesMasters/notesMaster1.xml"/><Relationship Id="rId6" Type="http://schemas.openxmlformats.org/officeDocument/2006/relationships/hyperlink" Target="https://urldefense.com/v3/__https:/www.federalregister.gov/d/2020-23680?utm_medium=email&amp;utm_campaign=subscription*mailing*list&amp;utm_source=federalregister.gov__;Kys!!F7jv3iA!jNP9DqnQMVqfyGy4SA3ebmcxNv5j_oXYQb1WXuEzuYin7nAjotTFSsEeG7TO3oQGLQ$" TargetMode="External"/><Relationship Id="rId5" Type="http://schemas.openxmlformats.org/officeDocument/2006/relationships/hyperlink" Target="https://urldefense.com/v3/__https:/www.govinfo.gov/content/pkg/FR-2020-10-27/pdf/2020-23680.pdf?utm_campaign=subscription*mailing*list&amp;utm_source=federalregister.gov&amp;utm_medium=email__;Kys!!F7jv3iA!jNP9DqnQMVqfyGy4SA3ebmcxNv5j_oXYQb1WXuEzuYin7nAjotTFSsEeG7QipQ8ppw$" TargetMode="External"/><Relationship Id="rId4" Type="http://schemas.openxmlformats.org/officeDocument/2006/relationships/hyperlink" Target="https://urldefense.com/v3/__https:/www.federalregister.gov/documents/2020/10/27/2020-23680/termination-of-dormant-proceedings?utm_medium=email&amp;utm_campaign=subscription*mailing*list&amp;utm_source=federalregister.gov__;Kys!!F7jv3iA!jNP9DqnQMVqfyGy4SA3ebmcxNv5j_oXYQb1WXuEzuYin7nAjotTFSsEeG7TF1aZxvQ$"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800" b="0" u="sng" dirty="0">
                <a:solidFill>
                  <a:srgbClr val="3071A9"/>
                </a:solidFill>
                <a:effectLst/>
                <a:latin typeface="Arial" panose="020B0604020202020204" pitchFamily="34" charset="0"/>
                <a:ea typeface="Times New Roman" panose="02020603050405020304" pitchFamily="18" charset="0"/>
                <a:hlinkClick r:id="rId3"/>
              </a:rPr>
              <a:t>Federal Communications Commission</a:t>
            </a:r>
            <a:r>
              <a:rPr lang="en-US" sz="1800" b="1" dirty="0">
                <a:solidFill>
                  <a:srgbClr val="5797CE"/>
                </a:solidFill>
                <a:effectLst/>
                <a:latin typeface="Arial" panose="020B0604020202020204" pitchFamily="34" charset="0"/>
                <a:ea typeface="Times New Roman" panose="02020603050405020304" pitchFamily="18" charset="0"/>
              </a:rPr>
              <a:t> </a:t>
            </a:r>
            <a:endParaRPr lang="en-US" sz="1800" dirty="0">
              <a:effectLst/>
              <a:latin typeface="Calibri" panose="020F0502020204030204" pitchFamily="34" charset="0"/>
              <a:ea typeface="Calibri" panose="020F0502020204030204" pitchFamily="34" charset="0"/>
            </a:endParaRPr>
          </a:p>
          <a:p>
            <a:pPr marL="66675" marR="0">
              <a:spcBef>
                <a:spcPts val="0"/>
              </a:spcBef>
              <a:spcAft>
                <a:spcPts val="0"/>
              </a:spcAft>
            </a:pPr>
            <a:r>
              <a:rPr lang="en-US" sz="1800" b="1" dirty="0">
                <a:solidFill>
                  <a:srgbClr val="191919"/>
                </a:solidFill>
                <a:effectLst/>
                <a:latin typeface="Arial" panose="020B0604020202020204" pitchFamily="34" charset="0"/>
                <a:ea typeface="Times New Roman" panose="02020603050405020304" pitchFamily="18" charset="0"/>
              </a:rPr>
              <a:t>Notice</a:t>
            </a:r>
            <a:endParaRPr lang="en-US" sz="1800" dirty="0">
              <a:effectLst/>
              <a:latin typeface="Calibri" panose="020F0502020204030204" pitchFamily="34" charset="0"/>
              <a:ea typeface="Calibri" panose="020F0502020204030204" pitchFamily="34" charset="0"/>
            </a:endParaRPr>
          </a:p>
          <a:p>
            <a:pPr marL="238125" marR="0">
              <a:spcBef>
                <a:spcPts val="0"/>
              </a:spcBef>
              <a:spcAft>
                <a:spcPts val="0"/>
              </a:spcAft>
            </a:pPr>
            <a:r>
              <a:rPr lang="en-US" sz="1800" b="1" dirty="0">
                <a:solidFill>
                  <a:srgbClr val="333333"/>
                </a:solidFill>
                <a:effectLst/>
                <a:latin typeface="Arial" panose="020B0604020202020204" pitchFamily="34" charset="0"/>
                <a:ea typeface="Times New Roman" panose="02020603050405020304" pitchFamily="18" charset="0"/>
              </a:rPr>
              <a:t>Termination of Dormant Proceedings</a:t>
            </a:r>
            <a:endParaRPr lang="en-US" sz="1800" dirty="0">
              <a:effectLst/>
              <a:latin typeface="Calibri" panose="020F0502020204030204" pitchFamily="34" charset="0"/>
              <a:ea typeface="Calibri" panose="020F0502020204030204" pitchFamily="34" charset="0"/>
            </a:endParaRPr>
          </a:p>
          <a:p>
            <a:pPr marL="95250" marR="0">
              <a:spcBef>
                <a:spcPts val="0"/>
              </a:spcBef>
              <a:spcAft>
                <a:spcPts val="0"/>
              </a:spcAft>
            </a:pPr>
            <a:r>
              <a:rPr lang="en-US" sz="1800" b="1" dirty="0">
                <a:effectLst/>
                <a:latin typeface="Helvetica Neue"/>
                <a:ea typeface="Times New Roman" panose="02020603050405020304" pitchFamily="18" charset="0"/>
                <a:cs typeface="Calibri" panose="020F0502020204030204" pitchFamily="34" charset="0"/>
              </a:rPr>
              <a:t>FR Document:</a:t>
            </a:r>
            <a:r>
              <a:rPr lang="en-US" sz="1800" dirty="0">
                <a:solidFill>
                  <a:srgbClr val="000000"/>
                </a:solidFill>
                <a:effectLst/>
                <a:latin typeface="Helvetica Neue"/>
                <a:ea typeface="Times New Roman" panose="02020603050405020304" pitchFamily="18" charset="0"/>
              </a:rPr>
              <a:t> </a:t>
            </a:r>
            <a:r>
              <a:rPr lang="en-US" sz="1800" u="sng" dirty="0">
                <a:solidFill>
                  <a:srgbClr val="3071A9"/>
                </a:solidFill>
                <a:effectLst/>
                <a:latin typeface="Helvetica Neue"/>
                <a:ea typeface="Times New Roman" panose="02020603050405020304" pitchFamily="18" charset="0"/>
                <a:hlinkClick r:id="rId4"/>
              </a:rPr>
              <a:t>2020-23680</a:t>
            </a:r>
            <a:r>
              <a:rPr lang="en-US" sz="1800" dirty="0">
                <a:solidFill>
                  <a:srgbClr val="000000"/>
                </a:solidFill>
                <a:effectLst/>
                <a:latin typeface="Helvetica Neue"/>
                <a:ea typeface="Times New Roman" panose="02020603050405020304" pitchFamily="18" charset="0"/>
              </a:rPr>
              <a:t> </a:t>
            </a:r>
            <a:br>
              <a:rPr lang="en-US" sz="1800" dirty="0">
                <a:solidFill>
                  <a:srgbClr val="000000"/>
                </a:solidFill>
                <a:effectLst/>
                <a:latin typeface="Helvetica Neue"/>
                <a:ea typeface="Times New Roman" panose="02020603050405020304" pitchFamily="18" charset="0"/>
              </a:rPr>
            </a:br>
            <a:r>
              <a:rPr lang="en-US" sz="1800" b="1" dirty="0">
                <a:solidFill>
                  <a:srgbClr val="000000"/>
                </a:solidFill>
                <a:effectLst/>
                <a:latin typeface="Helvetica Neue"/>
                <a:ea typeface="Times New Roman" panose="02020603050405020304" pitchFamily="18" charset="0"/>
                <a:cs typeface="Calibri" panose="020F0502020204030204" pitchFamily="34" charset="0"/>
              </a:rPr>
              <a:t>Citation:</a:t>
            </a:r>
            <a:r>
              <a:rPr lang="en-US" sz="1800" dirty="0">
                <a:solidFill>
                  <a:srgbClr val="000000"/>
                </a:solidFill>
                <a:effectLst/>
                <a:latin typeface="Helvetica Neue"/>
                <a:ea typeface="Times New Roman" panose="02020603050405020304" pitchFamily="18" charset="0"/>
              </a:rPr>
              <a:t> 85 FR 68067 </a:t>
            </a:r>
            <a:endParaRPr lang="en-US" sz="1800" dirty="0">
              <a:effectLst/>
              <a:latin typeface="Calibri" panose="020F0502020204030204" pitchFamily="34" charset="0"/>
              <a:ea typeface="Calibri" panose="020F0502020204030204" pitchFamily="34" charset="0"/>
            </a:endParaRPr>
          </a:p>
          <a:p>
            <a:pPr marL="95250" marR="0">
              <a:spcBef>
                <a:spcPts val="0"/>
              </a:spcBef>
              <a:spcAft>
                <a:spcPts val="0"/>
              </a:spcAft>
            </a:pPr>
            <a:r>
              <a:rPr lang="en-US" sz="1800" b="0" u="sng" dirty="0">
                <a:solidFill>
                  <a:srgbClr val="3071A9"/>
                </a:solidFill>
                <a:effectLst/>
                <a:latin typeface="Helvetica Neue"/>
                <a:ea typeface="Times New Roman" panose="02020603050405020304" pitchFamily="18" charset="0"/>
                <a:cs typeface="Calibri" panose="020F0502020204030204" pitchFamily="34" charset="0"/>
                <a:hlinkClick r:id="rId5"/>
              </a:rPr>
              <a:t>PDF</a:t>
            </a:r>
            <a:r>
              <a:rPr lang="en-US" sz="1800" b="1" dirty="0">
                <a:solidFill>
                  <a:srgbClr val="000000"/>
                </a:solidFill>
                <a:effectLst/>
                <a:latin typeface="Helvetica Neue"/>
                <a:ea typeface="Times New Roman" panose="02020603050405020304" pitchFamily="18" charset="0"/>
                <a:cs typeface="Calibri" panose="020F0502020204030204" pitchFamily="34" charset="0"/>
              </a:rPr>
              <a:t> </a:t>
            </a:r>
            <a:r>
              <a:rPr lang="en-US" sz="1800" dirty="0">
                <a:solidFill>
                  <a:srgbClr val="000000"/>
                </a:solidFill>
                <a:effectLst/>
                <a:latin typeface="Helvetica Neue"/>
                <a:ea typeface="Times New Roman" panose="02020603050405020304" pitchFamily="18" charset="0"/>
              </a:rPr>
              <a:t>Page 68067 </a:t>
            </a:r>
            <a:r>
              <a:rPr lang="en-US" sz="1800" i="1" dirty="0">
                <a:solidFill>
                  <a:srgbClr val="000000"/>
                </a:solidFill>
                <a:effectLst/>
                <a:latin typeface="Helvetica Neue"/>
                <a:ea typeface="Times New Roman" panose="02020603050405020304" pitchFamily="18" charset="0"/>
                <a:cs typeface="Calibri" panose="020F0502020204030204" pitchFamily="34" charset="0"/>
              </a:rPr>
              <a:t>(1 page)</a:t>
            </a:r>
            <a:r>
              <a:rPr lang="en-US" sz="1800" dirty="0">
                <a:solidFill>
                  <a:srgbClr val="000000"/>
                </a:solidFill>
                <a:effectLst/>
                <a:latin typeface="Helvetica Neue"/>
                <a:ea typeface="Times New Roman" panose="02020603050405020304" pitchFamily="18" charset="0"/>
              </a:rPr>
              <a:t> </a:t>
            </a:r>
            <a:br>
              <a:rPr lang="en-US" sz="1800" dirty="0">
                <a:solidFill>
                  <a:srgbClr val="000000"/>
                </a:solidFill>
                <a:effectLst/>
                <a:latin typeface="Helvetica Neue"/>
                <a:ea typeface="Times New Roman" panose="02020603050405020304" pitchFamily="18" charset="0"/>
              </a:rPr>
            </a:br>
            <a:r>
              <a:rPr lang="en-US" sz="1800" b="0" u="sng" dirty="0">
                <a:solidFill>
                  <a:srgbClr val="3071A9"/>
                </a:solidFill>
                <a:effectLst/>
                <a:latin typeface="Helvetica Neue"/>
                <a:ea typeface="Times New Roman" panose="02020603050405020304" pitchFamily="18" charset="0"/>
                <a:cs typeface="Calibri" panose="020F0502020204030204" pitchFamily="34" charset="0"/>
                <a:hlinkClick r:id="rId6"/>
              </a:rPr>
              <a:t>Permalink</a:t>
            </a:r>
            <a:r>
              <a:rPr lang="en-US" sz="1800" b="1" dirty="0">
                <a:solidFill>
                  <a:srgbClr val="000000"/>
                </a:solidFill>
                <a:effectLst/>
                <a:latin typeface="Helvetica Neue"/>
                <a:ea typeface="Times New Roman" panose="02020603050405020304" pitchFamily="18"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b="1" dirty="0">
                <a:solidFill>
                  <a:srgbClr val="000000"/>
                </a:solidFill>
                <a:effectLst/>
                <a:latin typeface="Helvetica Neue"/>
                <a:ea typeface="Times New Roman" panose="02020603050405020304" pitchFamily="18" charset="0"/>
                <a:cs typeface="Calibri" panose="020F0502020204030204" pitchFamily="34" charset="0"/>
              </a:rPr>
              <a:t>Abstract:</a:t>
            </a:r>
            <a:r>
              <a:rPr lang="en-US" sz="1800" dirty="0">
                <a:solidFill>
                  <a:srgbClr val="000000"/>
                </a:solidFill>
                <a:effectLst/>
                <a:latin typeface="Helvetica Neue"/>
                <a:ea typeface="Times New Roman" panose="02020603050405020304" pitchFamily="18" charset="0"/>
              </a:rPr>
              <a:t> In this document, the Consumer and Governmental Affairs Bureau announces the availability of the FCC order terminating, as dormant, certain docketed Commission proceedings. </a:t>
            </a:r>
            <a:endParaRPr lang="en-US" sz="1800" dirty="0">
              <a:effectLst/>
              <a:latin typeface="Calibri" panose="020F0502020204030204" pitchFamily="34" charset="0"/>
              <a:ea typeface="Calibri" panose="020F050202020403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7923191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National Public Safety Telecommunications Council,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Utilities Technology Council</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Wi-Fi Alliance.</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Wireless Internet Service Providers Association</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5662792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33853138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altLang="en-US" sz="1600" b="0" u="sng" dirty="0"/>
              <a:t>Motion:</a:t>
            </a:r>
            <a:r>
              <a:rPr lang="en-US" altLang="en-US" sz="1600" b="0" dirty="0"/>
              <a:t> </a:t>
            </a:r>
            <a:r>
              <a:rPr lang="en-US" altLang="en-US" sz="1600" b="0" dirty="0">
                <a:solidFill>
                  <a:schemeClr val="tx1"/>
                </a:solidFill>
              </a:rPr>
              <a:t>Any objection to approving the agenda as presented?  None heard.</a:t>
            </a:r>
          </a:p>
          <a:p>
            <a:pPr lvl="1"/>
            <a:r>
              <a:rPr lang="en-US" altLang="en-US" sz="1600" dirty="0">
                <a:solidFill>
                  <a:schemeClr val="tx1"/>
                </a:solidFill>
              </a:rPr>
              <a:t>Vote:  Approved by unanimous consent</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7906553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lvl="1">
              <a:spcBef>
                <a:spcPts val="0"/>
              </a:spcBef>
              <a:buFont typeface="Arial" panose="020B0604020202020204" pitchFamily="34" charset="0"/>
              <a:buChar char="•"/>
            </a:pPr>
            <a:r>
              <a:rPr lang="en-US" sz="1200" dirty="0">
                <a:solidFill>
                  <a:schemeClr val="tx1"/>
                </a:solidFill>
              </a:rPr>
              <a:t>From 30Jul: Discussing 2.4GHz band, what are the rules and technologies today for the SR-Doc, </a:t>
            </a:r>
          </a:p>
          <a:p>
            <a:pPr lvl="1">
              <a:spcBef>
                <a:spcPts val="0"/>
              </a:spcBef>
              <a:buFont typeface="Arial" panose="020B0604020202020204" pitchFamily="34" charset="0"/>
              <a:buChar char="•"/>
            </a:pPr>
            <a:r>
              <a:rPr lang="en-US" sz="1200" dirty="0">
                <a:solidFill>
                  <a:schemeClr val="tx1"/>
                </a:solidFill>
              </a:rPr>
              <a:t>802.15.4-2020 is not mentioned, since it was just approved.  There are other items from 802.15 that should be reviewed.   Will send to 802.15 chair about this SR-Doc.</a:t>
            </a:r>
          </a:p>
          <a:p>
            <a:pPr lvl="1">
              <a:spcBef>
                <a:spcPts val="0"/>
              </a:spcBef>
              <a:buFont typeface="Arial" panose="020B0604020202020204" pitchFamily="34" charset="0"/>
              <a:buChar char="•"/>
            </a:pPr>
            <a:r>
              <a:rPr lang="en-US" sz="1200" dirty="0">
                <a:solidFill>
                  <a:schemeClr val="tx1"/>
                </a:solidFill>
              </a:rPr>
              <a:t>SR-Doc latest draft will be out in the next few days.   Need input 2 weeks before a meeting. </a:t>
            </a:r>
          </a:p>
          <a:p>
            <a:pPr lvl="1">
              <a:spcBef>
                <a:spcPts val="0"/>
              </a:spcBef>
              <a:buFont typeface="Arial" panose="020B0604020202020204" pitchFamily="34" charset="0"/>
              <a:buChar char="•"/>
            </a:pPr>
            <a:r>
              <a:rPr lang="en-US" sz="1200" b="0" i="0" dirty="0">
                <a:solidFill>
                  <a:schemeClr val="tx1"/>
                </a:solidFill>
                <a:effectLst/>
              </a:rPr>
              <a:t>The doc:  </a:t>
            </a:r>
            <a:r>
              <a:rPr lang="de-DE" sz="1200" b="0" i="0" dirty="0">
                <a:solidFill>
                  <a:srgbClr val="4D5156"/>
                </a:solidFill>
                <a:effectLst/>
              </a:rPr>
              <a:t>DTR/</a:t>
            </a:r>
            <a:r>
              <a:rPr lang="de-DE" sz="1200" b="1" i="0" dirty="0">
                <a:solidFill>
                  <a:srgbClr val="4D5156"/>
                </a:solidFill>
                <a:effectLst/>
              </a:rPr>
              <a:t>ERM-590 (</a:t>
            </a:r>
            <a:r>
              <a:rPr lang="de-DE" sz="1200" b="1" i="0" dirty="0">
                <a:solidFill>
                  <a:srgbClr val="5F6368"/>
                </a:solidFill>
                <a:effectLst/>
              </a:rPr>
              <a:t>TR 103 665</a:t>
            </a:r>
            <a:r>
              <a:rPr lang="de-DE" sz="1200" b="1" i="0" dirty="0">
                <a:solidFill>
                  <a:srgbClr val="4D5156"/>
                </a:solidFill>
                <a:effectLst/>
              </a:rPr>
              <a:t>) </a:t>
            </a: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3"/>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4"/>
            </a:endParaRPr>
          </a:p>
          <a:p>
            <a:r>
              <a:rPr lang="en-US" altLang="en-US" sz="1200" b="0" dirty="0">
                <a:hlinkClick r:id="rId4"/>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6"/>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7"/>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8"/>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9"/>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0"/>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1"/>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4"/>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15"/>
              </a:rPr>
              <a:t>Butscheidt </a:t>
            </a:r>
            <a:r>
              <a:rPr lang="en-US" sz="1200" kern="1200" dirty="0" err="1">
                <a:solidFill>
                  <a:srgbClr val="000000"/>
                </a:solidFill>
                <a:effectLst/>
                <a:latin typeface="Times New Roman" pitchFamily="16" charset="0"/>
                <a:ea typeface="+mn-ea"/>
                <a:cs typeface="+mn-cs"/>
                <a:hlinkClick r:id="rId15"/>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6"/>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7"/>
              </a:rPr>
              <a:t>Marshall </a:t>
            </a:r>
            <a:r>
              <a:rPr lang="en-US" sz="1200" kern="1200" dirty="0" err="1">
                <a:solidFill>
                  <a:srgbClr val="000000"/>
                </a:solidFill>
                <a:effectLst/>
                <a:latin typeface="Times New Roman" pitchFamily="16" charset="0"/>
                <a:ea typeface="+mn-ea"/>
                <a:cs typeface="+mn-cs"/>
                <a:hlinkClick r:id="rId17"/>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Mouquet </a:t>
            </a:r>
            <a:r>
              <a:rPr lang="en-US" sz="1200" kern="1200" dirty="0" err="1">
                <a:solidFill>
                  <a:srgbClr val="000000"/>
                </a:solidFill>
                <a:effectLst/>
                <a:latin typeface="Times New Roman" pitchFamily="16" charset="0"/>
                <a:ea typeface="+mn-ea"/>
                <a:cs typeface="+mn-cs"/>
                <a:hlinkClick r:id="rId19"/>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0"/>
              </a:rPr>
              <a:t>Vietti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1"/>
              </a:rPr>
              <a:t>Pagnozzi</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12"/>
              </a:rPr>
              <a:t>Minaev</a:t>
            </a:r>
            <a:r>
              <a:rPr lang="en-US" sz="1200" kern="1200" dirty="0">
                <a:solidFill>
                  <a:srgbClr val="000000"/>
                </a:solidFill>
                <a:effectLst/>
                <a:latin typeface="Times New Roman" pitchFamily="16" charset="0"/>
                <a:ea typeface="+mn-ea"/>
                <a:cs typeface="+mn-cs"/>
                <a:hlinkClick r:id="rId12"/>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2"/>
              </a:rPr>
              <a:t>Forina</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3"/>
              </a:rPr>
              <a:t>Schmidt</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4"/>
              </a:rPr>
              <a:t>Mahler </a:t>
            </a:r>
            <a:r>
              <a:rPr lang="en-US" sz="1200" kern="1200" dirty="0" err="1">
                <a:solidFill>
                  <a:srgbClr val="000000"/>
                </a:solidFill>
                <a:effectLst/>
                <a:latin typeface="Times New Roman" pitchFamily="16" charset="0"/>
                <a:ea typeface="+mn-ea"/>
                <a:cs typeface="+mn-cs"/>
                <a:hlinkClick r:id="rId24"/>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Chiara </a:t>
            </a:r>
            <a:r>
              <a:rPr lang="en-US" sz="1200" kern="1200" dirty="0" err="1">
                <a:solidFill>
                  <a:srgbClr val="000000"/>
                </a:solidFill>
                <a:effectLst/>
                <a:latin typeface="Times New Roman" pitchFamily="16" charset="0"/>
                <a:ea typeface="+mn-ea"/>
                <a:cs typeface="+mn-cs"/>
                <a:hlinkClick r:id="rId26"/>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TELECOM</a:t>
            </a:r>
            <a:r>
              <a:rPr lang="en-US" sz="1200" kern="1200" dirty="0">
                <a:solidFill>
                  <a:srgbClr val="000000"/>
                </a:solidFill>
                <a:effectLst/>
                <a:latin typeface="Times New Roman" pitchFamily="16" charset="0"/>
                <a:ea typeface="+mn-ea"/>
                <a:cs typeface="+mn-cs"/>
                <a:hlinkClick r:id="rId27"/>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Blue </a:t>
            </a:r>
            <a:r>
              <a:rPr lang="en-US" sz="1200" kern="1200" dirty="0" err="1">
                <a:solidFill>
                  <a:srgbClr val="000000"/>
                </a:solidFill>
                <a:effectLst/>
                <a:latin typeface="Times New Roman" pitchFamily="16" charset="0"/>
                <a:ea typeface="+mn-ea"/>
                <a:cs typeface="+mn-cs"/>
                <a:hlinkClick r:id="rId28"/>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Microsoft</a:t>
            </a:r>
            <a:r>
              <a:rPr lang="en-US" sz="1200" kern="1200" dirty="0">
                <a:solidFill>
                  <a:srgbClr val="000000"/>
                </a:solidFill>
                <a:effectLst/>
                <a:latin typeface="Times New Roman" pitchFamily="16" charset="0"/>
                <a:ea typeface="+mn-ea"/>
                <a:cs typeface="+mn-cs"/>
                <a:hlinkClick r:id="rId29"/>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5"/>
              </a:rPr>
              <a:t>Vangeel</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0"/>
              </a:rPr>
              <a:t>Cisco</a:t>
            </a:r>
            <a:r>
              <a:rPr lang="en-US" sz="1200" kern="1200" dirty="0">
                <a:solidFill>
                  <a:srgbClr val="000000"/>
                </a:solidFill>
                <a:effectLst/>
                <a:latin typeface="Times New Roman" pitchFamily="16" charset="0"/>
                <a:ea typeface="+mn-ea"/>
                <a:cs typeface="+mn-cs"/>
                <a:hlinkClick r:id="rId30"/>
              </a:rPr>
              <a:t> Systems Belgium</a:t>
            </a:r>
            <a:endParaRPr lang="en-US" sz="1200" kern="1200" dirty="0">
              <a:solidFill>
                <a:srgbClr val="000000"/>
              </a:solidFill>
              <a:effectLst/>
              <a:latin typeface="Times New Roman" pitchFamily="16" charset="0"/>
              <a:ea typeface="+mn-ea"/>
              <a:cs typeface="+mn-cs"/>
              <a:hlinkClick r:id="rId5"/>
            </a:endParaRPr>
          </a:p>
          <a:p>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5"/>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5"/>
            </a:endParaRPr>
          </a:p>
          <a:p>
            <a:r>
              <a:rPr lang="en-US" sz="1200" kern="1200" dirty="0" err="1">
                <a:solidFill>
                  <a:srgbClr val="000000"/>
                </a:solidFill>
                <a:effectLst/>
                <a:latin typeface="Times New Roman" pitchFamily="16" charset="0"/>
                <a:ea typeface="+mn-ea"/>
                <a:cs typeface="+mn-cs"/>
                <a:hlinkClick r:id="rId5"/>
              </a:rPr>
              <a:t>Vangeel</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0"/>
              </a:rPr>
              <a:t>Cisco</a:t>
            </a:r>
            <a:r>
              <a:rPr lang="en-US" sz="1200" kern="1200" dirty="0">
                <a:solidFill>
                  <a:srgbClr val="000000"/>
                </a:solidFill>
                <a:effectLst/>
                <a:latin typeface="Times New Roman" pitchFamily="16" charset="0"/>
                <a:ea typeface="+mn-ea"/>
                <a:cs typeface="+mn-cs"/>
                <a:hlinkClick r:id="rId30"/>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1"/>
              </a:rPr>
              <a:t>Prats </a:t>
            </a:r>
            <a:r>
              <a:rPr lang="en-US" sz="1200" kern="1200" dirty="0" err="1">
                <a:solidFill>
                  <a:srgbClr val="000000"/>
                </a:solidFill>
                <a:effectLst/>
                <a:latin typeface="Times New Roman" pitchFamily="16" charset="0"/>
                <a:ea typeface="+mn-ea"/>
                <a:cs typeface="+mn-cs"/>
                <a:hlinkClick r:id="rId31"/>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4"/>
              </a:rPr>
              <a:t>Mahler </a:t>
            </a:r>
            <a:r>
              <a:rPr lang="en-US" sz="1200" kern="1200" dirty="0" err="1">
                <a:solidFill>
                  <a:srgbClr val="000000"/>
                </a:solidFill>
                <a:effectLst/>
                <a:latin typeface="Times New Roman" pitchFamily="16" charset="0"/>
                <a:ea typeface="+mn-ea"/>
                <a:cs typeface="+mn-cs"/>
                <a:hlinkClick r:id="rId24"/>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3"/>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23708554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31630957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2649985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3"/>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4"/>
              </a:rPr>
              <a:t>https://www.itu.int/dms_pub/itu-r/oth/0c/0a/R0C0A00000D0041PDFE.pdf</a:t>
            </a:r>
            <a:endParaRPr lang="en-US" sz="1200" dirty="0"/>
          </a:p>
          <a:p>
            <a:pPr lvl="1">
              <a:spcBef>
                <a:spcPts val="0"/>
              </a:spcBef>
              <a:buFont typeface="Arial" panose="020B0604020202020204" pitchFamily="34" charset="0"/>
              <a:buChar char="•"/>
            </a:pPr>
            <a:r>
              <a:rPr lang="en-US" sz="1200" dirty="0">
                <a:solidFill>
                  <a:srgbClr val="00B0F0"/>
                </a:solidFill>
                <a:hlinkClick r:id="rId5"/>
              </a:rPr>
              <a:t>https://mentor.ieee.org/802.18/dcn/20/18-20-0107-00-0000-res-811-wrc-19-wrc-23-agenda-items.docx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p>
          <a:p>
            <a:pPr lvl="1">
              <a:spcBef>
                <a:spcPts val="0"/>
              </a:spcBef>
              <a:buFont typeface="Arial" panose="020B0604020202020204" pitchFamily="34" charset="0"/>
              <a:buChar char="•"/>
            </a:pPr>
            <a:r>
              <a:rPr lang="en-US" sz="1200" dirty="0">
                <a:solidFill>
                  <a:srgbClr val="00B0F0"/>
                </a:solidFill>
              </a:rPr>
              <a:t>Learned some WRC-19 items are being carried over to WRC-23, </a:t>
            </a:r>
            <a:r>
              <a:rPr lang="en-US" sz="1200" dirty="0">
                <a:solidFill>
                  <a:schemeClr val="tx1"/>
                </a:solidFill>
              </a:rPr>
              <a:t>we should review those also. </a:t>
            </a:r>
          </a:p>
          <a:p>
            <a:pPr lvl="2">
              <a:spcBef>
                <a:spcPts val="0"/>
              </a:spcBef>
              <a:buFont typeface="Arial" panose="020B0604020202020204" pitchFamily="34" charset="0"/>
              <a:buChar char="•"/>
            </a:pPr>
            <a:r>
              <a:rPr lang="en-US" sz="1200" b="0" dirty="0">
                <a:solidFill>
                  <a:schemeClr val="tx1"/>
                </a:solidFill>
              </a:rPr>
              <a:t>1.11, </a:t>
            </a:r>
            <a:r>
              <a:rPr lang="en-US" sz="1200" b="1" u="sng" dirty="0">
                <a:solidFill>
                  <a:schemeClr val="tx1"/>
                </a:solidFill>
              </a:rPr>
              <a:t>1.12 (ITS-5.9GHz),</a:t>
            </a:r>
            <a:r>
              <a:rPr lang="en-US" sz="1200" b="0" dirty="0">
                <a:solidFill>
                  <a:schemeClr val="tx1"/>
                </a:solidFill>
              </a:rPr>
              <a:t> 1.13 from WRC-19 were not acted upon and should be brought forward. </a:t>
            </a:r>
          </a:p>
          <a:p>
            <a:pPr>
              <a:spcBef>
                <a:spcPts val="0"/>
              </a:spcBef>
              <a:buFont typeface="Arial" panose="020B0604020202020204" pitchFamily="34" charset="0"/>
              <a:buChar char="•"/>
            </a:pPr>
            <a:r>
              <a:rPr lang="en-US" sz="1200" b="1" dirty="0">
                <a:solidFill>
                  <a:schemeClr val="tx1"/>
                </a:solidFill>
              </a:rPr>
              <a:t>	</a:t>
            </a:r>
            <a:r>
              <a:rPr lang="en-US" sz="1200" b="0" dirty="0">
                <a:solidFill>
                  <a:schemeClr val="tx1"/>
                </a:solidFill>
              </a:rPr>
              <a:t> </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16707157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800" b="0" u="sng" dirty="0">
                <a:solidFill>
                  <a:srgbClr val="3071A9"/>
                </a:solidFill>
                <a:effectLst/>
                <a:latin typeface="Arial" panose="020B0604020202020204" pitchFamily="34" charset="0"/>
                <a:ea typeface="Times New Roman" panose="02020603050405020304" pitchFamily="18" charset="0"/>
                <a:hlinkClick r:id="rId3"/>
              </a:rPr>
              <a:t>Federal Communications Commission</a:t>
            </a:r>
            <a:r>
              <a:rPr lang="en-US" sz="1800" b="1" dirty="0">
                <a:solidFill>
                  <a:srgbClr val="5797CE"/>
                </a:solidFill>
                <a:effectLst/>
                <a:latin typeface="Arial" panose="020B0604020202020204" pitchFamily="34" charset="0"/>
                <a:ea typeface="Times New Roman" panose="02020603050405020304" pitchFamily="18" charset="0"/>
              </a:rPr>
              <a:t> </a:t>
            </a:r>
            <a:endParaRPr lang="en-US" sz="1800" dirty="0">
              <a:effectLst/>
              <a:latin typeface="Calibri" panose="020F0502020204030204" pitchFamily="34" charset="0"/>
              <a:ea typeface="Calibri" panose="020F0502020204030204" pitchFamily="34" charset="0"/>
            </a:endParaRPr>
          </a:p>
          <a:p>
            <a:pPr marL="66675" marR="0">
              <a:spcBef>
                <a:spcPts val="0"/>
              </a:spcBef>
              <a:spcAft>
                <a:spcPts val="0"/>
              </a:spcAft>
            </a:pPr>
            <a:r>
              <a:rPr lang="en-US" sz="1800" b="1" dirty="0">
                <a:solidFill>
                  <a:srgbClr val="191919"/>
                </a:solidFill>
                <a:effectLst/>
                <a:latin typeface="Arial" panose="020B0604020202020204" pitchFamily="34" charset="0"/>
                <a:ea typeface="Times New Roman" panose="02020603050405020304" pitchFamily="18" charset="0"/>
              </a:rPr>
              <a:t>Notice</a:t>
            </a:r>
            <a:endParaRPr lang="en-US" sz="1800" dirty="0">
              <a:effectLst/>
              <a:latin typeface="Calibri" panose="020F0502020204030204" pitchFamily="34" charset="0"/>
              <a:ea typeface="Calibri" panose="020F0502020204030204" pitchFamily="34" charset="0"/>
            </a:endParaRPr>
          </a:p>
          <a:p>
            <a:pPr marL="238125" marR="0">
              <a:spcBef>
                <a:spcPts val="0"/>
              </a:spcBef>
              <a:spcAft>
                <a:spcPts val="0"/>
              </a:spcAft>
            </a:pPr>
            <a:r>
              <a:rPr lang="en-US" sz="1800" b="1" dirty="0">
                <a:solidFill>
                  <a:srgbClr val="333333"/>
                </a:solidFill>
                <a:effectLst/>
                <a:latin typeface="Arial" panose="020B0604020202020204" pitchFamily="34" charset="0"/>
                <a:ea typeface="Times New Roman" panose="02020603050405020304" pitchFamily="18" charset="0"/>
              </a:rPr>
              <a:t>Termination of Dormant Proceedings</a:t>
            </a:r>
            <a:endParaRPr lang="en-US" sz="1800" dirty="0">
              <a:effectLst/>
              <a:latin typeface="Calibri" panose="020F0502020204030204" pitchFamily="34" charset="0"/>
              <a:ea typeface="Calibri" panose="020F0502020204030204" pitchFamily="34" charset="0"/>
            </a:endParaRPr>
          </a:p>
          <a:p>
            <a:pPr marL="95250" marR="0">
              <a:spcBef>
                <a:spcPts val="0"/>
              </a:spcBef>
              <a:spcAft>
                <a:spcPts val="0"/>
              </a:spcAft>
            </a:pPr>
            <a:r>
              <a:rPr lang="en-US" sz="1800" b="1" dirty="0">
                <a:effectLst/>
                <a:latin typeface="Helvetica Neue"/>
                <a:ea typeface="Times New Roman" panose="02020603050405020304" pitchFamily="18" charset="0"/>
                <a:cs typeface="Calibri" panose="020F0502020204030204" pitchFamily="34" charset="0"/>
              </a:rPr>
              <a:t>FR Document:</a:t>
            </a:r>
            <a:r>
              <a:rPr lang="en-US" sz="1800" dirty="0">
                <a:solidFill>
                  <a:srgbClr val="000000"/>
                </a:solidFill>
                <a:effectLst/>
                <a:latin typeface="Helvetica Neue"/>
                <a:ea typeface="Times New Roman" panose="02020603050405020304" pitchFamily="18" charset="0"/>
              </a:rPr>
              <a:t> </a:t>
            </a:r>
            <a:r>
              <a:rPr lang="en-US" sz="1800" u="sng" dirty="0">
                <a:solidFill>
                  <a:srgbClr val="3071A9"/>
                </a:solidFill>
                <a:effectLst/>
                <a:latin typeface="Helvetica Neue"/>
                <a:ea typeface="Times New Roman" panose="02020603050405020304" pitchFamily="18" charset="0"/>
                <a:hlinkClick r:id="rId4"/>
              </a:rPr>
              <a:t>2020-23680</a:t>
            </a:r>
            <a:r>
              <a:rPr lang="en-US" sz="1800" dirty="0">
                <a:solidFill>
                  <a:srgbClr val="000000"/>
                </a:solidFill>
                <a:effectLst/>
                <a:latin typeface="Helvetica Neue"/>
                <a:ea typeface="Times New Roman" panose="02020603050405020304" pitchFamily="18" charset="0"/>
              </a:rPr>
              <a:t> </a:t>
            </a:r>
            <a:br>
              <a:rPr lang="en-US" sz="1800" dirty="0">
                <a:solidFill>
                  <a:srgbClr val="000000"/>
                </a:solidFill>
                <a:effectLst/>
                <a:latin typeface="Helvetica Neue"/>
                <a:ea typeface="Times New Roman" panose="02020603050405020304" pitchFamily="18" charset="0"/>
              </a:rPr>
            </a:br>
            <a:r>
              <a:rPr lang="en-US" sz="1800" b="1" dirty="0">
                <a:solidFill>
                  <a:srgbClr val="000000"/>
                </a:solidFill>
                <a:effectLst/>
                <a:latin typeface="Helvetica Neue"/>
                <a:ea typeface="Times New Roman" panose="02020603050405020304" pitchFamily="18" charset="0"/>
                <a:cs typeface="Calibri" panose="020F0502020204030204" pitchFamily="34" charset="0"/>
              </a:rPr>
              <a:t>Citation:</a:t>
            </a:r>
            <a:r>
              <a:rPr lang="en-US" sz="1800" dirty="0">
                <a:solidFill>
                  <a:srgbClr val="000000"/>
                </a:solidFill>
                <a:effectLst/>
                <a:latin typeface="Helvetica Neue"/>
                <a:ea typeface="Times New Roman" panose="02020603050405020304" pitchFamily="18" charset="0"/>
              </a:rPr>
              <a:t> 85 FR 68067 </a:t>
            </a:r>
            <a:endParaRPr lang="en-US" sz="1800" dirty="0">
              <a:effectLst/>
              <a:latin typeface="Calibri" panose="020F0502020204030204" pitchFamily="34" charset="0"/>
              <a:ea typeface="Calibri" panose="020F0502020204030204" pitchFamily="34" charset="0"/>
            </a:endParaRPr>
          </a:p>
          <a:p>
            <a:pPr marL="95250" marR="0">
              <a:spcBef>
                <a:spcPts val="0"/>
              </a:spcBef>
              <a:spcAft>
                <a:spcPts val="0"/>
              </a:spcAft>
            </a:pPr>
            <a:r>
              <a:rPr lang="en-US" sz="1800" b="0" u="sng" dirty="0">
                <a:solidFill>
                  <a:srgbClr val="3071A9"/>
                </a:solidFill>
                <a:effectLst/>
                <a:latin typeface="Helvetica Neue"/>
                <a:ea typeface="Times New Roman" panose="02020603050405020304" pitchFamily="18" charset="0"/>
                <a:cs typeface="Calibri" panose="020F0502020204030204" pitchFamily="34" charset="0"/>
                <a:hlinkClick r:id="rId5"/>
              </a:rPr>
              <a:t>PDF</a:t>
            </a:r>
            <a:r>
              <a:rPr lang="en-US" sz="1800" b="1" dirty="0">
                <a:solidFill>
                  <a:srgbClr val="000000"/>
                </a:solidFill>
                <a:effectLst/>
                <a:latin typeface="Helvetica Neue"/>
                <a:ea typeface="Times New Roman" panose="02020603050405020304" pitchFamily="18" charset="0"/>
                <a:cs typeface="Calibri" panose="020F0502020204030204" pitchFamily="34" charset="0"/>
              </a:rPr>
              <a:t> </a:t>
            </a:r>
            <a:r>
              <a:rPr lang="en-US" sz="1800" dirty="0">
                <a:solidFill>
                  <a:srgbClr val="000000"/>
                </a:solidFill>
                <a:effectLst/>
                <a:latin typeface="Helvetica Neue"/>
                <a:ea typeface="Times New Roman" panose="02020603050405020304" pitchFamily="18" charset="0"/>
              </a:rPr>
              <a:t>Page 68067 </a:t>
            </a:r>
            <a:r>
              <a:rPr lang="en-US" sz="1800" i="1" dirty="0">
                <a:solidFill>
                  <a:srgbClr val="000000"/>
                </a:solidFill>
                <a:effectLst/>
                <a:latin typeface="Helvetica Neue"/>
                <a:ea typeface="Times New Roman" panose="02020603050405020304" pitchFamily="18" charset="0"/>
                <a:cs typeface="Calibri" panose="020F0502020204030204" pitchFamily="34" charset="0"/>
              </a:rPr>
              <a:t>(1 page)</a:t>
            </a:r>
            <a:r>
              <a:rPr lang="en-US" sz="1800" dirty="0">
                <a:solidFill>
                  <a:srgbClr val="000000"/>
                </a:solidFill>
                <a:effectLst/>
                <a:latin typeface="Helvetica Neue"/>
                <a:ea typeface="Times New Roman" panose="02020603050405020304" pitchFamily="18" charset="0"/>
              </a:rPr>
              <a:t> </a:t>
            </a:r>
            <a:br>
              <a:rPr lang="en-US" sz="1800" dirty="0">
                <a:solidFill>
                  <a:srgbClr val="000000"/>
                </a:solidFill>
                <a:effectLst/>
                <a:latin typeface="Helvetica Neue"/>
                <a:ea typeface="Times New Roman" panose="02020603050405020304" pitchFamily="18" charset="0"/>
              </a:rPr>
            </a:br>
            <a:r>
              <a:rPr lang="en-US" sz="1800" b="0" u="sng" dirty="0">
                <a:solidFill>
                  <a:srgbClr val="3071A9"/>
                </a:solidFill>
                <a:effectLst/>
                <a:latin typeface="Helvetica Neue"/>
                <a:ea typeface="Times New Roman" panose="02020603050405020304" pitchFamily="18" charset="0"/>
                <a:cs typeface="Calibri" panose="020F0502020204030204" pitchFamily="34" charset="0"/>
                <a:hlinkClick r:id="rId6"/>
              </a:rPr>
              <a:t>Permalink</a:t>
            </a:r>
            <a:r>
              <a:rPr lang="en-US" sz="1800" b="1" dirty="0">
                <a:solidFill>
                  <a:srgbClr val="000000"/>
                </a:solidFill>
                <a:effectLst/>
                <a:latin typeface="Helvetica Neue"/>
                <a:ea typeface="Times New Roman" panose="02020603050405020304" pitchFamily="18"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b="1" dirty="0">
                <a:solidFill>
                  <a:srgbClr val="000000"/>
                </a:solidFill>
                <a:effectLst/>
                <a:latin typeface="Helvetica Neue"/>
                <a:ea typeface="Times New Roman" panose="02020603050405020304" pitchFamily="18" charset="0"/>
                <a:cs typeface="Calibri" panose="020F0502020204030204" pitchFamily="34" charset="0"/>
              </a:rPr>
              <a:t>Abstract:</a:t>
            </a:r>
            <a:r>
              <a:rPr lang="en-US" sz="1800" dirty="0">
                <a:solidFill>
                  <a:srgbClr val="000000"/>
                </a:solidFill>
                <a:effectLst/>
                <a:latin typeface="Helvetica Neue"/>
                <a:ea typeface="Times New Roman" panose="02020603050405020304" pitchFamily="18" charset="0"/>
              </a:rPr>
              <a:t> In this document, the Consumer and Governmental Affairs Bureau announces the availability of the FCC order terminating, as dormant, certain docketed Commission proceedings. </a:t>
            </a:r>
            <a:endParaRPr lang="en-US" sz="1800" dirty="0">
              <a:effectLst/>
              <a:latin typeface="Calibri" panose="020F0502020204030204" pitchFamily="34" charset="0"/>
              <a:ea typeface="Calibri" panose="020F050202020403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11112693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National Public Safety Telecommunications Council,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Utilities Technology Council</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Wi-Fi Alliance.</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Wireless Internet Service Providers Association</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32911879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When do you expect the next in person 802.18 session will be.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Based upon your affiliation’s and other restrictions, as well as your personal comfort level, when is the earliest you expect to be able to attend an 802.x face-to-face meeting?</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effectLst/>
                <a:latin typeface="Consolas" panose="020B0609020204030204" pitchFamily="49" charset="0"/>
                <a:ea typeface="Calibri" panose="020F0502020204030204" pitchFamily="34" charset="0"/>
              </a:rPr>
              <a:t>When do you expect to attend in person an IEEE 802 Session?</a:t>
            </a:r>
            <a:endParaRPr lang="en-US" sz="1200" b="0" dirty="0">
              <a:solidFill>
                <a:srgbClr val="333333"/>
              </a:solidFill>
              <a:latin typeface="Consolas" panose="020B0609020204030204" pitchFamily="49"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11542304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213445622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129897839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199129358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de-DE" dirty="0">
                <a:solidFill>
                  <a:srgbClr val="999999"/>
                </a:solidFill>
                <a:effectLst/>
                <a:latin typeface="Roboto"/>
              </a:rPr>
              <a:t>When</a:t>
            </a:r>
            <a:r>
              <a:rPr lang="de-DE" dirty="0">
                <a:effectLst/>
                <a:latin typeface="Roboto"/>
              </a:rPr>
              <a:t>Thu Nov 12, 2020 6am – 7am (PST)</a:t>
            </a:r>
            <a:r>
              <a:rPr lang="de-DE" dirty="0">
                <a:solidFill>
                  <a:srgbClr val="999999"/>
                </a:solidFill>
                <a:effectLst/>
                <a:latin typeface="Roboto"/>
              </a:rPr>
              <a:t>Where</a:t>
            </a:r>
            <a:r>
              <a:rPr lang="de-DE" dirty="0">
                <a:effectLst/>
                <a:latin typeface="Roboto"/>
              </a:rPr>
              <a:t>https://ieeesa.webex.com/ieeesa/j.php?MTID=m6884083063467a5e1ae3d6ecdba7a3d3</a:t>
            </a:r>
            <a:endParaRPr lang="en-US" sz="1200" dirty="0">
              <a:effectLst/>
              <a:latin typeface="Calibri" panose="020F0502020204030204" pitchFamily="34" charset="0"/>
              <a:ea typeface="Calibri" panose="020F0502020204030204" pitchFamily="34" charset="0"/>
            </a:endParaRP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lvl="1">
              <a:spcBef>
                <a:spcPts val="0"/>
              </a:spcBef>
              <a:buFont typeface="Arial" panose="020B0604020202020204" pitchFamily="34" charset="0"/>
              <a:buChar char="•"/>
            </a:pPr>
            <a:r>
              <a:rPr lang="en-US" sz="1200" dirty="0">
                <a:solidFill>
                  <a:schemeClr val="tx1"/>
                </a:solidFill>
              </a:rPr>
              <a:t>From 30Jul: Discussing 2.4GHz band, what are the rules and technologies today for the SR-Doc, </a:t>
            </a:r>
          </a:p>
          <a:p>
            <a:pPr lvl="1">
              <a:spcBef>
                <a:spcPts val="0"/>
              </a:spcBef>
              <a:buFont typeface="Arial" panose="020B0604020202020204" pitchFamily="34" charset="0"/>
              <a:buChar char="•"/>
            </a:pPr>
            <a:r>
              <a:rPr lang="en-US" sz="1200" dirty="0">
                <a:solidFill>
                  <a:schemeClr val="tx1"/>
                </a:solidFill>
              </a:rPr>
              <a:t>802.15.4-2020 is not mentioned, since it was just approved.  There are other items from 802.15 that should be reviewed.   Will send to 802.15 chair about this SR-Doc.</a:t>
            </a:r>
          </a:p>
          <a:p>
            <a:pPr lvl="1">
              <a:spcBef>
                <a:spcPts val="0"/>
              </a:spcBef>
              <a:buFont typeface="Arial" panose="020B0604020202020204" pitchFamily="34" charset="0"/>
              <a:buChar char="•"/>
            </a:pPr>
            <a:r>
              <a:rPr lang="en-US" sz="1200" dirty="0">
                <a:solidFill>
                  <a:schemeClr val="tx1"/>
                </a:solidFill>
              </a:rPr>
              <a:t>SR-Doc latest draft will be out in the next few days.   Need input 2 weeks before a meeting. </a:t>
            </a:r>
          </a:p>
          <a:p>
            <a:pPr lvl="1">
              <a:spcBef>
                <a:spcPts val="0"/>
              </a:spcBef>
              <a:buFont typeface="Arial" panose="020B0604020202020204" pitchFamily="34" charset="0"/>
              <a:buChar char="•"/>
            </a:pPr>
            <a:r>
              <a:rPr lang="en-US" sz="1200" b="0" i="0" dirty="0">
                <a:solidFill>
                  <a:schemeClr val="tx1"/>
                </a:solidFill>
                <a:effectLst/>
              </a:rPr>
              <a:t>The doc:  </a:t>
            </a:r>
            <a:r>
              <a:rPr lang="de-DE" sz="1200" b="0" i="0" dirty="0">
                <a:solidFill>
                  <a:srgbClr val="4D5156"/>
                </a:solidFill>
                <a:effectLst/>
              </a:rPr>
              <a:t>DTR/</a:t>
            </a:r>
            <a:r>
              <a:rPr lang="de-DE" sz="1200" b="1" i="0" dirty="0">
                <a:solidFill>
                  <a:srgbClr val="4D5156"/>
                </a:solidFill>
                <a:effectLst/>
              </a:rPr>
              <a:t>ERM-590 (</a:t>
            </a:r>
            <a:r>
              <a:rPr lang="de-DE" sz="1200" b="1" i="0" dirty="0">
                <a:solidFill>
                  <a:srgbClr val="5F6368"/>
                </a:solidFill>
                <a:effectLst/>
              </a:rPr>
              <a:t>TR 103 665</a:t>
            </a:r>
            <a:r>
              <a:rPr lang="de-DE" sz="1200" b="1" i="0" dirty="0">
                <a:solidFill>
                  <a:srgbClr val="4D5156"/>
                </a:solidFill>
                <a:effectLst/>
              </a:rPr>
              <a:t>) </a:t>
            </a: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3"/>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4"/>
            </a:endParaRPr>
          </a:p>
          <a:p>
            <a:r>
              <a:rPr lang="en-US" altLang="en-US" sz="1200" b="0" dirty="0">
                <a:hlinkClick r:id="rId4"/>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6"/>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7"/>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8"/>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9"/>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0"/>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1"/>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4"/>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15"/>
              </a:rPr>
              <a:t>Butscheidt </a:t>
            </a:r>
            <a:r>
              <a:rPr lang="en-US" sz="1200" kern="1200" dirty="0" err="1">
                <a:solidFill>
                  <a:srgbClr val="000000"/>
                </a:solidFill>
                <a:effectLst/>
                <a:latin typeface="Times New Roman" pitchFamily="16" charset="0"/>
                <a:ea typeface="+mn-ea"/>
                <a:cs typeface="+mn-cs"/>
                <a:hlinkClick r:id="rId15"/>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6"/>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7"/>
              </a:rPr>
              <a:t>Marshall </a:t>
            </a:r>
            <a:r>
              <a:rPr lang="en-US" sz="1200" kern="1200" dirty="0" err="1">
                <a:solidFill>
                  <a:srgbClr val="000000"/>
                </a:solidFill>
                <a:effectLst/>
                <a:latin typeface="Times New Roman" pitchFamily="16" charset="0"/>
                <a:ea typeface="+mn-ea"/>
                <a:cs typeface="+mn-cs"/>
                <a:hlinkClick r:id="rId17"/>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Mouquet </a:t>
            </a:r>
            <a:r>
              <a:rPr lang="en-US" sz="1200" kern="1200" dirty="0" err="1">
                <a:solidFill>
                  <a:srgbClr val="000000"/>
                </a:solidFill>
                <a:effectLst/>
                <a:latin typeface="Times New Roman" pitchFamily="16" charset="0"/>
                <a:ea typeface="+mn-ea"/>
                <a:cs typeface="+mn-cs"/>
                <a:hlinkClick r:id="rId19"/>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0"/>
              </a:rPr>
              <a:t>Vietti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1"/>
              </a:rPr>
              <a:t>Pagnozzi</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12"/>
              </a:rPr>
              <a:t>Minaev</a:t>
            </a:r>
            <a:r>
              <a:rPr lang="en-US" sz="1200" kern="1200" dirty="0">
                <a:solidFill>
                  <a:srgbClr val="000000"/>
                </a:solidFill>
                <a:effectLst/>
                <a:latin typeface="Times New Roman" pitchFamily="16" charset="0"/>
                <a:ea typeface="+mn-ea"/>
                <a:cs typeface="+mn-cs"/>
                <a:hlinkClick r:id="rId12"/>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2"/>
              </a:rPr>
              <a:t>Forina</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3"/>
              </a:rPr>
              <a:t>Schmidt</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4"/>
              </a:rPr>
              <a:t>Mahler </a:t>
            </a:r>
            <a:r>
              <a:rPr lang="en-US" sz="1200" kern="1200" dirty="0" err="1">
                <a:solidFill>
                  <a:srgbClr val="000000"/>
                </a:solidFill>
                <a:effectLst/>
                <a:latin typeface="Times New Roman" pitchFamily="16" charset="0"/>
                <a:ea typeface="+mn-ea"/>
                <a:cs typeface="+mn-cs"/>
                <a:hlinkClick r:id="rId24"/>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Chiara </a:t>
            </a:r>
            <a:r>
              <a:rPr lang="en-US" sz="1200" kern="1200" dirty="0" err="1">
                <a:solidFill>
                  <a:srgbClr val="000000"/>
                </a:solidFill>
                <a:effectLst/>
                <a:latin typeface="Times New Roman" pitchFamily="16" charset="0"/>
                <a:ea typeface="+mn-ea"/>
                <a:cs typeface="+mn-cs"/>
                <a:hlinkClick r:id="rId26"/>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TELECOM</a:t>
            </a:r>
            <a:r>
              <a:rPr lang="en-US" sz="1200" kern="1200" dirty="0">
                <a:solidFill>
                  <a:srgbClr val="000000"/>
                </a:solidFill>
                <a:effectLst/>
                <a:latin typeface="Times New Roman" pitchFamily="16" charset="0"/>
                <a:ea typeface="+mn-ea"/>
                <a:cs typeface="+mn-cs"/>
                <a:hlinkClick r:id="rId27"/>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Blue </a:t>
            </a:r>
            <a:r>
              <a:rPr lang="en-US" sz="1200" kern="1200" dirty="0" err="1">
                <a:solidFill>
                  <a:srgbClr val="000000"/>
                </a:solidFill>
                <a:effectLst/>
                <a:latin typeface="Times New Roman" pitchFamily="16" charset="0"/>
                <a:ea typeface="+mn-ea"/>
                <a:cs typeface="+mn-cs"/>
                <a:hlinkClick r:id="rId28"/>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Microsoft</a:t>
            </a:r>
            <a:r>
              <a:rPr lang="en-US" sz="1200" kern="1200" dirty="0">
                <a:solidFill>
                  <a:srgbClr val="000000"/>
                </a:solidFill>
                <a:effectLst/>
                <a:latin typeface="Times New Roman" pitchFamily="16" charset="0"/>
                <a:ea typeface="+mn-ea"/>
                <a:cs typeface="+mn-cs"/>
                <a:hlinkClick r:id="rId29"/>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5"/>
              </a:rPr>
              <a:t>Vangeel</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0"/>
              </a:rPr>
              <a:t>Cisco</a:t>
            </a:r>
            <a:r>
              <a:rPr lang="en-US" sz="1200" kern="1200" dirty="0">
                <a:solidFill>
                  <a:srgbClr val="000000"/>
                </a:solidFill>
                <a:effectLst/>
                <a:latin typeface="Times New Roman" pitchFamily="16" charset="0"/>
                <a:ea typeface="+mn-ea"/>
                <a:cs typeface="+mn-cs"/>
                <a:hlinkClick r:id="rId30"/>
              </a:rPr>
              <a:t> Systems Belgium</a:t>
            </a:r>
            <a:endParaRPr lang="en-US" sz="1200" kern="1200" dirty="0">
              <a:solidFill>
                <a:srgbClr val="000000"/>
              </a:solidFill>
              <a:effectLst/>
              <a:latin typeface="Times New Roman" pitchFamily="16" charset="0"/>
              <a:ea typeface="+mn-ea"/>
              <a:cs typeface="+mn-cs"/>
              <a:hlinkClick r:id="rId5"/>
            </a:endParaRPr>
          </a:p>
          <a:p>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5"/>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5"/>
            </a:endParaRPr>
          </a:p>
          <a:p>
            <a:r>
              <a:rPr lang="en-US" sz="1200" kern="1200" dirty="0" err="1">
                <a:solidFill>
                  <a:srgbClr val="000000"/>
                </a:solidFill>
                <a:effectLst/>
                <a:latin typeface="Times New Roman" pitchFamily="16" charset="0"/>
                <a:ea typeface="+mn-ea"/>
                <a:cs typeface="+mn-cs"/>
                <a:hlinkClick r:id="rId5"/>
              </a:rPr>
              <a:t>Vangeel</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0"/>
              </a:rPr>
              <a:t>Cisco</a:t>
            </a:r>
            <a:r>
              <a:rPr lang="en-US" sz="1200" kern="1200" dirty="0">
                <a:solidFill>
                  <a:srgbClr val="000000"/>
                </a:solidFill>
                <a:effectLst/>
                <a:latin typeface="Times New Roman" pitchFamily="16" charset="0"/>
                <a:ea typeface="+mn-ea"/>
                <a:cs typeface="+mn-cs"/>
                <a:hlinkClick r:id="rId30"/>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1"/>
              </a:rPr>
              <a:t>Prats </a:t>
            </a:r>
            <a:r>
              <a:rPr lang="en-US" sz="1200" kern="1200" dirty="0" err="1">
                <a:solidFill>
                  <a:srgbClr val="000000"/>
                </a:solidFill>
                <a:effectLst/>
                <a:latin typeface="Times New Roman" pitchFamily="16" charset="0"/>
                <a:ea typeface="+mn-ea"/>
                <a:cs typeface="+mn-cs"/>
                <a:hlinkClick r:id="rId31"/>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4"/>
              </a:rPr>
              <a:t>Mahler </a:t>
            </a:r>
            <a:r>
              <a:rPr lang="en-US" sz="1200" kern="1200" dirty="0" err="1">
                <a:solidFill>
                  <a:srgbClr val="000000"/>
                </a:solidFill>
                <a:effectLst/>
                <a:latin typeface="Times New Roman" pitchFamily="16" charset="0"/>
                <a:ea typeface="+mn-ea"/>
                <a:cs typeface="+mn-cs"/>
                <a:hlinkClick r:id="rId24"/>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3"/>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3"/>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4"/>
              </a:rPr>
              <a:t>https://www.itu.int/dms_pub/itu-r/oth/0c/0a/R0C0A00000D0041PDFE.pdf</a:t>
            </a:r>
            <a:endParaRPr lang="en-US" sz="1200" dirty="0"/>
          </a:p>
          <a:p>
            <a:pPr lvl="1">
              <a:spcBef>
                <a:spcPts val="0"/>
              </a:spcBef>
              <a:buFont typeface="Arial" panose="020B0604020202020204" pitchFamily="34" charset="0"/>
              <a:buChar char="•"/>
            </a:pPr>
            <a:r>
              <a:rPr lang="en-US" sz="1200" dirty="0">
                <a:solidFill>
                  <a:srgbClr val="00B0F0"/>
                </a:solidFill>
                <a:hlinkClick r:id="rId5"/>
              </a:rPr>
              <a:t>https://mentor.ieee.org/802.18/dcn/20/18-20-0107-00-0000-res-811-wrc-19-wrc-23-agenda-items.docx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p>
          <a:p>
            <a:pPr lvl="1">
              <a:spcBef>
                <a:spcPts val="0"/>
              </a:spcBef>
              <a:buFont typeface="Arial" panose="020B0604020202020204" pitchFamily="34" charset="0"/>
              <a:buChar char="•"/>
            </a:pPr>
            <a:r>
              <a:rPr lang="en-US" sz="1200" dirty="0">
                <a:solidFill>
                  <a:srgbClr val="00B0F0"/>
                </a:solidFill>
              </a:rPr>
              <a:t>Learned some WRC-19 items are being carried over to WRC-23, </a:t>
            </a:r>
            <a:r>
              <a:rPr lang="en-US" sz="1200" dirty="0">
                <a:solidFill>
                  <a:schemeClr val="tx1"/>
                </a:solidFill>
              </a:rPr>
              <a:t>we should review those also. </a:t>
            </a:r>
          </a:p>
          <a:p>
            <a:pPr lvl="2">
              <a:spcBef>
                <a:spcPts val="0"/>
              </a:spcBef>
              <a:buFont typeface="Arial" panose="020B0604020202020204" pitchFamily="34" charset="0"/>
              <a:buChar char="•"/>
            </a:pPr>
            <a:r>
              <a:rPr lang="en-US" sz="1200" b="0" dirty="0">
                <a:solidFill>
                  <a:schemeClr val="tx1"/>
                </a:solidFill>
              </a:rPr>
              <a:t>1.11, </a:t>
            </a:r>
            <a:r>
              <a:rPr lang="en-US" sz="1200" b="1" u="sng" dirty="0">
                <a:solidFill>
                  <a:schemeClr val="tx1"/>
                </a:solidFill>
              </a:rPr>
              <a:t>1.12 (ITS-5.9GHz),</a:t>
            </a:r>
            <a:r>
              <a:rPr lang="en-US" sz="1200" b="0" dirty="0">
                <a:solidFill>
                  <a:schemeClr val="tx1"/>
                </a:solidFill>
              </a:rPr>
              <a:t> 1.13 from WRC-19 were not acted upon and should be brought forward. </a:t>
            </a:r>
          </a:p>
          <a:p>
            <a:pPr>
              <a:spcBef>
                <a:spcPts val="0"/>
              </a:spcBef>
              <a:buFont typeface="Arial" panose="020B0604020202020204" pitchFamily="34" charset="0"/>
              <a:buChar char="•"/>
            </a:pPr>
            <a:r>
              <a:rPr lang="en-US" sz="1200" b="1" dirty="0">
                <a:solidFill>
                  <a:schemeClr val="tx1"/>
                </a:solidFill>
              </a:rPr>
              <a:t>	</a:t>
            </a:r>
            <a:r>
              <a:rPr lang="en-US" sz="1200" b="0" dirty="0">
                <a:solidFill>
                  <a:schemeClr val="tx1"/>
                </a:solidFill>
              </a:rPr>
              <a:t> </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800" b="0" u="sng" dirty="0">
                <a:solidFill>
                  <a:srgbClr val="3071A9"/>
                </a:solidFill>
                <a:effectLst/>
                <a:latin typeface="Arial" panose="020B0604020202020204" pitchFamily="34" charset="0"/>
                <a:ea typeface="Times New Roman" panose="02020603050405020304" pitchFamily="18" charset="0"/>
                <a:hlinkClick r:id="rId3"/>
              </a:rPr>
              <a:t>Federal Communications Commission</a:t>
            </a:r>
            <a:r>
              <a:rPr lang="en-US" sz="1800" b="1" dirty="0">
                <a:solidFill>
                  <a:srgbClr val="5797CE"/>
                </a:solidFill>
                <a:effectLst/>
                <a:latin typeface="Arial" panose="020B0604020202020204" pitchFamily="34" charset="0"/>
                <a:ea typeface="Times New Roman" panose="02020603050405020304" pitchFamily="18" charset="0"/>
              </a:rPr>
              <a:t> </a:t>
            </a:r>
            <a:endParaRPr lang="en-US" sz="1800" dirty="0">
              <a:effectLst/>
              <a:latin typeface="Calibri" panose="020F0502020204030204" pitchFamily="34" charset="0"/>
              <a:ea typeface="Calibri" panose="020F0502020204030204" pitchFamily="34" charset="0"/>
            </a:endParaRPr>
          </a:p>
          <a:p>
            <a:pPr marL="66675" marR="0">
              <a:spcBef>
                <a:spcPts val="0"/>
              </a:spcBef>
              <a:spcAft>
                <a:spcPts val="0"/>
              </a:spcAft>
            </a:pPr>
            <a:r>
              <a:rPr lang="en-US" sz="1800" b="1" dirty="0">
                <a:solidFill>
                  <a:srgbClr val="191919"/>
                </a:solidFill>
                <a:effectLst/>
                <a:latin typeface="Arial" panose="020B0604020202020204" pitchFamily="34" charset="0"/>
                <a:ea typeface="Times New Roman" panose="02020603050405020304" pitchFamily="18" charset="0"/>
              </a:rPr>
              <a:t>Notice</a:t>
            </a:r>
            <a:endParaRPr lang="en-US" sz="1800" dirty="0">
              <a:effectLst/>
              <a:latin typeface="Calibri" panose="020F0502020204030204" pitchFamily="34" charset="0"/>
              <a:ea typeface="Calibri" panose="020F0502020204030204" pitchFamily="34" charset="0"/>
            </a:endParaRPr>
          </a:p>
          <a:p>
            <a:pPr marL="238125" marR="0">
              <a:spcBef>
                <a:spcPts val="0"/>
              </a:spcBef>
              <a:spcAft>
                <a:spcPts val="0"/>
              </a:spcAft>
            </a:pPr>
            <a:r>
              <a:rPr lang="en-US" sz="1800" b="1" dirty="0">
                <a:solidFill>
                  <a:srgbClr val="333333"/>
                </a:solidFill>
                <a:effectLst/>
                <a:latin typeface="Arial" panose="020B0604020202020204" pitchFamily="34" charset="0"/>
                <a:ea typeface="Times New Roman" panose="02020603050405020304" pitchFamily="18" charset="0"/>
              </a:rPr>
              <a:t>Termination of Dormant Proceedings</a:t>
            </a:r>
            <a:endParaRPr lang="en-US" sz="1800" dirty="0">
              <a:effectLst/>
              <a:latin typeface="Calibri" panose="020F0502020204030204" pitchFamily="34" charset="0"/>
              <a:ea typeface="Calibri" panose="020F0502020204030204" pitchFamily="34" charset="0"/>
            </a:endParaRPr>
          </a:p>
          <a:p>
            <a:pPr marL="95250" marR="0">
              <a:spcBef>
                <a:spcPts val="0"/>
              </a:spcBef>
              <a:spcAft>
                <a:spcPts val="0"/>
              </a:spcAft>
            </a:pPr>
            <a:r>
              <a:rPr lang="en-US" sz="1800" b="1" dirty="0">
                <a:effectLst/>
                <a:latin typeface="Helvetica Neue"/>
                <a:ea typeface="Times New Roman" panose="02020603050405020304" pitchFamily="18" charset="0"/>
                <a:cs typeface="Calibri" panose="020F0502020204030204" pitchFamily="34" charset="0"/>
              </a:rPr>
              <a:t>FR Document:</a:t>
            </a:r>
            <a:r>
              <a:rPr lang="en-US" sz="1800" dirty="0">
                <a:solidFill>
                  <a:srgbClr val="000000"/>
                </a:solidFill>
                <a:effectLst/>
                <a:latin typeface="Helvetica Neue"/>
                <a:ea typeface="Times New Roman" panose="02020603050405020304" pitchFamily="18" charset="0"/>
              </a:rPr>
              <a:t> </a:t>
            </a:r>
            <a:r>
              <a:rPr lang="en-US" sz="1800" u="sng" dirty="0">
                <a:solidFill>
                  <a:srgbClr val="3071A9"/>
                </a:solidFill>
                <a:effectLst/>
                <a:latin typeface="Helvetica Neue"/>
                <a:ea typeface="Times New Roman" panose="02020603050405020304" pitchFamily="18" charset="0"/>
                <a:hlinkClick r:id="rId4"/>
              </a:rPr>
              <a:t>2020-23680</a:t>
            </a:r>
            <a:r>
              <a:rPr lang="en-US" sz="1800" dirty="0">
                <a:solidFill>
                  <a:srgbClr val="000000"/>
                </a:solidFill>
                <a:effectLst/>
                <a:latin typeface="Helvetica Neue"/>
                <a:ea typeface="Times New Roman" panose="02020603050405020304" pitchFamily="18" charset="0"/>
              </a:rPr>
              <a:t> </a:t>
            </a:r>
            <a:br>
              <a:rPr lang="en-US" sz="1800" dirty="0">
                <a:solidFill>
                  <a:srgbClr val="000000"/>
                </a:solidFill>
                <a:effectLst/>
                <a:latin typeface="Helvetica Neue"/>
                <a:ea typeface="Times New Roman" panose="02020603050405020304" pitchFamily="18" charset="0"/>
              </a:rPr>
            </a:br>
            <a:r>
              <a:rPr lang="en-US" sz="1800" b="1" dirty="0">
                <a:solidFill>
                  <a:srgbClr val="000000"/>
                </a:solidFill>
                <a:effectLst/>
                <a:latin typeface="Helvetica Neue"/>
                <a:ea typeface="Times New Roman" panose="02020603050405020304" pitchFamily="18" charset="0"/>
                <a:cs typeface="Calibri" panose="020F0502020204030204" pitchFamily="34" charset="0"/>
              </a:rPr>
              <a:t>Citation:</a:t>
            </a:r>
            <a:r>
              <a:rPr lang="en-US" sz="1800" dirty="0">
                <a:solidFill>
                  <a:srgbClr val="000000"/>
                </a:solidFill>
                <a:effectLst/>
                <a:latin typeface="Helvetica Neue"/>
                <a:ea typeface="Times New Roman" panose="02020603050405020304" pitchFamily="18" charset="0"/>
              </a:rPr>
              <a:t> 85 FR 68067 </a:t>
            </a:r>
            <a:endParaRPr lang="en-US" sz="1800" dirty="0">
              <a:effectLst/>
              <a:latin typeface="Calibri" panose="020F0502020204030204" pitchFamily="34" charset="0"/>
              <a:ea typeface="Calibri" panose="020F0502020204030204" pitchFamily="34" charset="0"/>
            </a:endParaRPr>
          </a:p>
          <a:p>
            <a:pPr marL="95250" marR="0">
              <a:spcBef>
                <a:spcPts val="0"/>
              </a:spcBef>
              <a:spcAft>
                <a:spcPts val="0"/>
              </a:spcAft>
            </a:pPr>
            <a:r>
              <a:rPr lang="en-US" sz="1800" b="0" u="sng" dirty="0">
                <a:solidFill>
                  <a:srgbClr val="3071A9"/>
                </a:solidFill>
                <a:effectLst/>
                <a:latin typeface="Helvetica Neue"/>
                <a:ea typeface="Times New Roman" panose="02020603050405020304" pitchFamily="18" charset="0"/>
                <a:cs typeface="Calibri" panose="020F0502020204030204" pitchFamily="34" charset="0"/>
                <a:hlinkClick r:id="rId5"/>
              </a:rPr>
              <a:t>PDF</a:t>
            </a:r>
            <a:r>
              <a:rPr lang="en-US" sz="1800" b="1" dirty="0">
                <a:solidFill>
                  <a:srgbClr val="000000"/>
                </a:solidFill>
                <a:effectLst/>
                <a:latin typeface="Helvetica Neue"/>
                <a:ea typeface="Times New Roman" panose="02020603050405020304" pitchFamily="18" charset="0"/>
                <a:cs typeface="Calibri" panose="020F0502020204030204" pitchFamily="34" charset="0"/>
              </a:rPr>
              <a:t> </a:t>
            </a:r>
            <a:r>
              <a:rPr lang="en-US" sz="1800" dirty="0">
                <a:solidFill>
                  <a:srgbClr val="000000"/>
                </a:solidFill>
                <a:effectLst/>
                <a:latin typeface="Helvetica Neue"/>
                <a:ea typeface="Times New Roman" panose="02020603050405020304" pitchFamily="18" charset="0"/>
              </a:rPr>
              <a:t>Page 68067 </a:t>
            </a:r>
            <a:r>
              <a:rPr lang="en-US" sz="1800" i="1" dirty="0">
                <a:solidFill>
                  <a:srgbClr val="000000"/>
                </a:solidFill>
                <a:effectLst/>
                <a:latin typeface="Helvetica Neue"/>
                <a:ea typeface="Times New Roman" panose="02020603050405020304" pitchFamily="18" charset="0"/>
                <a:cs typeface="Calibri" panose="020F0502020204030204" pitchFamily="34" charset="0"/>
              </a:rPr>
              <a:t>(1 page)</a:t>
            </a:r>
            <a:r>
              <a:rPr lang="en-US" sz="1800" dirty="0">
                <a:solidFill>
                  <a:srgbClr val="000000"/>
                </a:solidFill>
                <a:effectLst/>
                <a:latin typeface="Helvetica Neue"/>
                <a:ea typeface="Times New Roman" panose="02020603050405020304" pitchFamily="18" charset="0"/>
              </a:rPr>
              <a:t> </a:t>
            </a:r>
            <a:br>
              <a:rPr lang="en-US" sz="1800" dirty="0">
                <a:solidFill>
                  <a:srgbClr val="000000"/>
                </a:solidFill>
                <a:effectLst/>
                <a:latin typeface="Helvetica Neue"/>
                <a:ea typeface="Times New Roman" panose="02020603050405020304" pitchFamily="18" charset="0"/>
              </a:rPr>
            </a:br>
            <a:r>
              <a:rPr lang="en-US" sz="1800" b="0" u="sng" dirty="0">
                <a:solidFill>
                  <a:srgbClr val="3071A9"/>
                </a:solidFill>
                <a:effectLst/>
                <a:latin typeface="Helvetica Neue"/>
                <a:ea typeface="Times New Roman" panose="02020603050405020304" pitchFamily="18" charset="0"/>
                <a:cs typeface="Calibri" panose="020F0502020204030204" pitchFamily="34" charset="0"/>
                <a:hlinkClick r:id="rId6"/>
              </a:rPr>
              <a:t>Permalink</a:t>
            </a:r>
            <a:r>
              <a:rPr lang="en-US" sz="1800" b="1" dirty="0">
                <a:solidFill>
                  <a:srgbClr val="000000"/>
                </a:solidFill>
                <a:effectLst/>
                <a:latin typeface="Helvetica Neue"/>
                <a:ea typeface="Times New Roman" panose="02020603050405020304" pitchFamily="18"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b="1" dirty="0">
                <a:solidFill>
                  <a:srgbClr val="000000"/>
                </a:solidFill>
                <a:effectLst/>
                <a:latin typeface="Helvetica Neue"/>
                <a:ea typeface="Times New Roman" panose="02020603050405020304" pitchFamily="18" charset="0"/>
                <a:cs typeface="Calibri" panose="020F0502020204030204" pitchFamily="34" charset="0"/>
              </a:rPr>
              <a:t>Abstract:</a:t>
            </a:r>
            <a:r>
              <a:rPr lang="en-US" sz="1800" dirty="0">
                <a:solidFill>
                  <a:srgbClr val="000000"/>
                </a:solidFill>
                <a:effectLst/>
                <a:latin typeface="Helvetica Neue"/>
                <a:ea typeface="Times New Roman" panose="02020603050405020304" pitchFamily="18" charset="0"/>
              </a:rPr>
              <a:t> In this document, the Consumer and Governmental Affairs Bureau announces the availability of the FCC order terminating, as dormant, certain docketed Commission proceedings. </a:t>
            </a:r>
            <a:endParaRPr lang="en-US" sz="1800" dirty="0">
              <a:effectLst/>
              <a:latin typeface="Calibri" panose="020F0502020204030204" pitchFamily="34" charset="0"/>
              <a:ea typeface="Calibri" panose="020F050202020403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33853138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05-12Nov20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05-12Nov20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05-12Nov20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802.18-20/0147r02</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8" Type="http://schemas.openxmlformats.org/officeDocument/2006/relationships/hyperlink" Target="https://portal.etsi.org/tb.aspx?tbid=442&amp;SubTB=442"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286&amp;SubTB=286"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urldefense.com/v3/__http:/portal.etsi.org/ngppapp/ContributionCreation.aspx?primarykeys=207772__;!!F7jv3iA!gOtscDsi4peJollnd9saFWJkdl7bNH6QthDRto5jpgaCV2GaJinLnlsf2LL7hvqvag$"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cept.org/ecc/groups/ecc/wg-se/se-45/client/introduction/" TargetMode="External"/><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se/client/introduction/"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dynamicspectrumalliance.org/wp-content/uploads/2020/11/5-Economic-and-Social-Impact-of-Unlicensed-Access-in-6-GHz-Band.pdf" TargetMode="External"/><Relationship Id="rId11" Type="http://schemas.openxmlformats.org/officeDocument/2006/relationships/image" Target="../media/image4.wmf"/><Relationship Id="rId5" Type="http://schemas.openxmlformats.org/officeDocument/2006/relationships/hyperlink" Target="https://youtu.be/KWoHMosFCZM" TargetMode="External"/><Relationship Id="rId10" Type="http://schemas.openxmlformats.org/officeDocument/2006/relationships/hyperlink" Target="https://cept.org/ecc/groups/ecc/wg-fm/fm-57/client/introduction/" TargetMode="External"/><Relationship Id="rId4" Type="http://schemas.openxmlformats.org/officeDocument/2006/relationships/hyperlink" Target="https://mentor.ieee.org/802.11/dcn/20/11-20-1755-00-coex-6ghz-update-cept.pptx" TargetMode="External"/><Relationship Id="rId9" Type="http://schemas.openxmlformats.org/officeDocument/2006/relationships/hyperlink" Target="https://cept.org/ecc/groups/ecc/wg-fm/client/introduction/"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cdn.www.gob.pe/uploads/document/file/1422105/Documento%20de%20Trabajo.pdf"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hyperlink" Target="https://www.bcn.cl/leychile/navegar?idNorma=1109333&amp;idParte=9841504&amp;idVersion=&amp;r_c=6" TargetMode="External"/><Relationship Id="rId4" Type="http://schemas.openxmlformats.org/officeDocument/2006/relationships/hyperlink" Target="https://www.acma.gov.au/sites/default/files/2020-08/Draft%20Australian%20Radiofrequency%20Spectrum%20Plan%202021.doc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tu.int/en/ITU-R/study-groups/rsg5/rwp5d/Pages/default.asp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slide" Target="slide35.xml"/><Relationship Id="rId5" Type="http://schemas.openxmlformats.org/officeDocument/2006/relationships/hyperlink" Target="https://mentor.ieee.org/802.18/dcn/20/18-20-0107-00-0000-res-811-wrc-19-wrc-23-agenda-items.docx" TargetMode="External"/><Relationship Id="rId4" Type="http://schemas.openxmlformats.org/officeDocument/2006/relationships/hyperlink" Target="https://www.itu.int/events/eventdetails.asp?eventid=17587"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fcc.gov/ecfs/search/filings?proceedings_name=19-138&amp;sort=date_disseminated,DESC"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hyperlink" Target="https://mentor.ieee.org/802.18/dcn/20/18-20-0144-01-0000-fcc-r-o-draft-revisiting-use-of-the-5-850-5-925-ghz-band.docx" TargetMode="External"/><Relationship Id="rId4" Type="http://schemas.openxmlformats.org/officeDocument/2006/relationships/hyperlink" Target="https://www.fcc.gov/document/modernizing-59-ghz-band-wi-fi-and-automotive-safety"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urldefense.com/v3/__https:/www.wirelessinnovation.org/6ghz-multistakeholder-committee__;!!F7jv3iA!miq8gKDh5u9EeBEqnJQ0xEKNYPoCPGlGj45FX_qjQNRwSaW1Br7N6myjjcdbTNciew$"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hyperlink" Target="http://standards.ieee.org/faqs/affiliationFAQ.html" TargetMode="External"/><Relationship Id="rId7"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standards.ieee.org/faqs/copyrights/index.html#1" TargetMode="External"/><Relationship Id="rId11" Type="http://schemas.openxmlformats.org/officeDocument/2006/relationships/image" Target="../media/image3.wmf"/><Relationship Id="rId5" Type="http://schemas.openxmlformats.org/officeDocument/2006/relationships/hyperlink" Target="http://www.ieee802.org/devdocs.shtml" TargetMode="External"/><Relationship Id="rId10" Type="http://schemas.openxmlformats.org/officeDocument/2006/relationships/oleObject" Target="../embeddings/oleObject3.bin"/><Relationship Id="rId4" Type="http://schemas.openxmlformats.org/officeDocument/2006/relationships/hyperlink" Target="http://standards.ieee.org/resources/antitrust-guidelines.pdf" TargetMode="External"/><Relationship Id="rId9" Type="http://schemas.openxmlformats.org/officeDocument/2006/relationships/image" Target="../media/image2.wmf"/></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442&amp;SubTB=442"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cept.org/ecc/groups/ecc/wg-se/client/introduction/" TargetMode="External"/><Relationship Id="rId3" Type="http://schemas.openxmlformats.org/officeDocument/2006/relationships/hyperlink" Target="https://cept.org/ecc/groups/ecc/client/introduction/" TargetMode="External"/><Relationship Id="rId7" Type="http://schemas.openxmlformats.org/officeDocument/2006/relationships/hyperlink" Target="http://dynamicspectrumalliance.org/global-summit/" TargetMode="External"/><Relationship Id="rId12" Type="http://schemas.openxmlformats.org/officeDocument/2006/relationships/image" Target="../media/image4.wmf"/><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dynamicspectrumalliance.org/wp-content/uploads/2020/11/5-Economic-and-Social-Impact-of-Unlicensed-Access-in-6-GHz-Band.pdf" TargetMode="External"/><Relationship Id="rId11" Type="http://schemas.openxmlformats.org/officeDocument/2006/relationships/hyperlink" Target="https://cept.org/ecc/groups/ecc/wg-fm/fm-57/client/introduction/" TargetMode="External"/><Relationship Id="rId5" Type="http://schemas.openxmlformats.org/officeDocument/2006/relationships/hyperlink" Target="https://youtu.be/KWoHMosFCZM" TargetMode="External"/><Relationship Id="rId10" Type="http://schemas.openxmlformats.org/officeDocument/2006/relationships/hyperlink" Target="https://cept.org/ecc/groups/ecc/wg-fm/client/introduction/" TargetMode="External"/><Relationship Id="rId4" Type="http://schemas.openxmlformats.org/officeDocument/2006/relationships/hyperlink" Target="https://mentor.ieee.org/802.11/dcn/20/11-20-1755-00-coex-6ghz-update-cept.pptx" TargetMode="External"/><Relationship Id="rId9" Type="http://schemas.openxmlformats.org/officeDocument/2006/relationships/hyperlink" Target="https://cept.org/ecc/groups/ecc/wg-se/se-45/client/introduction/"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www.ift.org.mx/industria/consultas-publicas/consulta-publica-de-integracion-del-cuestionario-sobre-la-banda-de-frecuencias-5925-7125-mhz"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hyperlink" Target="https://mentor.ieee.org/802.18/dcn/20/18-20-0149-01-0000-apac-update-november-2020.pptx" TargetMode="External"/><Relationship Id="rId5" Type="http://schemas.openxmlformats.org/officeDocument/2006/relationships/hyperlink" Target="https://www.acma.gov.au/form/consultation-test-beta?source_entity_type=node&amp;source_entity_id=2994" TargetMode="External"/><Relationship Id="rId4" Type="http://schemas.openxmlformats.org/officeDocument/2006/relationships/hyperlink" Target="https://www.acma.gov.au/consultations/2020-11/amendment-short-range-devices-standard-consultation-312020"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www.itu.int/en/ITU-R/study-groups/rsg5/rwp5d/Pages/default.asp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slide" Target="slide35.xml"/><Relationship Id="rId4" Type="http://schemas.openxmlformats.org/officeDocument/2006/relationships/hyperlink" Target="https://mentor.ieee.org/802.18/dcn/20/18-20-0107-00-0000-res-811-wrc-19-wrc-23-agenda-items.doc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www.fcc.gov/ecfs/search/filings?proceedings_name=19-138&amp;sort=date_disseminated,DESC"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hyperlink" Target="https://ecfsapi.fcc.gov/file/1109637413744/2020.11.06%20DOT%20Letter%20to%20FCC%20Chairman%20re%20Comments%20on%20Safety%20Band%20Decision%20(Signed).pdf" TargetMode="External"/><Relationship Id="rId5" Type="http://schemas.openxmlformats.org/officeDocument/2006/relationships/hyperlink" Target="https://mentor.ieee.org/802.18/dcn/20/18-20-0144-01-0000-fcc-r-o-draft-revisiting-use-of-the-5-850-5-925-ghz-band.docx" TargetMode="External"/><Relationship Id="rId4" Type="http://schemas.openxmlformats.org/officeDocument/2006/relationships/hyperlink" Target="https://www.fcc.gov/document/modernizing-59-ghz-band-wi-fi-and-automotive-safety"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urldefense.com/v3/__https:/www.wirelessinnovation.org/6ghz-multistakeholder-committee__;!!F7jv3iA!miq8gKDh5u9EeBEqnJQ0xEKNYPoCPGlGj45FX_qjQNRwSaW1Br7N6myjjcdbTNciew$"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slide" Target="slide34.xml"/><Relationship Id="rId2" Type="http://schemas.openxmlformats.org/officeDocument/2006/relationships/hyperlink" Target="https://mentor.ieee.org/802.18/dcn/16/18-16-0038-16-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ieeesa.webex.com/ieeesa/j.php?MTID=m67d7ca06d9e0d20ea6fbcacbe1b13b6d" TargetMode="External"/><Relationship Id="rId7" Type="http://schemas.openxmlformats.org/officeDocument/2006/relationships/hyperlink" Target="https://urldefense.com/v3/__http:/help.webex.com__;!!F7jv3iA!m1DIbZTVOGzUEQTpHAWE2I4yYMILgI8e4lrsrX-V2pVHIySgy_OTjsornqvImaUG-w$"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91a55284caa3579fadfcadbab62ea74a__;!!F7jv3iA!m1DIbZTVOGzUEQTpHAWE2I4yYMILgI8e4lrsrX-V2pVHIySgy_OTjsornquUZGCwRQ$" TargetMode="External"/><Relationship Id="rId5" Type="http://schemas.openxmlformats.org/officeDocument/2006/relationships/hyperlink" Target="tel:%2B1-213-306-3065,,*01*1737875314%23%23*01*" TargetMode="External"/><Relationship Id="rId4" Type="http://schemas.openxmlformats.org/officeDocument/2006/relationships/hyperlink" Target="tel:%2B1-646-992-2010,,*01*1737875314%23%23*01*" TargetMode="External"/></Relationships>
</file>

<file path=ppt/slides/_rels/slide34.xml.rels><?xml version="1.0" encoding="UTF-8" standalone="yes"?>
<Relationships xmlns="http://schemas.openxmlformats.org/package/2006/relationships"><Relationship Id="rId8" Type="http://schemas.openxmlformats.org/officeDocument/2006/relationships/hyperlink" Target="https://urldefense.com/v3/__http:/help.webex.com__;!!F7jv3iA!i3NusZ1ybSIkJTSPyXWhjlOosrt7l0gysL2GrZu-kUBWXmBDeVnSHCHmnVGOTYvFLg$" TargetMode="External"/><Relationship Id="rId3" Type="http://schemas.openxmlformats.org/officeDocument/2006/relationships/hyperlink" Target="https://ieeesa.webex.com/ieeesa/j.php?MTID=m89174bca2347d480f1f7b52309753d89" TargetMode="External"/><Relationship Id="rId7" Type="http://schemas.openxmlformats.org/officeDocument/2006/relationships/hyperlink" Target="https://urldefense.com/v3/__https:/ieeesa.webex.com/ieeesa/globalcallin.php?MTID=mc7c3ab2bcf2a6fe5184ab91434be5be3__;!!F7jv3iA!i3NusZ1ybSIkJTSPyXWhjlOosrt7l0gysL2GrZu-kUBWXmBDeVnSHCHmnVHf0dQOsQ$"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hyperlink" Target="tel:%2B1-213-306-3065,,*01*1290259639%23%23*01*" TargetMode="External"/><Relationship Id="rId5" Type="http://schemas.openxmlformats.org/officeDocument/2006/relationships/hyperlink" Target="tel:%2B1-646-992-2010,,*01*1290259639%23%23*01*" TargetMode="External"/><Relationship Id="rId4" Type="http://schemas.openxmlformats.org/officeDocument/2006/relationships/hyperlink" Target="https://urldefense.com/v3/__https:/ieeesa.webex.com/ieeesa/j.php?MTID=m89174bca2347d480f1f7b52309753d89__;!!F7jv3iA!i3NusZ1ybSIkJTSPyXWhjlOosrt7l0gysL2GrZu-kUBWXmBDeVnSHCHmnVFH8PmoZg$" TargetMode="External"/></Relationships>
</file>

<file path=ppt/slides/_rels/slide35.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25.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4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0/18-20-0103-00-0000-minutes-electronic-plenary-16-23jul2020-rr-tag-yul.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05-12Nov20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Plenary Agenda</a:t>
            </a:r>
            <a:endParaRPr lang="en-GB" dirty="0"/>
          </a:p>
        </p:txBody>
      </p:sp>
      <p:sp>
        <p:nvSpPr>
          <p:cNvPr id="3074" name="Rectangle 2"/>
          <p:cNvSpPr>
            <a:spLocks noGrp="1" noChangeArrowheads="1"/>
          </p:cNvSpPr>
          <p:nvPr>
            <p:ph type="body" idx="1"/>
          </p:nvPr>
        </p:nvSpPr>
        <p:spPr>
          <a:xfrm>
            <a:off x="604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05-12 November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2965039381"/>
              </p:ext>
            </p:extLst>
          </p:nvPr>
        </p:nvGraphicFramePr>
        <p:xfrm>
          <a:off x="604921" y="3581400"/>
          <a:ext cx="7824787" cy="2514600"/>
        </p:xfrm>
        <a:graphic>
          <a:graphicData uri="http://schemas.openxmlformats.org/presentationml/2006/ole">
            <mc:AlternateContent xmlns:mc="http://schemas.openxmlformats.org/markup-compatibility/2006">
              <mc:Choice xmlns:v="urn:schemas-microsoft-com:vml" Requires="v">
                <p:oleObj spid="_x0000_s10239"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604921" y="3581400"/>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sz="2400" dirty="0"/>
              <a:t>Teleconferences</a:t>
            </a:r>
            <a:endParaRPr lang="en-US" sz="2400" dirty="0"/>
          </a:p>
        </p:txBody>
      </p:sp>
      <p:sp>
        <p:nvSpPr>
          <p:cNvPr id="3" name="Content Placeholder 2"/>
          <p:cNvSpPr>
            <a:spLocks noGrp="1"/>
          </p:cNvSpPr>
          <p:nvPr>
            <p:ph idx="1"/>
          </p:nvPr>
        </p:nvSpPr>
        <p:spPr>
          <a:xfrm>
            <a:off x="685800" y="1372393"/>
            <a:ext cx="7620000" cy="4113213"/>
          </a:xfrm>
        </p:spPr>
        <p:txBody>
          <a:bodyPr/>
          <a:lstStyle/>
          <a:p>
            <a:pPr>
              <a:buFont typeface="Arial" panose="020B0604020202020204" pitchFamily="34" charset="0"/>
              <a:buChar char="•"/>
            </a:pPr>
            <a:endParaRPr lang="en-US" b="0" u="sng" dirty="0"/>
          </a:p>
          <a:p>
            <a:pPr>
              <a:buFont typeface="Arial" panose="020B0604020202020204" pitchFamily="34" charset="0"/>
              <a:buChar char="•"/>
            </a:pPr>
            <a:r>
              <a:rPr lang="en-US" sz="2000" u="sng" dirty="0"/>
              <a:t>Motion:</a:t>
            </a:r>
            <a:r>
              <a:rPr lang="en-US" sz="2000" dirty="0"/>
              <a:t> The 802.18 Chair or Chair designee is directed to conduct, as necessary, teleconferences on Thursdays at 15:00 ET through 20 May 2021</a:t>
            </a:r>
          </a:p>
          <a:p>
            <a:pPr lvl="1">
              <a:buFont typeface="Arial" panose="020B0604020202020204" pitchFamily="34" charset="0"/>
              <a:buChar char="•"/>
            </a:pPr>
            <a:endParaRPr lang="en-US" dirty="0"/>
          </a:p>
          <a:p>
            <a:pPr lvl="1">
              <a:buFont typeface="Arial" panose="020B0604020202020204" pitchFamily="34" charset="0"/>
              <a:buChar char="•"/>
            </a:pPr>
            <a:r>
              <a:rPr lang="en-US" dirty="0"/>
              <a:t>Moved by:  </a:t>
            </a:r>
            <a:r>
              <a:rPr lang="en-US" dirty="0">
                <a:solidFill>
                  <a:schemeClr val="tx1"/>
                </a:solidFill>
              </a:rPr>
              <a:t>	Stuart K. 	</a:t>
            </a:r>
          </a:p>
          <a:p>
            <a:pPr lvl="1">
              <a:buFont typeface="Arial" panose="020B0604020202020204" pitchFamily="34" charset="0"/>
              <a:buChar char="•"/>
            </a:pPr>
            <a:r>
              <a:rPr lang="en-US" dirty="0">
                <a:solidFill>
                  <a:schemeClr val="tx1"/>
                </a:solidFill>
              </a:rPr>
              <a:t>Seconded by:  Vijay A.</a:t>
            </a:r>
          </a:p>
          <a:p>
            <a:pPr lvl="1">
              <a:buFont typeface="Arial" panose="020B0604020202020204" pitchFamily="34" charset="0"/>
              <a:buChar char="•"/>
            </a:pPr>
            <a:r>
              <a:rPr lang="en-US" dirty="0">
                <a:solidFill>
                  <a:schemeClr val="tx1"/>
                </a:solidFill>
              </a:rPr>
              <a:t>Discussion?  	None</a:t>
            </a:r>
          </a:p>
          <a:p>
            <a:pPr lvl="1">
              <a:buFont typeface="Arial" panose="020B0604020202020204" pitchFamily="34" charset="0"/>
              <a:buChar char="•"/>
            </a:pPr>
            <a:r>
              <a:rPr lang="en-US" dirty="0">
                <a:solidFill>
                  <a:schemeClr val="tx1"/>
                </a:solidFill>
              </a:rPr>
              <a:t>Passed by Unanimous Consent</a:t>
            </a:r>
          </a:p>
          <a:p>
            <a:pPr lvl="1">
              <a:buFont typeface="Arial" panose="020B0604020202020204" pitchFamily="34" charset="0"/>
              <a:buChar char="•"/>
            </a:pPr>
            <a:r>
              <a:rPr lang="en-US" dirty="0">
                <a:solidFill>
                  <a:schemeClr val="tx1"/>
                </a:solidFill>
              </a:rPr>
              <a:t>Motion passed, 21 voters with 29 attendees</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05-12Nov20</a:t>
            </a:r>
            <a:endParaRPr lang="en-GB" dirty="0"/>
          </a:p>
        </p:txBody>
      </p:sp>
      <p:sp>
        <p:nvSpPr>
          <p:cNvPr id="8" name="Footer Placeholder 7"/>
          <p:cNvSpPr>
            <a:spLocks noGrp="1"/>
          </p:cNvSpPr>
          <p:nvPr>
            <p:ph type="ftr" idx="14"/>
          </p:nvPr>
        </p:nvSpPr>
        <p:spPr/>
        <p:txBody>
          <a:bodyPr/>
          <a:lstStyle/>
          <a:p>
            <a:r>
              <a:rPr lang="en-GB" dirty="0"/>
              <a:t>Jay Holcomb (Itron)</a:t>
            </a:r>
          </a:p>
        </p:txBody>
      </p:sp>
    </p:spTree>
    <p:extLst>
      <p:ext uri="{BB962C8B-B14F-4D97-AF65-F5344CB8AC3E}">
        <p14:creationId xmlns:p14="http://schemas.microsoft.com/office/powerpoint/2010/main" val="7909527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990600"/>
            <a:ext cx="8382000" cy="5484813"/>
          </a:xfrm>
        </p:spPr>
        <p:txBody>
          <a:bodyPr/>
          <a:lstStyle/>
          <a:p>
            <a:pPr>
              <a:buFont typeface="Arial" panose="020B0604020202020204" pitchFamily="34" charset="0"/>
              <a:buChar char="•"/>
            </a:pPr>
            <a:r>
              <a:rPr lang="en-US" sz="1400" dirty="0">
                <a:solidFill>
                  <a:schemeClr val="tx1"/>
                </a:solidFill>
              </a:rPr>
              <a:t>General EU info: </a:t>
            </a:r>
            <a:r>
              <a:rPr lang="en-US" altLang="en-US" sz="1400" dirty="0"/>
              <a:t> </a:t>
            </a:r>
            <a:r>
              <a:rPr lang="en-US" altLang="en-US" sz="1400" b="0" dirty="0">
                <a:hlinkClick r:id="rId3"/>
              </a:rPr>
              <a:t>&lt;ojeu&gt;</a:t>
            </a:r>
            <a:r>
              <a:rPr lang="en-US" altLang="en-US" sz="1400" b="0" dirty="0"/>
              <a:t>   </a:t>
            </a:r>
            <a:r>
              <a:rPr lang="en-US" altLang="en-US" sz="1400" b="0" dirty="0">
                <a:hlinkClick r:id="rId4"/>
              </a:rPr>
              <a:t>&lt;HStds&gt;</a:t>
            </a:r>
            <a:r>
              <a:rPr lang="en-US" altLang="en-US" sz="1400" b="0" dirty="0"/>
              <a:t> </a:t>
            </a:r>
            <a:endParaRPr lang="en-US" sz="14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 (1-week refresh)</a:t>
            </a: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call/meeting #108, 7-11Dec20</a:t>
            </a:r>
          </a:p>
          <a:p>
            <a:pPr lvl="1">
              <a:spcBef>
                <a:spcPts val="0"/>
              </a:spcBef>
              <a:buFont typeface="Arial" panose="020B0604020202020204" pitchFamily="34" charset="0"/>
              <a:buChar char="•"/>
            </a:pPr>
            <a:r>
              <a:rPr lang="en-US" sz="1600" dirty="0">
                <a:solidFill>
                  <a:schemeClr val="tx1"/>
                </a:solidFill>
                <a:effectLst/>
                <a:ea typeface="Calibri" panose="020F0502020204030204" pitchFamily="34" charset="0"/>
              </a:rPr>
              <a:t>Looking at meetings in 2021, preparing for in the ETSI HQs if possible, </a:t>
            </a:r>
            <a:r>
              <a:rPr lang="en-US" sz="1600" dirty="0">
                <a:solidFill>
                  <a:schemeClr val="tx1"/>
                </a:solidFill>
                <a:ea typeface="Calibri" panose="020F0502020204030204" pitchFamily="34" charset="0"/>
              </a:rPr>
              <a:t>electronic likely,</a:t>
            </a:r>
            <a:endParaRPr lang="en-US" sz="1600" dirty="0">
              <a:solidFill>
                <a:schemeClr val="tx1"/>
              </a:solidFill>
              <a:effectLst/>
              <a:ea typeface="Calibri" panose="020F0502020204030204" pitchFamily="34" charset="0"/>
            </a:endParaRP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5 &amp; 6 GHz stds are progressing.   Goal is to get into ENAP next year with the 5 GHz std. </a:t>
            </a:r>
            <a:r>
              <a:rPr lang="en-US" sz="1600" dirty="0">
                <a:solidFill>
                  <a:schemeClr val="tx1"/>
                </a:solidFill>
                <a:effectLst/>
                <a:ea typeface="Calibri" panose="020F0502020204030204" pitchFamily="34" charset="0"/>
              </a:rPr>
              <a:t>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6 GHz std, folks are anxious to finish up and get into ENAP soon.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First 60 GHz std sent to ENAP.  </a:t>
            </a:r>
          </a:p>
          <a:p>
            <a:pPr lvl="1">
              <a:spcBef>
                <a:spcPts val="0"/>
              </a:spcBef>
              <a:buFont typeface="Arial" panose="020B0604020202020204" pitchFamily="34" charset="0"/>
              <a:buChar char="•"/>
            </a:pPr>
            <a:r>
              <a:rPr lang="en-US" sz="1600" dirty="0">
                <a:solidFill>
                  <a:schemeClr val="tx1"/>
                </a:solidFill>
                <a:effectLst/>
                <a:ea typeface="Calibri" panose="020F0502020204030204" pitchFamily="34" charset="0"/>
              </a:rPr>
              <a:t>2 more 60 GHz stds being worked on.  CEPT calls then C2 and C3.   </a:t>
            </a:r>
          </a:p>
          <a:p>
            <a:pPr lvl="1">
              <a:spcBef>
                <a:spcPts val="0"/>
              </a:spcBef>
              <a:buFont typeface="Arial" panose="020B0604020202020204" pitchFamily="34" charset="0"/>
              <a:buChar char="•"/>
            </a:pPr>
            <a:r>
              <a:rPr lang="en-US" sz="1600" b="1" dirty="0">
                <a:solidFill>
                  <a:schemeClr val="tx1"/>
                </a:solidFill>
                <a:effectLst/>
                <a:ea typeface="Calibri" panose="020F0502020204030204" pitchFamily="34" charset="0"/>
              </a:rPr>
              <a:t>Suggested for all to review 802.11 </a:t>
            </a:r>
            <a:r>
              <a:rPr lang="en-US" sz="1600" b="1" dirty="0" err="1">
                <a:solidFill>
                  <a:schemeClr val="tx1"/>
                </a:solidFill>
                <a:effectLst/>
                <a:ea typeface="Calibri" panose="020F0502020204030204" pitchFamily="34" charset="0"/>
              </a:rPr>
              <a:t>Coex</a:t>
            </a:r>
            <a:r>
              <a:rPr lang="en-US" sz="1600" b="1" dirty="0">
                <a:solidFill>
                  <a:schemeClr val="tx1"/>
                </a:solidFill>
                <a:effectLst/>
                <a:ea typeface="Calibri" panose="020F0502020204030204" pitchFamily="34" charset="0"/>
              </a:rPr>
              <a:t> Agenda 11-20/1620 (latest) has many ETSI references.</a:t>
            </a:r>
          </a:p>
          <a:p>
            <a:pPr lvl="1">
              <a:spcBef>
                <a:spcPts val="0"/>
              </a:spcBef>
              <a:buFont typeface="Arial" panose="020B0604020202020204" pitchFamily="34" charset="0"/>
              <a:buChar char="•"/>
            </a:pPr>
            <a:r>
              <a:rPr lang="en-US" sz="1200" dirty="0">
                <a:solidFill>
                  <a:schemeClr val="tx1"/>
                </a:solidFill>
                <a:effectLst/>
                <a:ea typeface="Calibri" panose="020F0502020204030204" pitchFamily="34" charset="0"/>
              </a:rPr>
              <a:t>15Oct: A</a:t>
            </a:r>
            <a:r>
              <a:rPr lang="en-US" sz="1200" dirty="0">
                <a:effectLst/>
                <a:ea typeface="Calibri" panose="020F0502020204030204" pitchFamily="34" charset="0"/>
              </a:rPr>
              <a:t> draft v0.1 for EN 303 753 60 GHz is already available in the .11 members portal.  </a:t>
            </a:r>
            <a:r>
              <a:rPr lang="en-US" sz="1200" dirty="0">
                <a:ea typeface="Calibri" panose="020F0502020204030204" pitchFamily="34" charset="0"/>
              </a:rPr>
              <a:t>I</a:t>
            </a:r>
            <a:r>
              <a:rPr lang="en-US" sz="1200" dirty="0">
                <a:effectLst/>
                <a:ea typeface="Calibri" panose="020F0502020204030204" pitchFamily="34" charset="0"/>
              </a:rPr>
              <a:t>t </a:t>
            </a:r>
          </a:p>
          <a:p>
            <a:pPr lvl="2">
              <a:spcBef>
                <a:spcPts val="0"/>
              </a:spcBef>
              <a:buFont typeface="Arial" panose="020B0604020202020204" pitchFamily="34" charset="0"/>
              <a:buChar char="•"/>
            </a:pPr>
            <a:r>
              <a:rPr lang="en-US" sz="1200" dirty="0">
                <a:effectLst/>
                <a:ea typeface="Calibri" panose="020F0502020204030204" pitchFamily="34" charset="0"/>
              </a:rPr>
              <a:t>started with BRAN(20)107029.</a:t>
            </a:r>
            <a:endParaRPr lang="en-US" sz="1200" b="0" i="0" u="none" strike="noStrike" dirty="0">
              <a:solidFill>
                <a:schemeClr val="bg1">
                  <a:lumMod val="75000"/>
                </a:schemeClr>
              </a:solidFill>
              <a:effectLst/>
            </a:endParaRPr>
          </a:p>
          <a:p>
            <a:pPr lvl="2">
              <a:spcBef>
                <a:spcPts val="0"/>
              </a:spcBef>
              <a:buFont typeface="Arial" panose="020B0604020202020204" pitchFamily="34" charset="0"/>
              <a:buChar char="•"/>
            </a:pPr>
            <a:r>
              <a:rPr lang="en-US" sz="1200" dirty="0"/>
              <a:t>Proposed process is out on how to update the draft, with updates as contributions ahead of time, and notices sent out when new contributions come in, etc.</a:t>
            </a:r>
          </a:p>
          <a:p>
            <a:pPr lvl="2">
              <a:spcBef>
                <a:spcPts val="0"/>
              </a:spcBef>
              <a:buFont typeface="Arial" panose="020B0604020202020204" pitchFamily="34" charset="0"/>
              <a:buChar char="•"/>
            </a:pPr>
            <a:r>
              <a:rPr lang="en-US" sz="1200" dirty="0"/>
              <a:t>The key is no ‘editing’ on the screen, just review, adjust and then agree on contributions.</a:t>
            </a:r>
          </a:p>
          <a:p>
            <a:pPr lvl="2">
              <a:spcBef>
                <a:spcPts val="0"/>
              </a:spcBef>
              <a:buFont typeface="Arial" panose="020B0604020202020204" pitchFamily="34" charset="0"/>
              <a:buChar char="•"/>
            </a:pPr>
            <a:r>
              <a:rPr lang="en-US" sz="1200" dirty="0"/>
              <a:t>A similar process being used for 5GHz (TBD if done in #108)  and 6GHz (goal is ‘stable’ in #108) drafts. </a:t>
            </a:r>
          </a:p>
          <a:p>
            <a:pPr lvl="2">
              <a:spcBef>
                <a:spcPts val="0"/>
              </a:spcBef>
              <a:buFont typeface="Arial" panose="020B0604020202020204" pitchFamily="34" charset="0"/>
              <a:buChar char="•"/>
            </a:pPr>
            <a:r>
              <a:rPr lang="en-US" sz="1200" dirty="0"/>
              <a:t>These processes have been updated in the past week and where BRAN will be going moving forward. </a:t>
            </a:r>
          </a:p>
          <a:p>
            <a:pPr lvl="1">
              <a:spcBef>
                <a:spcPts val="0"/>
              </a:spcBef>
              <a:buFont typeface="Arial" panose="020B0604020202020204" pitchFamily="34" charset="0"/>
              <a:buChar char="•"/>
            </a:pPr>
            <a:r>
              <a:rPr lang="en-US" sz="1200" dirty="0"/>
              <a:t>01Oct:  </a:t>
            </a:r>
            <a:r>
              <a:rPr lang="en-US" sz="1200" b="0" i="0" u="none" strike="noStrike" dirty="0">
                <a:solidFill>
                  <a:srgbClr val="000000"/>
                </a:solidFill>
                <a:effectLst/>
              </a:rPr>
              <a:t>BRAN(20)107033rx </a:t>
            </a:r>
            <a:r>
              <a:rPr lang="en-US" sz="1200" b="0" dirty="0">
                <a:effectLst/>
                <a:ea typeface="Calibri" panose="020F0502020204030204" pitchFamily="34" charset="0"/>
                <a:cs typeface="Times New Roman" panose="02020603050405020304" pitchFamily="18" charset="0"/>
              </a:rPr>
              <a:t>is Notes for the week from the chair, lots of info in it, </a:t>
            </a:r>
          </a:p>
          <a:p>
            <a:pPr lvl="2">
              <a:spcBef>
                <a:spcPts val="0"/>
              </a:spcBef>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TR 103 721, 5 725-5 850MHz, draft visible as document</a:t>
            </a:r>
            <a:r>
              <a:rPr lang="en-US" sz="1200" dirty="0">
                <a:ea typeface="Calibri" panose="020F0502020204030204" pitchFamily="34" charset="0"/>
                <a:cs typeface="Times New Roman" panose="02020603050405020304" pitchFamily="18" charset="0"/>
              </a:rPr>
              <a:t> BRAN(20)</a:t>
            </a:r>
            <a:r>
              <a:rPr lang="en-US" sz="1200" b="0" dirty="0">
                <a:effectLst/>
                <a:ea typeface="Calibri" panose="020F0502020204030204" pitchFamily="34" charset="0"/>
                <a:cs typeface="Times New Roman" panose="02020603050405020304" pitchFamily="18" charset="0"/>
              </a:rPr>
              <a:t>107040r1  </a:t>
            </a:r>
          </a:p>
          <a:p>
            <a:pPr lvl="2">
              <a:spcBef>
                <a:spcPts val="0"/>
              </a:spcBef>
              <a:buFont typeface="Arial" panose="020B0604020202020204" pitchFamily="34" charset="0"/>
              <a:buChar char="•"/>
            </a:pPr>
            <a:r>
              <a:rPr lang="en-US" sz="1200" dirty="0">
                <a:ea typeface="Calibri" panose="020F0502020204030204" pitchFamily="34" charset="0"/>
                <a:cs typeface="Times New Roman" panose="02020603050405020304" pitchFamily="18" charset="0"/>
              </a:rPr>
              <a:t>6 GHz draft is out: </a:t>
            </a:r>
            <a:r>
              <a:rPr lang="en-US" sz="1200" u="sng" dirty="0">
                <a:solidFill>
                  <a:srgbClr val="0000FF"/>
                </a:solidFill>
                <a:ea typeface="Calibri" panose="020F0502020204030204" pitchFamily="34" charset="0"/>
                <a:hlinkClick r:id="rId6"/>
              </a:rPr>
              <a:t>BRAN(20)107048r1 - Proposed text for the next draft v0.0.10 of EN 303 687</a:t>
            </a:r>
            <a:r>
              <a:rPr lang="en-US" sz="1200" dirty="0">
                <a:ea typeface="Calibri" panose="020F0502020204030204" pitchFamily="34" charset="0"/>
              </a:rPr>
              <a:t> </a:t>
            </a:r>
            <a:endParaRPr lang="en-US" sz="1200" dirty="0">
              <a:ea typeface="Calibri" panose="020F0502020204030204" pitchFamily="34" charset="0"/>
              <a:cs typeface="Times New Roman" panose="02020603050405020304" pitchFamily="18" charset="0"/>
            </a:endParaRPr>
          </a:p>
          <a:p>
            <a:pPr marL="457200" lvl="1" indent="0">
              <a:spcBef>
                <a:spcPts val="0"/>
              </a:spcBef>
            </a:pPr>
            <a:r>
              <a:rPr lang="en-US" sz="1400" dirty="0">
                <a:solidFill>
                  <a:schemeClr val="tx1"/>
                </a:solidFill>
              </a:rPr>
              <a:t> </a:t>
            </a: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7"/>
              </a:rPr>
              <a:t>&lt;ERM&gt;</a:t>
            </a:r>
            <a:r>
              <a:rPr lang="en-US" sz="1400" b="0" dirty="0"/>
              <a:t> </a:t>
            </a:r>
            <a:r>
              <a:rPr lang="en-US" sz="1400" dirty="0">
                <a:solidFill>
                  <a:schemeClr val="tx1"/>
                </a:solidFill>
              </a:rPr>
              <a:t>next meeting #72,  03-06Nov20  (this week) </a:t>
            </a:r>
            <a:endParaRPr lang="en-US" sz="1400" b="0" dirty="0">
              <a:solidFill>
                <a:schemeClr val="tx1"/>
              </a:solidFill>
            </a:endParaRPr>
          </a:p>
          <a:p>
            <a:pPr lvl="1">
              <a:spcBef>
                <a:spcPts val="0"/>
              </a:spcBef>
              <a:buFont typeface="Arial" panose="020B0604020202020204" pitchFamily="34" charset="0"/>
              <a:buChar char="•"/>
            </a:pPr>
            <a:r>
              <a:rPr lang="en-US" sz="1200" dirty="0">
                <a:solidFill>
                  <a:schemeClr val="bg1">
                    <a:lumMod val="75000"/>
                  </a:schemeClr>
                </a:solidFill>
              </a:rPr>
              <a:t>nothing to share today</a:t>
            </a:r>
          </a:p>
          <a:p>
            <a:pPr lvl="1">
              <a:spcBef>
                <a:spcPts val="0"/>
              </a:spcBef>
              <a:buFont typeface="Arial" panose="020B0604020202020204" pitchFamily="34" charset="0"/>
              <a:buChar char="•"/>
            </a:pPr>
            <a:endParaRPr lang="en-US" sz="1200" dirty="0">
              <a:solidFill>
                <a:schemeClr val="bg1">
                  <a:lumMod val="75000"/>
                </a:schemeClr>
              </a:solidFill>
            </a:endParaRPr>
          </a:p>
          <a:p>
            <a:pPr>
              <a:spcBef>
                <a:spcPts val="0"/>
              </a:spcBef>
              <a:buFont typeface="Arial" panose="020B0604020202020204" pitchFamily="34" charset="0"/>
              <a:buChar char="•"/>
            </a:pPr>
            <a:r>
              <a:rPr lang="en-US" sz="1400" dirty="0">
                <a:solidFill>
                  <a:schemeClr val="tx1"/>
                </a:solidFill>
              </a:rPr>
              <a:t>ETSI - ERM - </a:t>
            </a:r>
            <a:r>
              <a:rPr lang="en-US" altLang="en-US" sz="1400" b="0" dirty="0">
                <a:hlinkClick r:id="rId8"/>
              </a:rPr>
              <a:t>&lt;TG-11&gt;</a:t>
            </a:r>
            <a:r>
              <a:rPr lang="en-US" altLang="en-US" sz="1400" b="0" dirty="0"/>
              <a:t>  </a:t>
            </a:r>
            <a:r>
              <a:rPr lang="en-US" sz="1400" dirty="0">
                <a:solidFill>
                  <a:schemeClr val="tx1"/>
                </a:solidFill>
              </a:rPr>
              <a:t>next  call, n/a</a:t>
            </a:r>
          </a:p>
          <a:p>
            <a:pPr lvl="1">
              <a:spcBef>
                <a:spcPts val="0"/>
              </a:spcBef>
              <a:buFont typeface="Arial" panose="020B0604020202020204" pitchFamily="34" charset="0"/>
              <a:buChar char="•"/>
            </a:pPr>
            <a:r>
              <a:rPr lang="en-US" sz="1400" b="0" u="none" strike="noStrike" dirty="0">
                <a:solidFill>
                  <a:srgbClr val="000000"/>
                </a:solidFill>
                <a:effectLst/>
              </a:rPr>
              <a:t>ERMTG11(20)000066ReportMeeting minutes of G2M#15 on the 2.4 GHz SRDoc TR 103 665</a:t>
            </a:r>
            <a:endParaRPr lang="en-US" sz="1600" b="0" u="none" strike="noStrike" dirty="0">
              <a:solidFill>
                <a:srgbClr val="000000"/>
              </a:solidFill>
              <a:effectLst/>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05-12Nov20</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685800" y="943750"/>
            <a:ext cx="8378520" cy="5219040"/>
          </a:xfrm>
        </p:spPr>
        <p:txBody>
          <a:bodyPr/>
          <a:lstStyle/>
          <a:p>
            <a:pPr>
              <a:buFont typeface="Arial" panose="020B0604020202020204" pitchFamily="34" charset="0"/>
              <a:buChar char="•"/>
            </a:pPr>
            <a:r>
              <a:rPr lang="en-US" sz="1400" dirty="0">
                <a:solidFill>
                  <a:schemeClr val="tx1"/>
                </a:solidFill>
              </a:rPr>
              <a:t>CEPT – </a:t>
            </a:r>
            <a:r>
              <a:rPr lang="en-US" sz="1400" dirty="0">
                <a:solidFill>
                  <a:schemeClr val="tx1"/>
                </a:solidFill>
                <a:hlinkClick r:id="rId3"/>
              </a:rPr>
              <a:t>&lt;ECC&gt;</a:t>
            </a:r>
            <a:r>
              <a:rPr lang="en-US" sz="1400" dirty="0">
                <a:solidFill>
                  <a:schemeClr val="tx1"/>
                </a:solidFill>
              </a:rPr>
              <a:t> (themselves) next call, #54 Plenary, </a:t>
            </a:r>
            <a:r>
              <a:rPr lang="en-US" sz="1400" dirty="0">
                <a:solidFill>
                  <a:schemeClr val="accent1">
                    <a:lumMod val="50000"/>
                  </a:schemeClr>
                </a:solidFill>
              </a:rPr>
              <a:t>16-20Nov20 	</a:t>
            </a:r>
            <a:r>
              <a:rPr lang="en-US" sz="1400" dirty="0">
                <a:solidFill>
                  <a:schemeClr val="tx1"/>
                </a:solidFill>
              </a:rPr>
              <a:t>		(#55, 02-05Mar21)</a:t>
            </a:r>
            <a:endParaRPr lang="en-US" sz="1400" u="sng" dirty="0">
              <a:solidFill>
                <a:schemeClr val="tx1"/>
              </a:solidFill>
            </a:endParaRPr>
          </a:p>
          <a:p>
            <a:pPr>
              <a:buFont typeface="Wingdings" panose="05000000000000000000" pitchFamily="2" charset="2"/>
              <a:buChar char="v"/>
            </a:pPr>
            <a:r>
              <a:rPr lang="en-US" sz="1600" u="sng" dirty="0">
                <a:solidFill>
                  <a:schemeClr val="tx1"/>
                </a:solidFill>
              </a:rPr>
              <a:t>All paths are heading to be done before RSC (EC votes included) 10Dec20, with final decisions.  This is to make standards in the OJEU in April2021. </a:t>
            </a:r>
          </a:p>
          <a:p>
            <a:pPr>
              <a:buFont typeface="Wingdings" panose="05000000000000000000" pitchFamily="2" charset="2"/>
              <a:buChar char="v"/>
            </a:pPr>
            <a:r>
              <a:rPr lang="en-US" sz="1600" u="sng" dirty="0">
                <a:solidFill>
                  <a:schemeClr val="accent1">
                    <a:lumMod val="50000"/>
                  </a:schemeClr>
                </a:solidFill>
              </a:rPr>
              <a:t>Nice summary from 802.11 on status in CEPT on 6GHz:</a:t>
            </a:r>
          </a:p>
          <a:p>
            <a:pPr lvl="1">
              <a:buFont typeface="Arial" panose="020B0604020202020204" pitchFamily="34" charset="0"/>
              <a:buChar char="•"/>
            </a:pPr>
            <a:r>
              <a:rPr lang="en-US" sz="1600" dirty="0">
                <a:solidFill>
                  <a:schemeClr val="tx1"/>
                </a:solidFill>
                <a:hlinkClick r:id="rId4"/>
              </a:rPr>
              <a:t>https://mentor.ieee.org/802.11/dcn/20/11-20-1755-00-coex-6ghz-update-cept.pptx</a:t>
            </a:r>
            <a:r>
              <a:rPr lang="en-US" sz="1600" dirty="0">
                <a:solidFill>
                  <a:schemeClr val="tx1"/>
                </a:solidFill>
              </a:rPr>
              <a:t> </a:t>
            </a:r>
          </a:p>
          <a:p>
            <a:pPr lvl="1">
              <a:buFont typeface="Arial" panose="020B0604020202020204" pitchFamily="34" charset="0"/>
              <a:buChar char="•"/>
            </a:pPr>
            <a:r>
              <a:rPr lang="en-US" sz="1600" dirty="0">
                <a:solidFill>
                  <a:schemeClr val="tx1"/>
                </a:solidFill>
                <a:effectLst/>
                <a:ea typeface="Calibri" panose="020F0502020204030204" pitchFamily="34" charset="0"/>
              </a:rPr>
              <a:t>802.11 </a:t>
            </a:r>
            <a:r>
              <a:rPr lang="en-US" sz="1600" dirty="0" err="1">
                <a:solidFill>
                  <a:schemeClr val="tx1"/>
                </a:solidFill>
                <a:effectLst/>
                <a:ea typeface="Calibri" panose="020F0502020204030204" pitchFamily="34" charset="0"/>
              </a:rPr>
              <a:t>Coex</a:t>
            </a:r>
            <a:r>
              <a:rPr lang="en-US" sz="1600" dirty="0">
                <a:solidFill>
                  <a:schemeClr val="tx1"/>
                </a:solidFill>
                <a:effectLst/>
                <a:ea typeface="Calibri" panose="020F0502020204030204" pitchFamily="34" charset="0"/>
              </a:rPr>
              <a:t> Agenda 11-20/1620 (latest) has many ETSI references </a:t>
            </a:r>
          </a:p>
          <a:p>
            <a:pPr>
              <a:buFont typeface="Arial" panose="020B0604020202020204" pitchFamily="34" charset="0"/>
              <a:buChar char="•"/>
            </a:pPr>
            <a:r>
              <a:rPr lang="en-US" sz="1600" dirty="0">
                <a:solidFill>
                  <a:schemeClr val="accent5">
                    <a:lumMod val="50000"/>
                  </a:schemeClr>
                </a:solidFill>
              </a:rPr>
              <a:t>Very informative &gt;&gt; </a:t>
            </a:r>
            <a:r>
              <a:rPr lang="en-US" sz="1600" b="0" dirty="0">
                <a:solidFill>
                  <a:schemeClr val="tx1"/>
                </a:solidFill>
              </a:rPr>
              <a:t>DSA 6 GHz </a:t>
            </a:r>
            <a:r>
              <a:rPr lang="en-US" sz="1600" b="0" dirty="0">
                <a:solidFill>
                  <a:schemeClr val="tx1"/>
                </a:solidFill>
                <a:hlinkClick r:id="rId5"/>
              </a:rPr>
              <a:t>https://youtu.be/KWoHMosFCZM</a:t>
            </a:r>
            <a:endParaRPr lang="en-US" sz="1600" b="0" dirty="0">
              <a:solidFill>
                <a:schemeClr val="tx1"/>
              </a:solidFill>
            </a:endParaRPr>
          </a:p>
          <a:p>
            <a:pPr>
              <a:buFont typeface="Arial" panose="020B0604020202020204" pitchFamily="34" charset="0"/>
              <a:buChar char="•"/>
            </a:pPr>
            <a:r>
              <a:rPr lang="en-US" sz="1600" b="0" dirty="0">
                <a:solidFill>
                  <a:schemeClr val="tx1"/>
                </a:solidFill>
              </a:rPr>
              <a:t>DSA slides are at:  </a:t>
            </a:r>
            <a:r>
              <a:rPr lang="en-US" sz="1600" b="0" dirty="0">
                <a:solidFill>
                  <a:schemeClr val="tx1"/>
                </a:solidFill>
                <a:hlinkClick r:id="rId6"/>
              </a:rPr>
              <a:t>http://dynamicspectrumalliance.org/wp-content/uploads/2020/11/5-Economic-and-Social-Impact-of-Unlicensed-Access-in-6-GHz-Band.pdf</a:t>
            </a:r>
            <a:r>
              <a:rPr lang="en-US" sz="1600" b="0" dirty="0">
                <a:solidFill>
                  <a:schemeClr val="tx1"/>
                </a:solidFill>
              </a:rPr>
              <a:t> </a:t>
            </a:r>
          </a:p>
          <a:p>
            <a:pPr>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r>
              <a:rPr lang="en-US" sz="1600" dirty="0">
                <a:solidFill>
                  <a:schemeClr val="tx1"/>
                </a:solidFill>
              </a:rPr>
              <a:t>CEPT – ECC </a:t>
            </a:r>
            <a:r>
              <a:rPr lang="en-US" altLang="en-US" sz="1600" b="0" dirty="0">
                <a:hlinkClick r:id="rId7"/>
              </a:rPr>
              <a:t>&lt;WGSE&gt;</a:t>
            </a:r>
            <a:r>
              <a:rPr lang="en-US" altLang="en-US" sz="1600" b="0" dirty="0"/>
              <a:t> </a:t>
            </a:r>
            <a:r>
              <a:rPr lang="en-US" altLang="en-US" sz="1600" dirty="0"/>
              <a:t>next call/meeting  </a:t>
            </a:r>
            <a:r>
              <a:rPr lang="en-US" sz="1600" dirty="0"/>
              <a:t>#87,  11-15Jan21 </a:t>
            </a:r>
            <a:endParaRPr lang="en-US" sz="1600" dirty="0">
              <a:highlight>
                <a:srgbClr val="FFFF00"/>
              </a:highlight>
            </a:endParaRPr>
          </a:p>
          <a:p>
            <a:pPr>
              <a:spcBef>
                <a:spcPts val="0"/>
              </a:spcBef>
              <a:buFont typeface="Arial" panose="020B0604020202020204" pitchFamily="34" charset="0"/>
              <a:buChar char="•"/>
            </a:pPr>
            <a:r>
              <a:rPr lang="en-US" sz="1600" dirty="0">
                <a:solidFill>
                  <a:schemeClr val="tx1"/>
                </a:solidFill>
              </a:rPr>
              <a:t>CEPT – ECC </a:t>
            </a:r>
            <a:r>
              <a:rPr lang="en-US" altLang="en-US" sz="1600" b="0" dirty="0">
                <a:hlinkClick r:id="rId8"/>
              </a:rPr>
              <a:t>&lt;SE45&gt;</a:t>
            </a:r>
            <a:r>
              <a:rPr lang="en-US" altLang="en-US" sz="1600" b="0" dirty="0"/>
              <a:t> </a:t>
            </a:r>
            <a:r>
              <a:rPr lang="en-US" altLang="en-US" sz="1600" dirty="0"/>
              <a:t>next call/meeting: none</a:t>
            </a:r>
          </a:p>
          <a:p>
            <a:pPr>
              <a:spcBef>
                <a:spcPts val="0"/>
              </a:spcBef>
              <a:buFont typeface="Arial" panose="020B0604020202020204" pitchFamily="34" charset="0"/>
              <a:buChar char="•"/>
            </a:pPr>
            <a:r>
              <a:rPr lang="en-US" sz="1600" dirty="0">
                <a:solidFill>
                  <a:schemeClr val="tx1"/>
                </a:solidFill>
              </a:rPr>
              <a:t>CEPT – ECC </a:t>
            </a:r>
            <a:r>
              <a:rPr lang="en-US" altLang="en-US" sz="1600" b="0" dirty="0">
                <a:hlinkClick r:id="rId9"/>
              </a:rPr>
              <a:t>&lt;WGFM&gt;</a:t>
            </a:r>
            <a:r>
              <a:rPr lang="en-US" altLang="en-US" sz="1600" b="0" dirty="0"/>
              <a:t>  </a:t>
            </a:r>
            <a:r>
              <a:rPr lang="en-US" altLang="en-US" sz="1600" dirty="0">
                <a:solidFill>
                  <a:schemeClr val="tx1"/>
                </a:solidFill>
              </a:rPr>
              <a:t>next meeting #98, 8-12Feb21</a:t>
            </a:r>
            <a:endParaRPr lang="en-US" sz="1600" dirty="0"/>
          </a:p>
          <a:p>
            <a:pPr lvl="1">
              <a:spcBef>
                <a:spcPts val="0"/>
              </a:spcBef>
              <a:buFont typeface="Arial" panose="020B0604020202020204" pitchFamily="34" charset="0"/>
              <a:buChar char="•"/>
            </a:pPr>
            <a:r>
              <a:rPr lang="en-US" sz="1600" b="0" dirty="0">
                <a:latin typeface="Times New Roman" panose="02020603050405020304" pitchFamily="18" charset="0"/>
                <a:ea typeface="SimSun" panose="02010600030101010101" pitchFamily="2" charset="-122"/>
              </a:rPr>
              <a:t> </a:t>
            </a:r>
            <a:r>
              <a:rPr lang="en-US" sz="1400" b="0" dirty="0">
                <a:latin typeface="Times New Roman" panose="02020603050405020304" pitchFamily="18" charset="0"/>
                <a:ea typeface="SimSun" panose="02010600030101010101" pitchFamily="2" charset="-122"/>
              </a:rPr>
              <a:t>22Oct: The draft </a:t>
            </a:r>
            <a:r>
              <a:rPr lang="en-US" sz="1400" dirty="0">
                <a:latin typeface="Times New Roman" panose="02020603050405020304" pitchFamily="18" charset="0"/>
                <a:ea typeface="SimSun" panose="02010600030101010101" pitchFamily="2" charset="-122"/>
              </a:rPr>
              <a:t>ECC decision has been posted: </a:t>
            </a:r>
          </a:p>
          <a:p>
            <a:pPr lvl="2">
              <a:spcBef>
                <a:spcPts val="0"/>
              </a:spcBef>
              <a:buFont typeface="Arial" panose="020B0604020202020204" pitchFamily="34" charset="0"/>
              <a:buChar char="•"/>
            </a:pPr>
            <a:r>
              <a:rPr lang="en-US" sz="1400" b="0" dirty="0">
                <a:latin typeface="Times New Roman" panose="02020603050405020304" pitchFamily="18" charset="0"/>
                <a:ea typeface="SimSun" panose="02010600030101010101" pitchFamily="2" charset="-122"/>
              </a:rPr>
              <a:t>No Country Determination Capability required.</a:t>
            </a:r>
          </a:p>
          <a:p>
            <a:pPr lvl="2">
              <a:spcBef>
                <a:spcPts val="0"/>
              </a:spcBef>
              <a:buFont typeface="Arial" panose="020B0604020202020204" pitchFamily="34" charset="0"/>
              <a:buChar char="•"/>
            </a:pPr>
            <a:r>
              <a:rPr lang="en-US" sz="1400" b="0" dirty="0">
                <a:latin typeface="Times New Roman" panose="02020603050405020304" pitchFamily="18" charset="0"/>
                <a:ea typeface="SimSun" panose="02010600030101010101" pitchFamily="2" charset="-122"/>
              </a:rPr>
              <a:t>Created 5915-5935 MHz urban rail private spectrum across 27 member states.</a:t>
            </a:r>
          </a:p>
          <a:p>
            <a:pPr marL="0" marR="0">
              <a:spcBef>
                <a:spcPts val="0"/>
              </a:spcBef>
              <a:spcAft>
                <a:spcPts val="0"/>
              </a:spcAft>
              <a:buFont typeface="Arial" panose="020B0604020202020204" pitchFamily="34" charset="0"/>
              <a:buChar char="•"/>
            </a:pPr>
            <a:r>
              <a:rPr lang="en-US" sz="1600" dirty="0">
                <a:solidFill>
                  <a:schemeClr val="tx1"/>
                </a:solidFill>
              </a:rPr>
              <a:t>CEPT – ECC </a:t>
            </a:r>
            <a:r>
              <a:rPr lang="en-US" altLang="en-US" sz="1600" b="0" dirty="0">
                <a:hlinkClick r:id="rId10"/>
              </a:rPr>
              <a:t>&lt;FM57&gt;</a:t>
            </a:r>
            <a:r>
              <a:rPr lang="en-US" altLang="en-US" sz="1600" b="0" dirty="0"/>
              <a:t>  </a:t>
            </a:r>
            <a:r>
              <a:rPr lang="en-US" altLang="en-US" sz="1600" dirty="0"/>
              <a:t>next call #13, </a:t>
            </a:r>
            <a:r>
              <a:rPr lang="en-US" sz="1600" dirty="0">
                <a:sym typeface="Wingdings" panose="05000000000000000000" pitchFamily="2" charset="2"/>
              </a:rPr>
              <a:t>18-21Jan21  				(#14, 12-15Apr21)</a:t>
            </a:r>
            <a:endParaRPr lang="en-US" sz="1400" dirty="0">
              <a:sym typeface="Wingdings" panose="05000000000000000000" pitchFamily="2" charset="2"/>
            </a:endParaRPr>
          </a:p>
          <a:p>
            <a:pPr lvl="1">
              <a:spcBef>
                <a:spcPts val="0"/>
              </a:spcBef>
              <a:buFont typeface="Arial" panose="020B0604020202020204" pitchFamily="34" charset="0"/>
              <a:buChar char="•"/>
            </a:pPr>
            <a:r>
              <a:rPr lang="en-US" sz="1600" dirty="0">
                <a:effectLst/>
                <a:ea typeface="Calibri" panose="020F0502020204030204" pitchFamily="34" charset="0"/>
              </a:rPr>
              <a:t> </a:t>
            </a:r>
            <a:r>
              <a:rPr lang="en-US" sz="1400" dirty="0">
                <a:effectLst/>
                <a:ea typeface="Calibri" panose="020F0502020204030204" pitchFamily="34" charset="0"/>
              </a:rPr>
              <a:t>15Oct: Posting drafts into WGFM, FR and DE put in for no country capability, Sweden agreed. </a:t>
            </a:r>
          </a:p>
          <a:p>
            <a:pPr lvl="2">
              <a:spcBef>
                <a:spcPts val="0"/>
              </a:spcBef>
              <a:buFont typeface="Arial" panose="020B0604020202020204" pitchFamily="34" charset="0"/>
              <a:buChar char="•"/>
            </a:pPr>
            <a:r>
              <a:rPr lang="en-US" sz="1400" dirty="0">
                <a:ea typeface="Calibri" panose="020F0502020204030204" pitchFamily="34" charset="0"/>
              </a:rPr>
              <a:t>UK contribution offering OOBE limits, if no agreement on what came out of FM57. </a:t>
            </a:r>
            <a:endParaRPr lang="en-US" sz="1400" dirty="0">
              <a:effectLst/>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05-12Nov20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a:extLst>
              <a:ext uri="{FF2B5EF4-FFF2-40B4-BE49-F238E27FC236}">
                <a16:creationId xmlns:a16="http://schemas.microsoft.com/office/drawing/2014/main" id="{2C36D5ED-1A30-4F05-B307-9AAC83DC1F65}"/>
              </a:ext>
            </a:extLst>
          </p:cNvPr>
          <p:cNvSpPr txBox="1"/>
          <p:nvPr/>
        </p:nvSpPr>
        <p:spPr>
          <a:xfrm>
            <a:off x="685800" y="6136859"/>
            <a:ext cx="5012783" cy="338554"/>
          </a:xfrm>
          <a:prstGeom prst="rect">
            <a:avLst/>
          </a:prstGeom>
          <a:noFill/>
        </p:spPr>
        <p:txBody>
          <a:bodyPr wrap="none" rtlCol="0">
            <a:spAutoFit/>
          </a:bodyPr>
          <a:lstStyle/>
          <a:p>
            <a:pPr>
              <a:buFont typeface="Arial" panose="020B0604020202020204" pitchFamily="34" charset="0"/>
              <a:buChar char="•"/>
            </a:pPr>
            <a:r>
              <a:rPr lang="en-US" sz="1600" dirty="0">
                <a:solidFill>
                  <a:srgbClr val="0070C0"/>
                </a:solidFill>
              </a:rPr>
              <a:t>See notes on this slide for basics of Report A, B, 302, 316</a:t>
            </a:r>
          </a:p>
        </p:txBody>
      </p:sp>
    </p:spTree>
    <p:extLst>
      <p:ext uri="{BB962C8B-B14F-4D97-AF65-F5344CB8AC3E}">
        <p14:creationId xmlns:p14="http://schemas.microsoft.com/office/powerpoint/2010/main" val="1131599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737931" y="615806"/>
            <a:ext cx="8271387" cy="5808785"/>
          </a:xfrm>
        </p:spPr>
        <p:txBody>
          <a:bodyPr/>
          <a:lstStyle/>
          <a:p>
            <a:pPr marL="800100" lvl="2">
              <a:spcBef>
                <a:spcPts val="0"/>
              </a:spcBef>
              <a:spcAft>
                <a:spcPts val="0"/>
              </a:spcAft>
              <a:buFont typeface="Arial" panose="020B0604020202020204" pitchFamily="34" charset="0"/>
              <a:buChar char="•"/>
            </a:pPr>
            <a:endParaRPr lang="en-US" sz="1000" dirty="0">
              <a:solidFill>
                <a:srgbClr val="000000"/>
              </a:solidFill>
              <a:effectLst/>
              <a:ea typeface="Calibri" panose="020F0502020204030204" pitchFamily="34" charset="0"/>
            </a:endParaRPr>
          </a:p>
          <a:p>
            <a:pPr marL="0" marR="0">
              <a:spcBef>
                <a:spcPts val="0"/>
              </a:spcBef>
              <a:spcAft>
                <a:spcPts val="0"/>
              </a:spcAft>
              <a:buFont typeface="Arial" panose="020B0604020202020204" pitchFamily="34" charset="0"/>
              <a:buChar char="•"/>
            </a:pPr>
            <a:endParaRPr lang="en-US" sz="1800" dirty="0">
              <a:solidFill>
                <a:schemeClr val="tx1"/>
              </a:solidFill>
              <a:effectLst/>
              <a:ea typeface="Calibri" panose="020F0502020204030204" pitchFamily="34" charset="0"/>
            </a:endParaRPr>
          </a:p>
          <a:p>
            <a:pPr marL="0" marR="0">
              <a:spcBef>
                <a:spcPts val="0"/>
              </a:spcBef>
              <a:spcAft>
                <a:spcPts val="0"/>
              </a:spcAft>
              <a:buFont typeface="Arial" panose="020B0604020202020204" pitchFamily="34" charset="0"/>
              <a:buChar char="•"/>
            </a:pPr>
            <a:endParaRPr lang="en-US" sz="180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2000" dirty="0">
                <a:solidFill>
                  <a:schemeClr val="tx1"/>
                </a:solidFill>
              </a:rPr>
              <a:t>Peru had a consultation on 6GHz band for Wi-Fi, it closed on 03nov.</a:t>
            </a:r>
          </a:p>
          <a:p>
            <a:pPr marL="0">
              <a:spcBef>
                <a:spcPts val="0"/>
              </a:spcBef>
              <a:spcAft>
                <a:spcPts val="0"/>
              </a:spcAft>
              <a:buFont typeface="Arial" panose="020B0604020202020204" pitchFamily="34" charset="0"/>
              <a:buChar char="•"/>
            </a:pPr>
            <a:r>
              <a:rPr lang="en-US" sz="2000" b="0" dirty="0">
                <a:effectLst/>
                <a:ea typeface="Calibri" panose="020F0502020204030204" pitchFamily="34" charset="0"/>
                <a:cs typeface="Times New Roman" panose="02020603050405020304" pitchFamily="18" charset="0"/>
                <a:hlinkClick r:id="rId3"/>
              </a:rPr>
              <a:t>https://cdn.www.gob.pe/uploads/document/file/1422105/Documento%20de%20Trabajo.pdf</a:t>
            </a:r>
            <a:r>
              <a:rPr lang="en-US" sz="2000" b="0" dirty="0">
                <a:effectLst/>
                <a:ea typeface="Calibri" panose="020F0502020204030204" pitchFamily="34" charset="0"/>
                <a:cs typeface="Times New Roman" panose="02020603050405020304" pitchFamily="18" charset="0"/>
              </a:rPr>
              <a:t> </a:t>
            </a:r>
            <a:endParaRPr lang="en-US" sz="2000" b="0" dirty="0">
              <a:hlinkClick r:id="rId4">
                <a:extLst>
                  <a:ext uri="{A12FA001-AC4F-418D-AE19-62706E023703}">
                    <ahyp:hlinkClr xmlns:ahyp="http://schemas.microsoft.com/office/drawing/2018/hyperlinkcolor" val="tx"/>
                  </a:ext>
                </a:extLst>
              </a:hlinkClick>
            </a:endParaRPr>
          </a:p>
          <a:p>
            <a:pPr marL="0">
              <a:spcBef>
                <a:spcPts val="0"/>
              </a:spcBef>
              <a:spcAft>
                <a:spcPts val="0"/>
              </a:spcAft>
              <a:buFont typeface="Arial" panose="020B0604020202020204" pitchFamily="34" charset="0"/>
              <a:buChar char="•"/>
            </a:pPr>
            <a:endParaRPr lang="en-US" sz="2000" dirty="0">
              <a:hlinkClick r:id="rId4">
                <a:extLst>
                  <a:ext uri="{A12FA001-AC4F-418D-AE19-62706E023703}">
                    <ahyp:hlinkClr xmlns:ahyp="http://schemas.microsoft.com/office/drawing/2018/hyperlinkcolor" val="tx"/>
                  </a:ext>
                </a:extLst>
              </a:hlinkClick>
            </a:endParaRPr>
          </a:p>
          <a:p>
            <a:pPr marL="0" indent="0">
              <a:spcBef>
                <a:spcPts val="0"/>
              </a:spcBef>
              <a:spcAft>
                <a:spcPts val="0"/>
              </a:spcAft>
            </a:pPr>
            <a:endParaRPr lang="en-US" sz="2000" dirty="0">
              <a:hlinkClick r:id="rId4">
                <a:extLst>
                  <a:ext uri="{A12FA001-AC4F-418D-AE19-62706E023703}">
                    <ahyp:hlinkClr xmlns:ahyp="http://schemas.microsoft.com/office/drawing/2018/hyperlinkcolor" val="tx"/>
                  </a:ext>
                </a:extLst>
              </a:hlinkClick>
            </a:endParaRPr>
          </a:p>
          <a:p>
            <a:pPr marL="0">
              <a:spcBef>
                <a:spcPts val="0"/>
              </a:spcBef>
              <a:spcAft>
                <a:spcPts val="0"/>
              </a:spcAft>
              <a:buFont typeface="Arial" panose="020B0604020202020204" pitchFamily="34" charset="0"/>
              <a:buChar char="•"/>
            </a:pPr>
            <a:r>
              <a:rPr lang="en-US" sz="2000" dirty="0">
                <a:solidFill>
                  <a:schemeClr val="tx1"/>
                </a:solidFill>
              </a:rPr>
              <a:t>Chile has already adopted 5925 to 7125 MHz, for indoor only. </a:t>
            </a:r>
          </a:p>
          <a:p>
            <a:pPr marL="0">
              <a:spcBef>
                <a:spcPts val="0"/>
              </a:spcBef>
              <a:spcAft>
                <a:spcPts val="0"/>
              </a:spcAft>
              <a:buFont typeface="Arial" panose="020B0604020202020204" pitchFamily="34" charset="0"/>
              <a:buChar char="•"/>
            </a:pPr>
            <a:r>
              <a:rPr lang="en-US" sz="2000" b="0" i="0" dirty="0">
                <a:solidFill>
                  <a:srgbClr val="1155CC"/>
                </a:solidFill>
                <a:effectLst/>
                <a:hlinkClick r:id="rId5"/>
              </a:rPr>
              <a:t>https://www.bcn.cl/leychile/navegar?idNorma=1109333&amp;idParte=9841504&amp;idVersion=&amp;r_c=6</a:t>
            </a:r>
            <a:r>
              <a:rPr lang="en-US" sz="2000" b="0" i="0" dirty="0">
                <a:solidFill>
                  <a:srgbClr val="1155CC"/>
                </a:solidFill>
                <a:effectLst/>
              </a:rPr>
              <a:t> </a:t>
            </a:r>
            <a:endParaRPr lang="en-US" sz="2000" b="0" i="0" dirty="0">
              <a:solidFill>
                <a:schemeClr val="tx1"/>
              </a:solidFill>
              <a:effectLst/>
            </a:endParaRPr>
          </a:p>
          <a:p>
            <a:pPr marL="0">
              <a:spcBef>
                <a:spcPts val="0"/>
              </a:spcBef>
              <a:spcAft>
                <a:spcPts val="0"/>
              </a:spcAft>
              <a:buFont typeface="Arial" panose="020B0604020202020204" pitchFamily="34" charset="0"/>
              <a:buChar char="•"/>
            </a:pPr>
            <a:endParaRPr lang="en-US" sz="2000" dirty="0">
              <a:solidFill>
                <a:schemeClr val="tx1"/>
              </a:solidFill>
            </a:endParaRPr>
          </a:p>
          <a:p>
            <a:pPr marL="0">
              <a:spcBef>
                <a:spcPts val="0"/>
              </a:spcBef>
              <a:spcAft>
                <a:spcPts val="0"/>
              </a:spcAft>
              <a:buFont typeface="Arial" panose="020B0604020202020204" pitchFamily="34" charset="0"/>
              <a:buChar char="•"/>
            </a:pPr>
            <a:endParaRPr lang="en-US" sz="2000" dirty="0">
              <a:solidFill>
                <a:schemeClr val="tx1"/>
              </a:solidFill>
            </a:endParaRPr>
          </a:p>
          <a:p>
            <a:pPr marL="0">
              <a:spcBef>
                <a:spcPts val="0"/>
              </a:spcBef>
              <a:spcAft>
                <a:spcPts val="0"/>
              </a:spcAft>
              <a:buFont typeface="Arial" panose="020B0604020202020204" pitchFamily="34" charset="0"/>
              <a:buChar char="•"/>
            </a:pPr>
            <a:r>
              <a:rPr lang="en-US" sz="2000" dirty="0">
                <a:solidFill>
                  <a:schemeClr val="tx1"/>
                </a:solidFill>
              </a:rPr>
              <a:t>Next week will plan on an APAC update. </a:t>
            </a:r>
          </a:p>
          <a:p>
            <a:pPr marL="0">
              <a:spcBef>
                <a:spcPts val="0"/>
              </a:spcBef>
              <a:spcAft>
                <a:spcPts val="0"/>
              </a:spcAft>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05-12Nov20</a:t>
            </a:r>
            <a:endParaRPr lang="en-GB" dirty="0"/>
          </a:p>
        </p:txBody>
      </p:sp>
    </p:spTree>
    <p:extLst>
      <p:ext uri="{BB962C8B-B14F-4D97-AF65-F5344CB8AC3E}">
        <p14:creationId xmlns:p14="http://schemas.microsoft.com/office/powerpoint/2010/main" val="708012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685800" y="1010418"/>
            <a:ext cx="8458200" cy="5463999"/>
          </a:xfrm>
        </p:spPr>
        <p:txBody>
          <a:bodyPr/>
          <a:lstStyle/>
          <a:p>
            <a:pPr marL="285750">
              <a:buFont typeface="Arial" panose="020B0604020202020204" pitchFamily="34" charset="0"/>
              <a:buChar char="•"/>
            </a:pPr>
            <a:r>
              <a:rPr lang="en-US" sz="1800" b="0" dirty="0">
                <a:solidFill>
                  <a:schemeClr val="tx1"/>
                </a:solidFill>
              </a:rPr>
              <a:t> For </a:t>
            </a:r>
            <a:r>
              <a:rPr lang="en-US" sz="1800" b="0" dirty="0">
                <a:solidFill>
                  <a:schemeClr val="tx1"/>
                </a:solidFill>
                <a:hlinkClick r:id="rId3"/>
              </a:rPr>
              <a:t>WP 5D</a:t>
            </a:r>
            <a:r>
              <a:rPr lang="en-US" sz="1800" b="0" dirty="0">
                <a:solidFill>
                  <a:schemeClr val="tx1"/>
                </a:solidFill>
              </a:rPr>
              <a:t> next call:  </a:t>
            </a:r>
            <a:r>
              <a:rPr lang="en-US" sz="1800" b="0" i="0" u="none" strike="noStrike" dirty="0">
                <a:solidFill>
                  <a:srgbClr val="3789BD"/>
                </a:solidFill>
                <a:effectLst/>
                <a:hlinkClick r:id="rId4"/>
              </a:rPr>
              <a:t>Monday 2020-10-05 - Friday 2020-10-16</a:t>
            </a:r>
            <a:endParaRPr lang="en-US" sz="1800" b="0" i="0" dirty="0">
              <a:solidFill>
                <a:srgbClr val="444444"/>
              </a:solidFill>
              <a:effectLst/>
            </a:endParaRPr>
          </a:p>
          <a:p>
            <a:pPr marL="685800" lvl="1">
              <a:spcBef>
                <a:spcPts val="0"/>
              </a:spcBef>
              <a:buFont typeface="Arial" panose="020B0604020202020204" pitchFamily="34" charset="0"/>
              <a:buChar char="•"/>
            </a:pPr>
            <a:r>
              <a:rPr lang="en-US" sz="1600" b="0" dirty="0">
                <a:solidFill>
                  <a:schemeClr val="tx1"/>
                </a:solidFill>
              </a:rPr>
              <a:t>6 GHz is part of this, WRC-23 AI 1.2.    S</a:t>
            </a:r>
            <a:r>
              <a:rPr lang="en-US" sz="1600" dirty="0">
                <a:solidFill>
                  <a:schemeClr val="tx1"/>
                </a:solidFill>
              </a:rPr>
              <a:t>haring studies due June 2021</a:t>
            </a:r>
          </a:p>
          <a:p>
            <a:pPr marL="685800" lvl="1">
              <a:spcBef>
                <a:spcPts val="0"/>
              </a:spcBef>
              <a:buFont typeface="Arial" panose="020B0604020202020204" pitchFamily="34" charset="0"/>
              <a:buChar char="•"/>
            </a:pPr>
            <a:r>
              <a:rPr lang="en-US" sz="1800" b="0" dirty="0">
                <a:solidFill>
                  <a:schemeClr val="tx1"/>
                </a:solidFill>
              </a:rPr>
              <a:t> Will discuss next week (12Nov20)</a:t>
            </a:r>
          </a:p>
          <a:p>
            <a:pPr marL="685800" lvl="1">
              <a:spcBef>
                <a:spcPts val="0"/>
              </a:spcBef>
              <a:buFont typeface="Arial" panose="020B0604020202020204" pitchFamily="34" charset="0"/>
              <a:buChar char="•"/>
            </a:pPr>
            <a:endParaRPr lang="en-US" sz="1800" b="0" dirty="0">
              <a:solidFill>
                <a:schemeClr val="tx1"/>
              </a:solidFill>
            </a:endParaRPr>
          </a:p>
          <a:p>
            <a:pPr marL="285750">
              <a:buFont typeface="Arial" panose="020B0604020202020204" pitchFamily="34" charset="0"/>
              <a:buChar char="•"/>
            </a:pPr>
            <a:endParaRPr lang="en-US" sz="1800" b="0" dirty="0">
              <a:solidFill>
                <a:schemeClr val="tx1"/>
              </a:solidFill>
            </a:endParaRPr>
          </a:p>
          <a:p>
            <a:pPr>
              <a:spcBef>
                <a:spcPts val="0"/>
              </a:spcBef>
              <a:buFont typeface="Arial" panose="020B0604020202020204" pitchFamily="34" charset="0"/>
              <a:buChar char="•"/>
            </a:pPr>
            <a:r>
              <a:rPr lang="en-US" sz="1800" b="0" dirty="0">
                <a:solidFill>
                  <a:schemeClr val="tx1"/>
                </a:solidFill>
              </a:rPr>
              <a:t>WRC-23 agenda items (pick this up before General Discussion items if time permits)</a:t>
            </a:r>
          </a:p>
          <a:p>
            <a:pPr lvl="1">
              <a:spcBef>
                <a:spcPts val="0"/>
              </a:spcBef>
              <a:buFont typeface="Arial" panose="020B0604020202020204" pitchFamily="34" charset="0"/>
              <a:buChar char="•"/>
            </a:pPr>
            <a:r>
              <a:rPr lang="en-US" sz="1800" dirty="0">
                <a:solidFill>
                  <a:schemeClr val="tx1"/>
                </a:solidFill>
              </a:rPr>
              <a:t>With 18-20/0107, will spend some time to continue to ID the AIs of interest to IEEE 802,  to form viewpoints.</a:t>
            </a:r>
            <a:endParaRPr lang="en-US" sz="3200" dirty="0">
              <a:solidFill>
                <a:schemeClr val="tx1"/>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a:spcBef>
                <a:spcPts val="0"/>
              </a:spcBef>
              <a:buFont typeface="Arial" panose="020B0604020202020204" pitchFamily="34" charset="0"/>
              <a:buChar char="•"/>
            </a:pPr>
            <a:endParaRPr lang="en-US" sz="1800" u="sng" dirty="0">
              <a:solidFill>
                <a:schemeClr val="tx1"/>
              </a:solidFill>
            </a:endParaRPr>
          </a:p>
          <a:p>
            <a:pPr>
              <a:spcBef>
                <a:spcPts val="0"/>
              </a:spcBef>
              <a:buFont typeface="Arial" panose="020B0604020202020204" pitchFamily="34" charset="0"/>
              <a:buChar char="•"/>
            </a:pPr>
            <a:endParaRPr lang="en-US" sz="1800" u="sng" dirty="0">
              <a:solidFill>
                <a:schemeClr val="tx1"/>
              </a:solidFill>
            </a:endParaRPr>
          </a:p>
          <a:p>
            <a:pPr>
              <a:spcBef>
                <a:spcPts val="0"/>
              </a:spcBef>
              <a:buFont typeface="Arial" panose="020B0604020202020204" pitchFamily="34" charset="0"/>
              <a:buChar char="•"/>
            </a:pPr>
            <a:endParaRPr lang="en-US" sz="1800" u="sng" dirty="0">
              <a:solidFill>
                <a:schemeClr val="tx1"/>
              </a:solidFill>
            </a:endParaRPr>
          </a:p>
          <a:p>
            <a:pPr>
              <a:spcBef>
                <a:spcPts val="0"/>
              </a:spcBef>
              <a:buFont typeface="Arial" panose="020B0604020202020204" pitchFamily="34" charset="0"/>
              <a:buChar char="•"/>
            </a:pPr>
            <a:r>
              <a:rPr lang="en-US" sz="1600" b="0" u="sng" dirty="0">
                <a:solidFill>
                  <a:schemeClr val="tx1"/>
                </a:solidFill>
              </a:rPr>
              <a:t>APG</a:t>
            </a:r>
            <a:r>
              <a:rPr lang="en-US" sz="1600" u="sng" dirty="0">
                <a:solidFill>
                  <a:schemeClr val="tx1"/>
                </a:solidFill>
              </a:rPr>
              <a:t> </a:t>
            </a:r>
            <a:r>
              <a:rPr lang="en-US" sz="1600" b="0" dirty="0">
                <a:solidFill>
                  <a:schemeClr val="tx1"/>
                </a:solidFill>
              </a:rPr>
              <a:t>– WRC-23 prep - any feedback on 6GHz and 7GHz, 7025-7125MHz changes? </a:t>
            </a:r>
          </a:p>
          <a:p>
            <a:pPr lvl="1">
              <a:spcBef>
                <a:spcPts val="0"/>
              </a:spcBef>
              <a:buFont typeface="Arial" panose="020B0604020202020204" pitchFamily="34" charset="0"/>
              <a:buChar char="•"/>
            </a:pPr>
            <a:r>
              <a:rPr lang="en-US" sz="1600" b="1" u="sng" dirty="0">
                <a:solidFill>
                  <a:schemeClr val="tx1"/>
                </a:solidFill>
              </a:rPr>
              <a:t>Contributions are welcomed</a:t>
            </a:r>
            <a:r>
              <a:rPr lang="en-US" sz="1600" dirty="0">
                <a:solidFill>
                  <a:schemeClr val="tx1"/>
                </a:solidFill>
              </a:rPr>
              <a:t> and ne</a:t>
            </a:r>
            <a:r>
              <a:rPr lang="en-US" sz="1600" b="0" dirty="0">
                <a:solidFill>
                  <a:schemeClr val="tx1"/>
                </a:solidFill>
              </a:rPr>
              <a:t>xt meeting is in Ap</a:t>
            </a:r>
            <a:r>
              <a:rPr lang="en-US" sz="1600" dirty="0">
                <a:solidFill>
                  <a:schemeClr val="tx1"/>
                </a:solidFill>
              </a:rPr>
              <a:t>ril 2021. </a:t>
            </a:r>
          </a:p>
          <a:p>
            <a:pPr lvl="1">
              <a:spcBef>
                <a:spcPts val="0"/>
              </a:spcBef>
              <a:buFont typeface="Arial" panose="020B0604020202020204" pitchFamily="34" charset="0"/>
              <a:buChar char="•"/>
            </a:pPr>
            <a:r>
              <a:rPr lang="en-US" sz="1600" dirty="0">
                <a:solidFill>
                  <a:schemeClr val="tx1"/>
                </a:solidFill>
              </a:rPr>
              <a:t>IEEE 802 should consider a contribution to APG.  </a:t>
            </a:r>
          </a:p>
          <a:p>
            <a:pPr lvl="1">
              <a:spcBef>
                <a:spcPts val="0"/>
              </a:spcBef>
              <a:buFont typeface="Arial" panose="020B0604020202020204" pitchFamily="34" charset="0"/>
              <a:buChar char="•"/>
            </a:pPr>
            <a:r>
              <a:rPr lang="en-US" sz="1600" b="0" dirty="0">
                <a:solidFill>
                  <a:srgbClr val="00B0F0"/>
                </a:solidFill>
              </a:rPr>
              <a:t>All – consider and pass along some basic text for the start of a contribution to APG for their WRC-23 prep on the 6GHz band from our viewpoint to be considered.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05-12Nov20</a:t>
            </a:r>
            <a:endParaRPr lang="en-GB" dirty="0"/>
          </a:p>
        </p:txBody>
      </p:sp>
      <p:sp>
        <p:nvSpPr>
          <p:cNvPr id="7" name="TextBox 6">
            <a:extLst>
              <a:ext uri="{FF2B5EF4-FFF2-40B4-BE49-F238E27FC236}">
                <a16:creationId xmlns:a16="http://schemas.microsoft.com/office/drawing/2014/main" id="{A818EA94-ED1F-46D8-B2D5-99F35CD1EA2E}"/>
              </a:ext>
            </a:extLst>
          </p:cNvPr>
          <p:cNvSpPr txBox="1"/>
          <p:nvPr/>
        </p:nvSpPr>
        <p:spPr>
          <a:xfrm>
            <a:off x="685800" y="5920917"/>
            <a:ext cx="8052782" cy="553998"/>
          </a:xfrm>
          <a:prstGeom prst="rect">
            <a:avLst/>
          </a:prstGeom>
          <a:noFill/>
        </p:spPr>
        <p:txBody>
          <a:bodyPr wrap="none" rtlCol="0">
            <a:spAutoFit/>
          </a:bodyPr>
          <a:lstStyle/>
          <a:p>
            <a:pPr marL="285750" indent="-285750">
              <a:spcBef>
                <a:spcPts val="0"/>
              </a:spcBef>
              <a:buFont typeface="Wingdings" panose="05000000000000000000" pitchFamily="2" charset="2"/>
              <a:buChar char="Ø"/>
            </a:pPr>
            <a:r>
              <a:rPr lang="en-US" sz="1400" b="0" dirty="0">
                <a:solidFill>
                  <a:schemeClr val="tx1"/>
                </a:solidFill>
              </a:rPr>
              <a:t>With 18-20/0107, we will over time </a:t>
            </a:r>
            <a:r>
              <a:rPr lang="en-US" sz="1400" dirty="0">
                <a:solidFill>
                  <a:schemeClr val="tx1"/>
                </a:solidFill>
              </a:rPr>
              <a:t>ID </a:t>
            </a:r>
            <a:r>
              <a:rPr lang="en-US" sz="1400" b="0" dirty="0">
                <a:solidFill>
                  <a:schemeClr val="tx1"/>
                </a:solidFill>
              </a:rPr>
              <a:t>the Agenda Items of interest to IEEE 802,  to form viewpoints.     </a:t>
            </a:r>
          </a:p>
          <a:p>
            <a:pPr marL="285750" indent="-285750">
              <a:spcBef>
                <a:spcPts val="0"/>
              </a:spcBef>
              <a:buFont typeface="Wingdings" panose="05000000000000000000" pitchFamily="2" charset="2"/>
              <a:buChar char="Ø"/>
            </a:pPr>
            <a:r>
              <a:rPr lang="en-US" sz="1600" dirty="0">
                <a:solidFill>
                  <a:schemeClr val="tx1"/>
                </a:solidFill>
              </a:rPr>
              <a:t>For miscellaneous links for ITU-R , SGs, WPs and calendars, </a:t>
            </a:r>
            <a:r>
              <a:rPr lang="en-US" sz="1600" dirty="0">
                <a:solidFill>
                  <a:schemeClr val="tx1"/>
                </a:solidFill>
                <a:hlinkClick r:id="rId6" action="ppaction://hlinksldjump"/>
              </a:rPr>
              <a:t>see back up slides later</a:t>
            </a:r>
            <a:r>
              <a:rPr lang="en-US" sz="1200" dirty="0">
                <a:solidFill>
                  <a:schemeClr val="tx1"/>
                </a:solidFill>
                <a:hlinkClick r:id="rId6" action="ppaction://hlinksldjump"/>
              </a:rPr>
              <a:t>. </a:t>
            </a:r>
            <a:endParaRPr lang="en-US" sz="300" dirty="0"/>
          </a:p>
        </p:txBody>
      </p:sp>
    </p:spTree>
    <p:extLst>
      <p:ext uri="{BB962C8B-B14F-4D97-AF65-F5344CB8AC3E}">
        <p14:creationId xmlns:p14="http://schemas.microsoft.com/office/powerpoint/2010/main" val="10787814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FCC FNPRM 5.9 GHz</a:t>
            </a:r>
            <a:endParaRPr lang="en-US" sz="2400" dirty="0"/>
          </a:p>
        </p:txBody>
      </p:sp>
      <p:sp>
        <p:nvSpPr>
          <p:cNvPr id="3" name="Content Placeholder 2"/>
          <p:cNvSpPr>
            <a:spLocks noGrp="1"/>
          </p:cNvSpPr>
          <p:nvPr>
            <p:ph idx="1"/>
          </p:nvPr>
        </p:nvSpPr>
        <p:spPr>
          <a:xfrm>
            <a:off x="713266" y="1371599"/>
            <a:ext cx="8153400" cy="5103813"/>
          </a:xfrm>
        </p:spPr>
        <p:txBody>
          <a:bodyPr/>
          <a:lstStyle/>
          <a:p>
            <a:pPr marL="285750" marR="0" indent="-285750">
              <a:spcBef>
                <a:spcPts val="0"/>
              </a:spcBef>
              <a:spcAft>
                <a:spcPts val="0"/>
              </a:spcAft>
              <a:buFont typeface="Arial" panose="020B0604020202020204" pitchFamily="34" charset="0"/>
              <a:buChar char="•"/>
            </a:pPr>
            <a:r>
              <a:rPr lang="en-US" sz="1800" b="1" dirty="0">
                <a:solidFill>
                  <a:srgbClr val="333333"/>
                </a:solidFill>
                <a:ea typeface="Times New Roman" panose="02020603050405020304" pitchFamily="18" charset="0"/>
              </a:rPr>
              <a:t>The draft R&amp;O did come out (28Oct20) as predicted.</a:t>
            </a:r>
          </a:p>
          <a:p>
            <a:pPr marL="685800" lvl="1">
              <a:spcBef>
                <a:spcPts val="0"/>
              </a:spcBef>
              <a:spcAft>
                <a:spcPts val="0"/>
              </a:spcAft>
              <a:buFont typeface="Arial" panose="020B0604020202020204" pitchFamily="34" charset="0"/>
              <a:buChar char="•"/>
            </a:pPr>
            <a:r>
              <a:rPr lang="en-US" sz="1200" b="1" dirty="0">
                <a:solidFill>
                  <a:srgbClr val="333333"/>
                </a:solidFill>
                <a:ea typeface="Times New Roman" panose="02020603050405020304" pitchFamily="18" charset="0"/>
              </a:rPr>
              <a:t>Proceeding:  </a:t>
            </a:r>
            <a:r>
              <a:rPr lang="en-US" sz="1200" u="sng" dirty="0">
                <a:solidFill>
                  <a:srgbClr val="0563C1"/>
                </a:solidFill>
                <a:effectLst/>
                <a:ea typeface="Calibri" panose="020F0502020204030204" pitchFamily="34" charset="0"/>
                <a:hlinkClick r:id="rId3"/>
              </a:rPr>
              <a:t>https://www.fcc.gov/ecfs/search/filings?proceedings_name=19-138&amp;sort=date_disseminated,DESC</a:t>
            </a:r>
            <a:r>
              <a:rPr lang="en-US" sz="1200" dirty="0">
                <a:effectLst/>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200" b="0" dirty="0">
                <a:solidFill>
                  <a:srgbClr val="191919"/>
                </a:solidFill>
                <a:effectLst/>
                <a:ea typeface="Times New Roman" panose="02020603050405020304" pitchFamily="18" charset="0"/>
              </a:rPr>
              <a:t>November Agenda Item:  </a:t>
            </a:r>
            <a:r>
              <a:rPr lang="en-US" sz="1200" b="0" dirty="0">
                <a:solidFill>
                  <a:srgbClr val="191919"/>
                </a:solidFill>
                <a:effectLst/>
                <a:ea typeface="Times New Roman" panose="02020603050405020304" pitchFamily="18" charset="0"/>
                <a:hlinkClick r:id="rId4"/>
              </a:rPr>
              <a:t>https://www.fcc.gov/document/modernizing-59-ghz-band-wi-fi-and-automotive-safety</a:t>
            </a:r>
            <a:r>
              <a:rPr lang="en-US" sz="1200" dirty="0">
                <a:solidFill>
                  <a:srgbClr val="191919"/>
                </a:solidFill>
                <a:ea typeface="Times New Roman" panose="02020603050405020304" pitchFamily="18" charset="0"/>
              </a:rPr>
              <a:t> </a:t>
            </a:r>
            <a:r>
              <a:rPr lang="en-US" sz="1400" b="0" dirty="0">
                <a:solidFill>
                  <a:srgbClr val="191919"/>
                </a:solidFill>
                <a:effectLst/>
                <a:ea typeface="Times New Roman" panose="02020603050405020304" pitchFamily="18" charset="0"/>
              </a:rPr>
              <a:t> </a:t>
            </a:r>
            <a:endParaRPr lang="en-US" sz="900" b="0" dirty="0">
              <a:solidFill>
                <a:srgbClr val="191919"/>
              </a:solidFill>
              <a:effectLst/>
              <a:ea typeface="Times New Roman" panose="02020603050405020304" pitchFamily="18" charset="0"/>
            </a:endParaRPr>
          </a:p>
          <a:p>
            <a:pPr marL="466725" lvl="1">
              <a:spcBef>
                <a:spcPts val="0"/>
              </a:spcBef>
              <a:spcAft>
                <a:spcPts val="0"/>
              </a:spcAft>
              <a:buFont typeface="Arial" panose="020B0604020202020204" pitchFamily="34" charset="0"/>
              <a:buChar char="•"/>
            </a:pPr>
            <a:r>
              <a:rPr lang="en-US" sz="1600" b="1" u="sng" dirty="0">
                <a:solidFill>
                  <a:srgbClr val="191919"/>
                </a:solidFill>
                <a:ea typeface="Times New Roman" panose="02020603050405020304" pitchFamily="18" charset="0"/>
              </a:rPr>
              <a:t>The Draft R&amp;O and FNPRM (117 pages) on Mentor: </a:t>
            </a:r>
          </a:p>
          <a:p>
            <a:pPr marL="866775" lvl="2">
              <a:spcBef>
                <a:spcPts val="0"/>
              </a:spcBef>
              <a:spcAft>
                <a:spcPts val="0"/>
              </a:spcAft>
              <a:buFont typeface="Arial" panose="020B0604020202020204" pitchFamily="34" charset="0"/>
              <a:buChar char="•"/>
            </a:pPr>
            <a:r>
              <a:rPr lang="en-US" sz="1400" b="0" dirty="0">
                <a:solidFill>
                  <a:srgbClr val="191919"/>
                </a:solidFill>
                <a:ea typeface="Times New Roman" panose="02020603050405020304" pitchFamily="18" charset="0"/>
                <a:hlinkClick r:id="rId5"/>
              </a:rPr>
              <a:t>https://mentor.ieee.org/802.18/dcn/20/18-20-0144-01-0000-fcc-r-o-draft-revisiting-use-of-the-5-850-5-925-ghz-band.docx</a:t>
            </a:r>
            <a:r>
              <a:rPr lang="en-US" sz="1400" b="0" dirty="0">
                <a:solidFill>
                  <a:srgbClr val="191919"/>
                </a:solidFill>
                <a:ea typeface="Times New Roman" panose="02020603050405020304" pitchFamily="18" charset="0"/>
              </a:rPr>
              <a:t> </a:t>
            </a:r>
            <a:r>
              <a:rPr lang="en-US" sz="1600" b="0" dirty="0">
                <a:solidFill>
                  <a:srgbClr val="191919"/>
                </a:solidFill>
                <a:ea typeface="Times New Roman" panose="02020603050405020304" pitchFamily="18" charset="0"/>
              </a:rPr>
              <a:t>		51 seek comments highlighter in rev01</a:t>
            </a:r>
          </a:p>
          <a:p>
            <a:pPr marL="466725" lvl="1">
              <a:spcBef>
                <a:spcPts val="0"/>
              </a:spcBef>
              <a:spcAft>
                <a:spcPts val="0"/>
              </a:spcAft>
              <a:buFont typeface="Arial" panose="020B0604020202020204" pitchFamily="34" charset="0"/>
              <a:buChar char="•"/>
            </a:pPr>
            <a:endParaRPr lang="en-US" sz="1600" b="0" dirty="0">
              <a:solidFill>
                <a:srgbClr val="191919"/>
              </a:solidFill>
              <a:ea typeface="Times New Roman" panose="02020603050405020304" pitchFamily="18" charset="0"/>
            </a:endParaRPr>
          </a:p>
          <a:p>
            <a:pPr marL="466725" lvl="1">
              <a:spcBef>
                <a:spcPts val="0"/>
              </a:spcBef>
              <a:spcAft>
                <a:spcPts val="0"/>
              </a:spcAft>
              <a:buFont typeface="Arial" panose="020B0604020202020204" pitchFamily="34" charset="0"/>
              <a:buChar char="•"/>
            </a:pPr>
            <a:r>
              <a:rPr lang="en-US" sz="1600" b="0" dirty="0">
                <a:solidFill>
                  <a:srgbClr val="191919"/>
                </a:solidFill>
                <a:ea typeface="Times New Roman" panose="02020603050405020304" pitchFamily="18" charset="0"/>
              </a:rPr>
              <a:t>Points for discussion include, seemed more questions than answers in the end. </a:t>
            </a:r>
          </a:p>
          <a:p>
            <a:pPr marL="866775" lvl="2">
              <a:spcBef>
                <a:spcPts val="0"/>
              </a:spcBef>
              <a:spcAft>
                <a:spcPts val="0"/>
              </a:spcAft>
              <a:buFont typeface="Arial" panose="020B0604020202020204" pitchFamily="34" charset="0"/>
              <a:buChar char="•"/>
            </a:pPr>
            <a:r>
              <a:rPr lang="en-US" sz="1600" dirty="0">
                <a:solidFill>
                  <a:srgbClr val="191919"/>
                </a:solidFill>
                <a:ea typeface="Times New Roman" panose="02020603050405020304" pitchFamily="18" charset="0"/>
              </a:rPr>
              <a:t>Also, C-V2X brought out notably, but not till the end it was defined as </a:t>
            </a:r>
            <a:r>
              <a:rPr lang="en-US" sz="1600" dirty="0" err="1">
                <a:solidFill>
                  <a:srgbClr val="191919"/>
                </a:solidFill>
                <a:ea typeface="Times New Roman" panose="02020603050405020304" pitchFamily="18" charset="0"/>
              </a:rPr>
              <a:t>rel</a:t>
            </a:r>
            <a:r>
              <a:rPr lang="en-US" sz="1600" dirty="0">
                <a:solidFill>
                  <a:srgbClr val="191919"/>
                </a:solidFill>
                <a:ea typeface="Times New Roman" panose="02020603050405020304" pitchFamily="18" charset="0"/>
              </a:rPr>
              <a:t> 14 / 4G. </a:t>
            </a:r>
          </a:p>
          <a:p>
            <a:pPr marL="866775" lvl="2">
              <a:spcBef>
                <a:spcPts val="0"/>
              </a:spcBef>
              <a:spcAft>
                <a:spcPts val="0"/>
              </a:spcAft>
              <a:buFont typeface="Arial" panose="020B0604020202020204" pitchFamily="34" charset="0"/>
              <a:buChar char="•"/>
            </a:pPr>
            <a:r>
              <a:rPr lang="en-US" sz="1600" b="0" dirty="0">
                <a:solidFill>
                  <a:srgbClr val="191919"/>
                </a:solidFill>
                <a:ea typeface="Times New Roman" panose="02020603050405020304" pitchFamily="18" charset="0"/>
              </a:rPr>
              <a:t>Other points, Paragraph 38 reallocation of the 45MHz, indoo</a:t>
            </a:r>
            <a:r>
              <a:rPr lang="en-US" sz="1600" dirty="0">
                <a:solidFill>
                  <a:srgbClr val="191919"/>
                </a:solidFill>
                <a:ea typeface="Times New Roman" panose="02020603050405020304" pitchFamily="18" charset="0"/>
              </a:rPr>
              <a:t>r use of unlicensed and client to client operation.</a:t>
            </a:r>
          </a:p>
          <a:p>
            <a:pPr marL="866775" lvl="2">
              <a:spcBef>
                <a:spcPts val="0"/>
              </a:spcBef>
              <a:spcAft>
                <a:spcPts val="0"/>
              </a:spcAft>
              <a:buFont typeface="Arial" panose="020B0604020202020204" pitchFamily="34" charset="0"/>
              <a:buChar char="•"/>
            </a:pPr>
            <a:r>
              <a:rPr lang="en-US" sz="1600" dirty="0">
                <a:solidFill>
                  <a:srgbClr val="000000"/>
                </a:solidFill>
                <a:effectLst/>
                <a:ea typeface="Calibri" panose="020F0502020204030204" pitchFamily="34" charset="0"/>
                <a:cs typeface="Times New Roman" panose="02020603050405020304" pitchFamily="18" charset="0"/>
              </a:rPr>
              <a:t>It was also mentioned how radiolocation systems should be protected. Class 2 permissive change if software upgrade works. </a:t>
            </a:r>
          </a:p>
          <a:p>
            <a:pPr marL="866775" lvl="2">
              <a:spcBef>
                <a:spcPts val="0"/>
              </a:spcBef>
              <a:spcAft>
                <a:spcPts val="0"/>
              </a:spcAft>
              <a:buFont typeface="Arial" panose="020B0604020202020204" pitchFamily="34" charset="0"/>
              <a:buChar char="•"/>
            </a:pPr>
            <a:r>
              <a:rPr lang="en-US" sz="1600" dirty="0">
                <a:solidFill>
                  <a:srgbClr val="000000"/>
                </a:solidFill>
                <a:effectLst/>
                <a:ea typeface="Calibri" panose="020F0502020204030204" pitchFamily="34" charset="0"/>
                <a:cs typeface="Times New Roman" panose="02020603050405020304" pitchFamily="18" charset="0"/>
              </a:rPr>
              <a:t>Chair asks for pointers to topics for FNPRM to be provided now. </a:t>
            </a:r>
          </a:p>
          <a:p>
            <a:pPr marL="1323975" lvl="3">
              <a:spcBef>
                <a:spcPts val="0"/>
              </a:spcBef>
              <a:spcAft>
                <a:spcPts val="0"/>
              </a:spcAft>
              <a:buFont typeface="Arial" panose="020B0604020202020204" pitchFamily="34" charset="0"/>
              <a:buChar char="•"/>
            </a:pPr>
            <a:r>
              <a:rPr lang="en-US" dirty="0">
                <a:solidFill>
                  <a:srgbClr val="000000"/>
                </a:solidFill>
                <a:effectLst/>
                <a:ea typeface="Calibri" panose="020F0502020204030204" pitchFamily="34" charset="0"/>
                <a:cs typeface="Times New Roman" panose="02020603050405020304" pitchFamily="18" charset="0"/>
              </a:rPr>
              <a:t>FNPRM </a:t>
            </a:r>
            <a:r>
              <a:rPr lang="en-US" dirty="0">
                <a:effectLst/>
                <a:ea typeface="Calibri" panose="020F0502020204030204" pitchFamily="34" charset="0"/>
                <a:cs typeface="Times New Roman" panose="02020603050405020304" pitchFamily="18" charset="0"/>
              </a:rPr>
              <a:t>Comment period likely will be 30 days from when the R&amp;O appears in the FR. Effective comment period probably is January. </a:t>
            </a:r>
          </a:p>
          <a:p>
            <a:pPr marL="466725" lvl="1">
              <a:spcBef>
                <a:spcPts val="0"/>
              </a:spcBef>
              <a:spcAft>
                <a:spcPts val="0"/>
              </a:spcAft>
              <a:buFont typeface="Arial" panose="020B0604020202020204" pitchFamily="34" charset="0"/>
              <a:buChar char="•"/>
            </a:pPr>
            <a:endParaRPr lang="en-US" sz="1600" dirty="0">
              <a:solidFill>
                <a:srgbClr val="00B0F0"/>
              </a:solidFill>
              <a:ea typeface="Times New Roman" panose="02020603050405020304" pitchFamily="18" charset="0"/>
            </a:endParaRPr>
          </a:p>
          <a:p>
            <a:pPr marL="466725" lvl="1">
              <a:spcBef>
                <a:spcPts val="0"/>
              </a:spcBef>
              <a:spcAft>
                <a:spcPts val="0"/>
              </a:spcAft>
              <a:buFont typeface="Arial" panose="020B0604020202020204" pitchFamily="34" charset="0"/>
              <a:buChar char="•"/>
            </a:pPr>
            <a:r>
              <a:rPr lang="en-US" sz="1600" dirty="0">
                <a:solidFill>
                  <a:srgbClr val="00B0F0"/>
                </a:solidFill>
                <a:ea typeface="Times New Roman" panose="02020603050405020304" pitchFamily="18" charset="0"/>
              </a:rPr>
              <a:t>So, we need to review further the next week or two and does IEEE 802 want to do comments on FNPRM depending on the points raised? </a:t>
            </a:r>
          </a:p>
          <a:p>
            <a:pPr marL="866775"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During 05Nov20 call, not as much interest as in the first call. </a:t>
            </a:r>
            <a:endParaRPr lang="en-US" sz="1600" b="0" dirty="0">
              <a:solidFill>
                <a:schemeClr val="tx1"/>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05-12Nov20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859289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FCC FNPRM 5.9 GHz -2</a:t>
            </a:r>
            <a:endParaRPr lang="en-US" sz="2400" dirty="0"/>
          </a:p>
        </p:txBody>
      </p:sp>
      <p:sp>
        <p:nvSpPr>
          <p:cNvPr id="3" name="Content Placeholder 2"/>
          <p:cNvSpPr>
            <a:spLocks noGrp="1"/>
          </p:cNvSpPr>
          <p:nvPr>
            <p:ph idx="1"/>
          </p:nvPr>
        </p:nvSpPr>
        <p:spPr>
          <a:xfrm>
            <a:off x="700548" y="1030458"/>
            <a:ext cx="8153400" cy="5477022"/>
          </a:xfrm>
        </p:spPr>
        <p:txBody>
          <a:bodyPr/>
          <a:lstStyle/>
          <a:p>
            <a:pPr marL="285750" marR="0" indent="-285750">
              <a:spcBef>
                <a:spcPts val="0"/>
              </a:spcBef>
              <a:spcAft>
                <a:spcPts val="0"/>
              </a:spcAft>
              <a:buFont typeface="Arial" panose="020B0604020202020204" pitchFamily="34" charset="0"/>
              <a:buChar char="•"/>
            </a:pPr>
            <a:endParaRPr lang="en-US" sz="1600" b="1" dirty="0">
              <a:solidFill>
                <a:srgbClr val="333333"/>
              </a:solidFill>
              <a:effectLst/>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Question asked:  </a:t>
            </a:r>
            <a:r>
              <a:rPr lang="en-US" sz="1800" b="1" dirty="0">
                <a:solidFill>
                  <a:srgbClr val="333333"/>
                </a:solidFill>
                <a:effectLst/>
                <a:ea typeface="Times New Roman" panose="02020603050405020304" pitchFamily="18" charset="0"/>
              </a:rPr>
              <a:t>Is it worth to re-iterate some of the points we said in previous filings/comments?    </a:t>
            </a:r>
          </a:p>
          <a:p>
            <a:pPr marL="685800" lvl="1">
              <a:spcBef>
                <a:spcPts val="0"/>
              </a:spcBef>
              <a:spcAft>
                <a:spcPts val="0"/>
              </a:spcAft>
              <a:buFont typeface="Arial" panose="020B0604020202020204" pitchFamily="34" charset="0"/>
              <a:buChar char="•"/>
            </a:pPr>
            <a:r>
              <a:rPr lang="en-US" sz="1600" b="1" dirty="0">
                <a:solidFill>
                  <a:srgbClr val="00B0F0"/>
                </a:solidFill>
                <a:ea typeface="Times New Roman" panose="02020603050405020304" pitchFamily="18" charset="0"/>
              </a:rPr>
              <a:t>E.g. is there anything in the FNPRM that the FCC missed our points, ignored  or took the wrong way? </a:t>
            </a:r>
          </a:p>
          <a:p>
            <a:pPr marL="685800" lvl="1">
              <a:spcBef>
                <a:spcPts val="0"/>
              </a:spcBef>
              <a:spcAft>
                <a:spcPts val="0"/>
              </a:spcAft>
              <a:buFont typeface="Arial" panose="020B0604020202020204" pitchFamily="34" charset="0"/>
              <a:buChar char="•"/>
            </a:pPr>
            <a:endParaRPr lang="en-US" sz="1400" b="1" dirty="0">
              <a:solidFill>
                <a:srgbClr val="00B0F0"/>
              </a:solidFill>
              <a:ea typeface="Times New Roman" panose="02020603050405020304" pitchFamily="18" charset="0"/>
            </a:endParaRPr>
          </a:p>
          <a:p>
            <a:pPr marL="685800" lvl="1">
              <a:spcBef>
                <a:spcPts val="0"/>
              </a:spcBef>
              <a:spcAft>
                <a:spcPts val="0"/>
              </a:spcAft>
              <a:buFont typeface="Arial" panose="020B0604020202020204" pitchFamily="34" charset="0"/>
              <a:buChar char="•"/>
            </a:pPr>
            <a:endParaRPr lang="en-US" sz="1400" b="1" dirty="0">
              <a:solidFill>
                <a:srgbClr val="00B0F0"/>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dirty="0">
                <a:solidFill>
                  <a:schemeClr val="tx1"/>
                </a:solidFill>
                <a:effectLst/>
                <a:ea typeface="Times New Roman" panose="02020603050405020304" pitchFamily="18" charset="0"/>
              </a:rPr>
              <a:t>What about suggesting additional spectrum for DSRC - ITS?  </a:t>
            </a:r>
          </a:p>
          <a:p>
            <a:pPr marL="685800" lvl="1">
              <a:spcBef>
                <a:spcPts val="0"/>
              </a:spcBef>
              <a:spcAft>
                <a:spcPts val="0"/>
              </a:spcAft>
              <a:buFont typeface="Arial" panose="020B0604020202020204" pitchFamily="34" charset="0"/>
              <a:buChar char="•"/>
            </a:pPr>
            <a:r>
              <a:rPr lang="en-US" sz="1600" dirty="0">
                <a:solidFill>
                  <a:schemeClr val="tx1"/>
                </a:solidFill>
                <a:effectLst/>
                <a:ea typeface="Times New Roman" panose="02020603050405020304" pitchFamily="18" charset="0"/>
              </a:rPr>
              <a:t>More </a:t>
            </a:r>
            <a:r>
              <a:rPr lang="en-US" sz="1600" dirty="0">
                <a:solidFill>
                  <a:schemeClr val="tx1"/>
                </a:solidFill>
                <a:ea typeface="Times New Roman" panose="02020603050405020304" pitchFamily="18" charset="0"/>
              </a:rPr>
              <a:t>caveats need to be considered here, plus and minus, so would n</a:t>
            </a:r>
            <a:r>
              <a:rPr lang="en-US" sz="1600" dirty="0">
                <a:solidFill>
                  <a:schemeClr val="tx1"/>
                </a:solidFill>
                <a:effectLst/>
                <a:ea typeface="Times New Roman" panose="02020603050405020304" pitchFamily="18" charset="0"/>
              </a:rPr>
              <a:t>eed more discussion on how to present this.  (it links to the FCC </a:t>
            </a:r>
            <a:r>
              <a:rPr lang="en-US" sz="1600" dirty="0">
                <a:solidFill>
                  <a:schemeClr val="tx1"/>
                </a:solidFill>
                <a:ea typeface="Times New Roman" panose="02020603050405020304" pitchFamily="18" charset="0"/>
              </a:rPr>
              <a:t>first seek comment).</a:t>
            </a:r>
          </a:p>
          <a:p>
            <a:pPr marL="685800" lvl="1">
              <a:spcBef>
                <a:spcPts val="0"/>
              </a:spcBef>
              <a:spcAft>
                <a:spcPts val="0"/>
              </a:spcAft>
              <a:buFont typeface="Arial" panose="020B0604020202020204" pitchFamily="34" charset="0"/>
              <a:buChar char="•"/>
            </a:pPr>
            <a:r>
              <a:rPr lang="en-US" sz="1600" dirty="0">
                <a:solidFill>
                  <a:schemeClr val="tx1"/>
                </a:solidFill>
                <a:effectLst/>
                <a:ea typeface="Times New Roman" panose="02020603050405020304" pitchFamily="18" charset="0"/>
              </a:rPr>
              <a:t>What about 60GHz, that 802.11bd </a:t>
            </a:r>
            <a:r>
              <a:rPr lang="en-US" sz="1600" dirty="0">
                <a:solidFill>
                  <a:schemeClr val="tx1"/>
                </a:solidFill>
                <a:ea typeface="Times New Roman" panose="02020603050405020304" pitchFamily="18" charset="0"/>
              </a:rPr>
              <a:t>has this?   EU has this also. Mid-band is tougher. </a:t>
            </a:r>
            <a:endParaRPr lang="en-US" sz="1600" dirty="0">
              <a:solidFill>
                <a:schemeClr val="tx1"/>
              </a:solidFill>
              <a:effectLst/>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600" b="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600" b="0" dirty="0">
              <a:solidFill>
                <a:srgbClr val="333333"/>
              </a:solidFill>
              <a:effectLst/>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b="1" dirty="0">
                <a:solidFill>
                  <a:srgbClr val="333333"/>
                </a:solidFill>
                <a:effectLst/>
                <a:ea typeface="Times New Roman" panose="02020603050405020304" pitchFamily="18" charset="0"/>
              </a:rPr>
              <a:t>Even with less interest shown, will continue to monitor the next few weeks in case someone steps up on what we could comment on.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05-12Nov20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8128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6 GHz</a:t>
            </a:r>
            <a:endParaRPr lang="en-US" sz="2400" dirty="0"/>
          </a:p>
        </p:txBody>
      </p:sp>
      <p:sp>
        <p:nvSpPr>
          <p:cNvPr id="3" name="Content Placeholder 2"/>
          <p:cNvSpPr>
            <a:spLocks noGrp="1"/>
          </p:cNvSpPr>
          <p:nvPr>
            <p:ph idx="1"/>
          </p:nvPr>
        </p:nvSpPr>
        <p:spPr>
          <a:xfrm>
            <a:off x="698889" y="942973"/>
            <a:ext cx="7987911" cy="5532439"/>
          </a:xfrm>
        </p:spPr>
        <p:txBody>
          <a:bodyPr/>
          <a:lstStyle/>
          <a:p>
            <a:pPr>
              <a:buFont typeface="Arial" panose="020B0604020202020204" pitchFamily="34" charset="0"/>
              <a:buChar char="•"/>
            </a:pPr>
            <a:r>
              <a:rPr lang="en-US" sz="1800" dirty="0"/>
              <a:t>Any news on 1</a:t>
            </a:r>
            <a:r>
              <a:rPr lang="en-US" sz="1800" baseline="30000" dirty="0"/>
              <a:t>st</a:t>
            </a:r>
            <a:r>
              <a:rPr lang="en-US" sz="1800" dirty="0"/>
              <a:t> circuit court of appeals? </a:t>
            </a:r>
          </a:p>
          <a:p>
            <a:pPr lvl="1">
              <a:spcBef>
                <a:spcPts val="0"/>
              </a:spcBef>
              <a:buFont typeface="Arial" panose="020B0604020202020204" pitchFamily="34" charset="0"/>
              <a:buChar char="•"/>
            </a:pPr>
            <a:r>
              <a:rPr lang="en-US" sz="1400" dirty="0"/>
              <a:t>As reported, they denied motions to the stay and denied motions to expedite, so now there is basically no more clock to get to done.  So now this extends to get it finished to months +.</a:t>
            </a:r>
          </a:p>
          <a:p>
            <a:pPr>
              <a:buFont typeface="Arial" panose="020B0604020202020204" pitchFamily="34" charset="0"/>
              <a:buChar char="•"/>
            </a:pPr>
            <a:r>
              <a:rPr lang="en-US" sz="1800" dirty="0"/>
              <a:t>Multi-stake holder group (MSG) on 6GHz and what happens in the band.  </a:t>
            </a:r>
          </a:p>
          <a:p>
            <a:pPr lvl="1">
              <a:buFont typeface="Arial" panose="020B0604020202020204" pitchFamily="34" charset="0"/>
              <a:buChar char="•"/>
            </a:pPr>
            <a:r>
              <a:rPr lang="en-US" sz="1400" dirty="0"/>
              <a:t>The MSG site is not public but open to any interested party that wants to join in, </a:t>
            </a:r>
            <a:r>
              <a:rPr lang="en-US" sz="1400" i="1" u="sng" dirty="0"/>
              <a:t>you do have to register and apply.</a:t>
            </a:r>
            <a:r>
              <a:rPr lang="en-US" sz="1400" dirty="0"/>
              <a:t>  Was renamed to the “6GHz M.S. Committee”.</a:t>
            </a:r>
          </a:p>
          <a:p>
            <a:pPr lvl="1">
              <a:buFont typeface="Arial" panose="020B0604020202020204" pitchFamily="34" charset="0"/>
              <a:buChar char="•"/>
            </a:pPr>
            <a:r>
              <a:rPr lang="en-US" sz="1400" u="sng" dirty="0">
                <a:solidFill>
                  <a:srgbClr val="0563C1"/>
                </a:solidFill>
                <a:ea typeface="Calibri" panose="020F0502020204030204" pitchFamily="34" charset="0"/>
                <a:hlinkClick r:id="rId3"/>
              </a:rPr>
              <a:t>https://www.wirelessinnovation.org/6ghz-multistakeholder-committee</a:t>
            </a:r>
            <a:r>
              <a:rPr lang="en-US" sz="1400" dirty="0">
                <a:ea typeface="Calibri" panose="020F0502020204030204" pitchFamily="34" charset="0"/>
              </a:rPr>
              <a:t> </a:t>
            </a:r>
          </a:p>
          <a:p>
            <a:pPr lvl="1">
              <a:spcBef>
                <a:spcPts val="0"/>
              </a:spcBef>
              <a:buFont typeface="Arial" panose="020B0604020202020204" pitchFamily="34" charset="0"/>
              <a:buChar char="•"/>
            </a:pPr>
            <a:r>
              <a:rPr lang="en-US" sz="1400" dirty="0"/>
              <a:t>From original organization meeting: </a:t>
            </a:r>
          </a:p>
          <a:p>
            <a:pPr lvl="2">
              <a:spcBef>
                <a:spcPts val="0"/>
              </a:spcBef>
              <a:buFont typeface="Arial" panose="020B0604020202020204" pitchFamily="34" charset="0"/>
              <a:buChar char="•"/>
            </a:pPr>
            <a:r>
              <a:rPr lang="en-US" sz="1400" dirty="0"/>
              <a:t>Work stream 1 - interference protection and resolution (</a:t>
            </a:r>
            <a:r>
              <a:rPr lang="en-US" sz="1400" dirty="0" err="1"/>
              <a:t>CableLabs</a:t>
            </a:r>
            <a:r>
              <a:rPr lang="en-US" sz="1400" dirty="0"/>
              <a:t>, EPRI, Lake </a:t>
            </a:r>
            <a:r>
              <a:rPr lang="en-US" sz="1400" dirty="0" err="1"/>
              <a:t>Cty</a:t>
            </a:r>
            <a:r>
              <a:rPr lang="en-US" sz="1400" dirty="0"/>
              <a:t>, APCO)</a:t>
            </a:r>
          </a:p>
          <a:p>
            <a:pPr lvl="2">
              <a:spcBef>
                <a:spcPts val="0"/>
              </a:spcBef>
              <a:buFont typeface="Arial" panose="020B0604020202020204" pitchFamily="34" charset="0"/>
              <a:buChar char="•"/>
            </a:pPr>
            <a:r>
              <a:rPr lang="en-US" sz="1400" dirty="0"/>
              <a:t>Work stream 2 - correct incumbent data (ULS) (</a:t>
            </a:r>
            <a:r>
              <a:rPr lang="en-US" sz="1400" dirty="0" err="1"/>
              <a:t>Comsearch</a:t>
            </a:r>
            <a:r>
              <a:rPr lang="en-US" sz="1400" dirty="0"/>
              <a:t>, APCO) </a:t>
            </a:r>
          </a:p>
          <a:p>
            <a:pPr lvl="2">
              <a:spcBef>
                <a:spcPts val="0"/>
              </a:spcBef>
              <a:buFont typeface="Arial" panose="020B0604020202020204" pitchFamily="34" charset="0"/>
              <a:buChar char="•"/>
            </a:pPr>
            <a:r>
              <a:rPr lang="en-US" sz="1400" dirty="0"/>
              <a:t>Work stream 3 - AFC and how it provides protection, etc. (Charter, Google, UTC)</a:t>
            </a:r>
          </a:p>
          <a:p>
            <a:pPr lvl="1">
              <a:spcBef>
                <a:spcPts val="0"/>
              </a:spcBef>
              <a:buFont typeface="Arial" panose="020B0604020202020204" pitchFamily="34" charset="0"/>
              <a:buChar char="•"/>
            </a:pPr>
            <a:r>
              <a:rPr lang="en-US" sz="1400" dirty="0"/>
              <a:t>Overall Co-chairs:  NPSTC, UTC, WFA, WISPA</a:t>
            </a:r>
          </a:p>
          <a:p>
            <a:pPr>
              <a:spcBef>
                <a:spcPts val="0"/>
              </a:spcBef>
              <a:buFont typeface="Arial" panose="020B0604020202020204" pitchFamily="34" charset="0"/>
              <a:buChar char="•"/>
            </a:pPr>
            <a:r>
              <a:rPr lang="en-US" sz="1800" dirty="0"/>
              <a:t>Last MSG meeting – 30Oct20 (last week)</a:t>
            </a:r>
          </a:p>
          <a:p>
            <a:pPr lvl="1">
              <a:spcBef>
                <a:spcPts val="0"/>
              </a:spcBef>
              <a:buFont typeface="Arial" panose="020B0604020202020204" pitchFamily="34" charset="0"/>
              <a:buChar char="•"/>
            </a:pPr>
            <a:r>
              <a:rPr lang="en-US" sz="1600" dirty="0">
                <a:ea typeface="SimSun" panose="02010600030101010101" pitchFamily="2" charset="-122"/>
              </a:rPr>
              <a:t>Anything on a 4</a:t>
            </a:r>
            <a:r>
              <a:rPr lang="en-US" sz="1600" baseline="30000" dirty="0">
                <a:ea typeface="SimSun" panose="02010600030101010101" pitchFamily="2" charset="-122"/>
              </a:rPr>
              <a:t>th</a:t>
            </a:r>
            <a:r>
              <a:rPr lang="en-US" sz="1600" dirty="0">
                <a:ea typeface="SimSun" panose="02010600030101010101" pitchFamily="2" charset="-122"/>
              </a:rPr>
              <a:t> work stream? </a:t>
            </a:r>
          </a:p>
          <a:p>
            <a:pPr lvl="1">
              <a:spcBef>
                <a:spcPts val="0"/>
              </a:spcBef>
              <a:buFont typeface="Arial" panose="020B0604020202020204" pitchFamily="34" charset="0"/>
              <a:buChar char="•"/>
            </a:pPr>
            <a:r>
              <a:rPr lang="en-US" sz="1600" dirty="0">
                <a:ea typeface="SimSun" panose="02010600030101010101" pitchFamily="2" charset="-122"/>
              </a:rPr>
              <a:t>Anything on a 5</a:t>
            </a:r>
            <a:r>
              <a:rPr lang="en-US" sz="1600" baseline="30000" dirty="0">
                <a:ea typeface="SimSun" panose="02010600030101010101" pitchFamily="2" charset="-122"/>
              </a:rPr>
              <a:t>th</a:t>
            </a:r>
            <a:r>
              <a:rPr lang="en-US" sz="1600" dirty="0">
                <a:ea typeface="SimSun" panose="02010600030101010101" pitchFamily="2" charset="-122"/>
              </a:rPr>
              <a:t> work stream? </a:t>
            </a:r>
            <a:endParaRPr lang="en-US" sz="16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Will discuss next week, 12Nov20.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Next MSG meeting – ________  </a:t>
            </a:r>
          </a:p>
          <a:p>
            <a:pPr>
              <a:spcBef>
                <a:spcPts val="0"/>
              </a:spcBef>
              <a:buFont typeface="Arial" panose="020B0604020202020204" pitchFamily="34" charset="0"/>
              <a:buChar char="•"/>
            </a:pPr>
            <a:endParaRPr lang="en-US" sz="1800" b="0" dirty="0"/>
          </a:p>
          <a:p>
            <a:pPr lvl="1">
              <a:spcBef>
                <a:spcPts val="0"/>
              </a:spcBef>
              <a:buFont typeface="Arial" panose="020B0604020202020204" pitchFamily="34" charset="0"/>
              <a:buChar char="•"/>
            </a:pPr>
            <a:endParaRPr lang="en-US" sz="1400" b="0" dirty="0"/>
          </a:p>
          <a:p>
            <a:pPr marL="0" indent="0">
              <a:spcBef>
                <a:spcPts val="0"/>
              </a:spcBef>
            </a:pPr>
            <a:endParaRPr lang="en-US" sz="1800" b="0" dirty="0"/>
          </a:p>
          <a:p>
            <a:pPr marL="0" indent="0">
              <a:spcBef>
                <a:spcPts val="0"/>
              </a:spcBef>
            </a:pPr>
            <a:endParaRPr lang="en-US" sz="2000" dirty="0"/>
          </a:p>
          <a:p>
            <a:pPr marL="457200" lvl="1" indent="0"/>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05-12Nov20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200702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700548" y="1030458"/>
            <a:ext cx="8153400" cy="5477022"/>
          </a:xfrm>
        </p:spPr>
        <p:txBody>
          <a:bodyPr/>
          <a:lstStyle/>
          <a:p>
            <a:pPr marL="285750" marR="0" indent="-285750">
              <a:spcBef>
                <a:spcPts val="0"/>
              </a:spcBef>
              <a:spcAft>
                <a:spcPts val="0"/>
              </a:spcAft>
              <a:buFont typeface="Arial" panose="020B0604020202020204" pitchFamily="34" charset="0"/>
              <a:buChar char="•"/>
            </a:pPr>
            <a:r>
              <a:rPr lang="en-US" sz="1800" b="1" dirty="0">
                <a:solidFill>
                  <a:srgbClr val="333333"/>
                </a:solidFill>
                <a:effectLst/>
                <a:ea typeface="Times New Roman" panose="02020603050405020304" pitchFamily="18" charset="0"/>
              </a:rPr>
              <a:t>None today </a:t>
            </a: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p>
          <a:p>
            <a:pPr marL="285750" marR="0" indent="-285750">
              <a:spcBef>
                <a:spcPts val="0"/>
              </a:spcBef>
              <a:spcAft>
                <a:spcPts val="0"/>
              </a:spcAft>
              <a:buFont typeface="Arial" panose="020B0604020202020204" pitchFamily="34" charset="0"/>
              <a:buChar char="•"/>
            </a:pPr>
            <a:r>
              <a:rPr lang="en-US" sz="1800" b="1" dirty="0">
                <a:solidFill>
                  <a:srgbClr val="333333"/>
                </a:solidFill>
                <a:effectLst/>
                <a:ea typeface="Times New Roman" panose="02020603050405020304" pitchFamily="18" charset="0"/>
              </a:rPr>
              <a:t> </a:t>
            </a:r>
            <a:endParaRPr lang="en-US" sz="1600" dirty="0">
              <a:effectLst/>
              <a:ea typeface="Calibri" panose="020F0502020204030204" pitchFamily="34" charset="0"/>
              <a:cs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05-12Nov20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528931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40311" cy="631751"/>
          </a:xfrm>
        </p:spPr>
        <p:txBody>
          <a:bodyPr/>
          <a:lstStyle/>
          <a:p>
            <a:r>
              <a:rPr lang="en-AU" sz="2400" dirty="0"/>
              <a:t>Actions / AOB / Recess</a:t>
            </a:r>
            <a:endParaRPr lang="en-US" sz="2400" dirty="0"/>
          </a:p>
        </p:txBody>
      </p:sp>
      <p:sp>
        <p:nvSpPr>
          <p:cNvPr id="3" name="Content Placeholder 2"/>
          <p:cNvSpPr>
            <a:spLocks noGrp="1"/>
          </p:cNvSpPr>
          <p:nvPr>
            <p:ph idx="1"/>
          </p:nvPr>
        </p:nvSpPr>
        <p:spPr>
          <a:xfrm>
            <a:off x="533400" y="1265047"/>
            <a:ext cx="8150031" cy="5210365"/>
          </a:xfrm>
        </p:spPr>
        <p:txBody>
          <a:bodyPr/>
          <a:lstStyle/>
          <a:p>
            <a:pPr>
              <a:buFont typeface="Arial" panose="020B0604020202020204" pitchFamily="34" charset="0"/>
              <a:buChar char="•"/>
            </a:pPr>
            <a:r>
              <a:rPr lang="en-US" altLang="en-US" sz="2000" dirty="0"/>
              <a:t>Actions required: </a:t>
            </a:r>
          </a:p>
          <a:p>
            <a:pPr marL="285750" indent="-285750">
              <a:buClr>
                <a:srgbClr val="00B0F0"/>
              </a:buClr>
              <a:buFont typeface="Wingdings" panose="05000000000000000000" pitchFamily="2" charset="2"/>
              <a:buChar char="q"/>
            </a:pPr>
            <a:r>
              <a:rPr lang="en-US" sz="1800" dirty="0">
                <a:solidFill>
                  <a:srgbClr val="00B0F0"/>
                </a:solidFill>
              </a:rPr>
              <a:t> 5.9 GHz NPMR, is there anything we could comment on in the FNPRM? </a:t>
            </a:r>
          </a:p>
          <a:p>
            <a:pPr marL="285750" indent="-285750">
              <a:buClr>
                <a:srgbClr val="00B0F0"/>
              </a:buClr>
              <a:buFont typeface="Wingdings" panose="05000000000000000000" pitchFamily="2" charset="2"/>
              <a:buChar char="§"/>
            </a:pPr>
            <a:r>
              <a:rPr lang="en-US" sz="1800" dirty="0">
                <a:solidFill>
                  <a:schemeClr val="tx1"/>
                </a:solidFill>
              </a:rPr>
              <a:t> Reduce IMAT timing to exact so no overlap with others.   Done. </a:t>
            </a:r>
          </a:p>
          <a:p>
            <a:pPr>
              <a:buClr>
                <a:srgbClr val="00B0F0"/>
              </a:buClr>
              <a:buFont typeface="Wingdings" panose="05000000000000000000" pitchFamily="2" charset="2"/>
              <a:buChar char="q"/>
            </a:pPr>
            <a:endParaRPr lang="en-US" altLang="en-US" sz="2000" dirty="0">
              <a:solidFill>
                <a:schemeClr val="tx1"/>
              </a:solidFill>
            </a:endParaRPr>
          </a:p>
          <a:p>
            <a:pPr>
              <a:buFont typeface="Arial" panose="020B0604020202020204" pitchFamily="34" charset="0"/>
              <a:buChar char="•"/>
            </a:pPr>
            <a:endParaRPr lang="en-US" altLang="en-US" sz="2000" dirty="0">
              <a:solidFill>
                <a:schemeClr val="tx1"/>
              </a:solidFill>
            </a:endParaRP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AOB before recess to next Thursday, 12Nov20?</a:t>
            </a:r>
          </a:p>
          <a:p>
            <a:pPr lvl="1">
              <a:buFont typeface="Arial" panose="020B0604020202020204" pitchFamily="34" charset="0"/>
              <a:buChar char="•"/>
            </a:pPr>
            <a:r>
              <a:rPr lang="en-US" altLang="en-US" sz="1600" dirty="0">
                <a:solidFill>
                  <a:schemeClr val="tx1"/>
                </a:solidFill>
              </a:rPr>
              <a:t>None heard </a:t>
            </a:r>
          </a:p>
          <a:p>
            <a:pPr lvl="1">
              <a:buFont typeface="Arial" panose="020B0604020202020204" pitchFamily="34" charset="0"/>
              <a:buChar char="•"/>
            </a:pPr>
            <a:endParaRPr lang="en-US" altLang="en-US" sz="1600" dirty="0">
              <a:solidFill>
                <a:schemeClr val="tx1"/>
              </a:solidFill>
            </a:endParaRPr>
          </a:p>
          <a:p>
            <a:pPr lvl="2">
              <a:buFont typeface="Arial" panose="020B0604020202020204" pitchFamily="34" charset="0"/>
              <a:buChar char="•"/>
            </a:pPr>
            <a:endParaRPr lang="en-US" altLang="en-US" dirty="0"/>
          </a:p>
          <a:p>
            <a:pPr>
              <a:buFont typeface="Arial" panose="020B0604020202020204" pitchFamily="34" charset="0"/>
              <a:buChar char="•"/>
            </a:pPr>
            <a:r>
              <a:rPr lang="en-US" sz="2000" b="0" dirty="0">
                <a:solidFill>
                  <a:schemeClr val="tx1"/>
                </a:solidFill>
              </a:rPr>
              <a:t>Initial present on-line today:  _33__  and voters on-line:  _25__ </a:t>
            </a:r>
          </a:p>
          <a:p>
            <a:pPr>
              <a:buFont typeface="Arial" panose="020B0604020202020204" pitchFamily="34" charset="0"/>
              <a:buChar char="•"/>
            </a:pPr>
            <a:r>
              <a:rPr lang="en-US" altLang="en-US" sz="2000" dirty="0">
                <a:solidFill>
                  <a:schemeClr val="tx1"/>
                </a:solidFill>
              </a:rPr>
              <a:t>Recessed at 16</a:t>
            </a:r>
            <a:r>
              <a:rPr lang="en-US" altLang="en-US" sz="2000" dirty="0">
                <a:solidFill>
                  <a:schemeClr val="tx1"/>
                </a:solidFill>
                <a:sym typeface="Wingdings" panose="05000000000000000000" pitchFamily="2" charset="2"/>
              </a:rPr>
              <a:t>:01</a:t>
            </a:r>
            <a:r>
              <a:rPr lang="en-US" altLang="en-US" sz="2000" dirty="0">
                <a:solidFill>
                  <a:schemeClr val="tx1"/>
                </a:solidFill>
              </a:rPr>
              <a:t>until Thursday 12Nov20, 15:00et</a:t>
            </a:r>
          </a:p>
          <a:p>
            <a:pPr>
              <a:buFont typeface="Arial" panose="020B0604020202020204" pitchFamily="34" charset="0"/>
              <a:buChar char="•"/>
            </a:pPr>
            <a:endParaRPr lang="en-US" sz="20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05-12Nov20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06057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47 (7 on LMSC)</a:t>
            </a:r>
            <a:r>
              <a:rPr lang="en-US" altLang="en-US" sz="1800" dirty="0">
                <a:solidFill>
                  <a:schemeClr val="tx1"/>
                </a:solidFill>
              </a:rPr>
              <a:t>;  Aspirant members: 19</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3"/>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8">
              <a:defRPr/>
            </a:pPr>
            <a:r>
              <a:rPr lang="en-US" sz="1200" dirty="0">
                <a:hlinkClick r:id="rId6"/>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7"/>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05-12Nov20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698767016"/>
              </p:ext>
            </p:extLst>
          </p:nvPr>
        </p:nvGraphicFramePr>
        <p:xfrm>
          <a:off x="6115938" y="4954206"/>
          <a:ext cx="2390775" cy="498988"/>
        </p:xfrm>
        <a:graphic>
          <a:graphicData uri="http://schemas.openxmlformats.org/presentationml/2006/ole">
            <mc:AlternateContent xmlns:mc="http://schemas.openxmlformats.org/markup-compatibility/2006">
              <mc:Choice xmlns:v="urn:schemas-microsoft-com:vml" Requires="v">
                <p:oleObj spid="_x0000_s12376" name="Packager Shell Object" showAsIcon="1" r:id="rId8" imgW="2391120" imgH="534600" progId="Package">
                  <p:embed/>
                </p:oleObj>
              </mc:Choice>
              <mc:Fallback>
                <p:oleObj name="Packager Shell Object" showAsIcon="1" r:id="rId8" imgW="2391120" imgH="534600" progId="Package">
                  <p:embed/>
                  <p:pic>
                    <p:nvPicPr>
                      <p:cNvPr id="0" name=""/>
                      <p:cNvPicPr/>
                      <p:nvPr/>
                    </p:nvPicPr>
                    <p:blipFill>
                      <a:blip r:embed="rId9"/>
                      <a:stretch>
                        <a:fillRect/>
                      </a:stretch>
                    </p:blipFill>
                    <p:spPr>
                      <a:xfrm>
                        <a:off x="6115938" y="4954206"/>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spid="_x0000_s12377" name="Packager Shell Object" showAsIcon="1" r:id="rId10" imgW="2035440" imgH="534600" progId="Package">
                  <p:embed/>
                </p:oleObj>
              </mc:Choice>
              <mc:Fallback>
                <p:oleObj name="Packager Shell Object" showAsIcon="1" r:id="rId10" imgW="2035440" imgH="534600" progId="Package">
                  <p:embed/>
                  <p:pic>
                    <p:nvPicPr>
                      <p:cNvPr id="0" name=""/>
                      <p:cNvPicPr/>
                      <p:nvPr/>
                    </p:nvPicPr>
                    <p:blipFill>
                      <a:blip r:embed="rId11"/>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2</a:t>
            </a:r>
            <a:r>
              <a:rPr lang="en-US" altLang="en-US" sz="2400" baseline="30000" dirty="0"/>
              <a:t>nd</a:t>
            </a:r>
            <a:r>
              <a:rPr lang="en-US" altLang="en-US" sz="2400" dirty="0"/>
              <a:t> - Thursday </a:t>
            </a:r>
            <a:r>
              <a:rPr lang="en-US" altLang="en-US" sz="2000" dirty="0"/>
              <a:t>(12Nov20) </a:t>
            </a:r>
            <a:r>
              <a:rPr lang="en-US" altLang="en-US" sz="2400" dirty="0"/>
              <a:t>Agenda</a:t>
            </a:r>
            <a:endParaRPr lang="en-US" sz="2400" dirty="0"/>
          </a:p>
        </p:txBody>
      </p:sp>
      <p:sp>
        <p:nvSpPr>
          <p:cNvPr id="3" name="Content Placeholder 2"/>
          <p:cNvSpPr>
            <a:spLocks noGrp="1"/>
          </p:cNvSpPr>
          <p:nvPr>
            <p:ph idx="1"/>
          </p:nvPr>
        </p:nvSpPr>
        <p:spPr>
          <a:xfrm>
            <a:off x="685800" y="1066799"/>
            <a:ext cx="8458200" cy="5408613"/>
          </a:xfrm>
        </p:spPr>
        <p:txBody>
          <a:bodyPr/>
          <a:lstStyle/>
          <a:p>
            <a:pPr>
              <a:buFont typeface="Arial" panose="020B0604020202020204" pitchFamily="34" charset="0"/>
              <a:buChar char="•"/>
            </a:pPr>
            <a:r>
              <a:rPr lang="en-US" altLang="en-US" sz="1800" dirty="0"/>
              <a:t>Reminder we are still under all IEEE policies as shown last Thursday (05Nov20)</a:t>
            </a:r>
          </a:p>
          <a:p>
            <a:pPr lvl="5">
              <a:spcBef>
                <a:spcPts val="0"/>
              </a:spcBef>
              <a:buFont typeface="Arial" panose="020B0604020202020204" pitchFamily="34" charset="0"/>
              <a:buChar char="•"/>
            </a:pPr>
            <a:endParaRPr lang="en-US" altLang="en-US" sz="1400" dirty="0">
              <a:solidFill>
                <a:schemeClr val="tx1"/>
              </a:solidFill>
            </a:endParaRPr>
          </a:p>
          <a:p>
            <a:pPr lvl="1">
              <a:spcBef>
                <a:spcPts val="0"/>
              </a:spcBef>
              <a:buFont typeface="Arial" panose="020B0604020202020204" pitchFamily="34" charset="0"/>
              <a:buChar char="•"/>
            </a:pPr>
            <a:r>
              <a:rPr lang="en-US" altLang="en-US" sz="1800" dirty="0">
                <a:solidFill>
                  <a:schemeClr val="tx1"/>
                </a:solidFill>
              </a:rPr>
              <a:t>IMAT-Attendance server is open </a:t>
            </a:r>
            <a:r>
              <a:rPr lang="en-US" altLang="en-US" sz="1800" b="1" u="sng" dirty="0">
                <a:solidFill>
                  <a:schemeClr val="tx1"/>
                </a:solidFill>
              </a:rPr>
              <a:t>and will use </a:t>
            </a:r>
            <a:r>
              <a:rPr lang="en-US" altLang="en-US" sz="1800" b="1" u="sng" dirty="0" err="1">
                <a:solidFill>
                  <a:schemeClr val="tx1"/>
                </a:solidFill>
              </a:rPr>
              <a:t>Webex</a:t>
            </a:r>
            <a:r>
              <a:rPr lang="en-US" altLang="en-US" sz="1800" b="1" u="sng" dirty="0">
                <a:solidFill>
                  <a:schemeClr val="tx1"/>
                </a:solidFill>
              </a:rPr>
              <a:t> export log also. </a:t>
            </a:r>
          </a:p>
          <a:p>
            <a:pPr lvl="1">
              <a:buFont typeface="Arial" panose="020B0604020202020204" pitchFamily="34" charset="0"/>
              <a:buChar char="•"/>
            </a:pPr>
            <a:r>
              <a:rPr lang="en-US" altLang="en-US" sz="1600" dirty="0"/>
              <a:t>Remember to state your name, affiliation, employer and/or clients first time you speak.</a:t>
            </a:r>
          </a:p>
          <a:p>
            <a:pPr lvl="1">
              <a:buFont typeface="Arial" panose="020B0604020202020204" pitchFamily="34" charset="0"/>
              <a:buChar char="•"/>
            </a:pPr>
            <a:r>
              <a:rPr lang="en-US" altLang="en-US" sz="1800" dirty="0"/>
              <a:t>Someone to take a few notes:  Peter E. </a:t>
            </a:r>
            <a:endParaRPr lang="en-US" altLang="en-US" sz="1800" dirty="0">
              <a:solidFill>
                <a:schemeClr val="bg1">
                  <a:lumMod val="65000"/>
                </a:schemeClr>
              </a:solidFill>
            </a:endParaRPr>
          </a:p>
          <a:p>
            <a:pPr lvl="1">
              <a:buFont typeface="Arial" panose="020B0604020202020204" pitchFamily="34" charset="0"/>
              <a:buChar char="•"/>
            </a:pPr>
            <a:r>
              <a:rPr lang="en-US" altLang="en-US" sz="1800" b="1" u="sng" dirty="0">
                <a:solidFill>
                  <a:schemeClr val="tx1"/>
                </a:solidFill>
              </a:rPr>
              <a:t>Attendance and request queue in chat window, Stuart K </a:t>
            </a:r>
          </a:p>
          <a:p>
            <a:pPr lvl="4">
              <a:buFont typeface="Arial" panose="020B0604020202020204" pitchFamily="34" charset="0"/>
              <a:buChar char="•"/>
            </a:pPr>
            <a:endParaRPr lang="en-US" altLang="en-US" sz="1000" dirty="0"/>
          </a:p>
          <a:p>
            <a:pPr>
              <a:buFont typeface="Arial" panose="020B0604020202020204" pitchFamily="34" charset="0"/>
              <a:buChar char="•"/>
            </a:pPr>
            <a:r>
              <a:rPr lang="en-US" altLang="en-US" sz="1800" dirty="0"/>
              <a:t>Items from last week or new</a:t>
            </a:r>
          </a:p>
          <a:p>
            <a:pPr lvl="1">
              <a:spcBef>
                <a:spcPts val="0"/>
              </a:spcBef>
              <a:buFont typeface="Arial" panose="020B0604020202020204" pitchFamily="34" charset="0"/>
              <a:buChar char="•"/>
            </a:pPr>
            <a:r>
              <a:rPr lang="en-US" altLang="en-US" sz="1800" dirty="0">
                <a:solidFill>
                  <a:schemeClr val="tx1"/>
                </a:solidFill>
              </a:rPr>
              <a:t>EU Items </a:t>
            </a:r>
          </a:p>
          <a:p>
            <a:pPr lvl="1">
              <a:spcBef>
                <a:spcPts val="0"/>
              </a:spcBef>
              <a:buFont typeface="Arial" panose="020B0604020202020204" pitchFamily="34" charset="0"/>
              <a:buChar char="•"/>
            </a:pPr>
            <a:r>
              <a:rPr lang="en-US" altLang="en-US" sz="1800" dirty="0">
                <a:solidFill>
                  <a:schemeClr val="tx1"/>
                </a:solidFill>
              </a:rPr>
              <a:t>Other Regions Items (Mexico, Australia, APAC update)</a:t>
            </a:r>
          </a:p>
          <a:p>
            <a:pPr lvl="1">
              <a:spcBef>
                <a:spcPts val="0"/>
              </a:spcBef>
              <a:buFont typeface="Arial" panose="020B0604020202020204" pitchFamily="34" charset="0"/>
              <a:buChar char="•"/>
            </a:pPr>
            <a:r>
              <a:rPr lang="en-US" altLang="en-US" sz="1800" dirty="0">
                <a:solidFill>
                  <a:schemeClr val="tx1"/>
                </a:solidFill>
              </a:rPr>
              <a:t>ITU-R Items (WP 5D update and WRC-23 AIs)</a:t>
            </a:r>
          </a:p>
          <a:p>
            <a:pPr lvl="1">
              <a:spcBef>
                <a:spcPts val="0"/>
              </a:spcBef>
              <a:buFont typeface="Arial" panose="020B0604020202020204" pitchFamily="34" charset="0"/>
              <a:buChar char="•"/>
            </a:pPr>
            <a:r>
              <a:rPr lang="en-US" altLang="en-US" sz="1800" dirty="0">
                <a:solidFill>
                  <a:schemeClr val="tx1"/>
                </a:solidFill>
              </a:rPr>
              <a:t>FCC FNPRM on 5.9GHz</a:t>
            </a:r>
          </a:p>
          <a:p>
            <a:pPr lvl="1">
              <a:spcBef>
                <a:spcPts val="0"/>
              </a:spcBef>
              <a:buFont typeface="Arial" panose="020B0604020202020204" pitchFamily="34" charset="0"/>
              <a:buChar char="•"/>
            </a:pPr>
            <a:r>
              <a:rPr lang="en-US" altLang="en-US" sz="1800" dirty="0">
                <a:solidFill>
                  <a:schemeClr val="tx1"/>
                </a:solidFill>
              </a:rPr>
              <a:t>FCC 6GHz MSG update</a:t>
            </a:r>
          </a:p>
          <a:p>
            <a:pPr lvl="1">
              <a:spcBef>
                <a:spcPts val="0"/>
              </a:spcBef>
              <a:buFont typeface="Arial" panose="020B0604020202020204" pitchFamily="34" charset="0"/>
              <a:buChar char="•"/>
            </a:pPr>
            <a:r>
              <a:rPr lang="en-US" altLang="en-US" sz="1800" dirty="0">
                <a:solidFill>
                  <a:schemeClr val="tx1"/>
                </a:solidFill>
              </a:rPr>
              <a:t>General Discussion Items (straw polls) </a:t>
            </a:r>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r>
              <a:rPr lang="en-US" altLang="en-US" sz="1800" dirty="0"/>
              <a:t>Actions Required</a:t>
            </a:r>
          </a:p>
          <a:p>
            <a:pPr lvl="1">
              <a:spcBef>
                <a:spcPts val="0"/>
              </a:spcBef>
              <a:buFont typeface="Arial" panose="020B0604020202020204" pitchFamily="34" charset="0"/>
              <a:buChar char="•"/>
            </a:pPr>
            <a:r>
              <a:rPr lang="en-US" altLang="en-US" sz="1400" dirty="0"/>
              <a:t>Anything new today</a:t>
            </a:r>
          </a:p>
          <a:p>
            <a:pPr>
              <a:spcBef>
                <a:spcPts val="0"/>
              </a:spcBef>
              <a:buFont typeface="Arial" panose="020B0604020202020204" pitchFamily="34" charset="0"/>
              <a:buChar char="•"/>
            </a:pPr>
            <a:r>
              <a:rPr lang="en-US" altLang="en-US" sz="1800" dirty="0"/>
              <a:t>AOB</a:t>
            </a:r>
          </a:p>
          <a:p>
            <a:pPr>
              <a:spcBef>
                <a:spcPts val="0"/>
              </a:spcBef>
              <a:buFont typeface="Arial" panose="020B0604020202020204" pitchFamily="34" charset="0"/>
              <a:buChar char="•"/>
            </a:pPr>
            <a:r>
              <a:rPr lang="en-US" altLang="en-US" sz="1800" dirty="0"/>
              <a:t>Adjourn</a:t>
            </a:r>
            <a:endParaRPr lang="en-US" altLang="en-US" sz="20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05-12Nov20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812019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990600"/>
            <a:ext cx="8382000" cy="5484813"/>
          </a:xfrm>
        </p:spPr>
        <p:txBody>
          <a:bodyPr/>
          <a:lstStyle/>
          <a:p>
            <a:pPr>
              <a:buFont typeface="Arial" panose="020B0604020202020204" pitchFamily="34" charset="0"/>
              <a:buChar char="•"/>
            </a:pPr>
            <a:r>
              <a:rPr lang="en-US" sz="1400" dirty="0">
                <a:solidFill>
                  <a:schemeClr val="tx1"/>
                </a:solidFill>
              </a:rPr>
              <a:t>General EU info: </a:t>
            </a:r>
            <a:r>
              <a:rPr lang="en-US" altLang="en-US" sz="1400" dirty="0"/>
              <a:t> </a:t>
            </a:r>
            <a:r>
              <a:rPr lang="en-US" altLang="en-US" sz="1400" b="0" dirty="0">
                <a:hlinkClick r:id="rId3"/>
              </a:rPr>
              <a:t>&lt;ojeu&gt;</a:t>
            </a:r>
            <a:r>
              <a:rPr lang="en-US" altLang="en-US" sz="1400" b="0" dirty="0"/>
              <a:t>   </a:t>
            </a:r>
            <a:r>
              <a:rPr lang="en-US" altLang="en-US" sz="1400" b="0" dirty="0">
                <a:hlinkClick r:id="rId4"/>
              </a:rPr>
              <a:t>&lt;HStds&gt;</a:t>
            </a:r>
            <a:r>
              <a:rPr lang="en-US" altLang="en-US" sz="1400" b="0" dirty="0"/>
              <a:t> </a:t>
            </a:r>
            <a:endParaRPr lang="en-US" sz="14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 (1-week refresh)</a:t>
            </a: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call/meeting #108, 7-11Dec20</a:t>
            </a:r>
          </a:p>
          <a:p>
            <a:pPr lvl="1">
              <a:spcBef>
                <a:spcPts val="0"/>
              </a:spcBef>
              <a:buFont typeface="Arial" panose="020B0604020202020204" pitchFamily="34" charset="0"/>
              <a:buChar char="•"/>
            </a:pPr>
            <a:r>
              <a:rPr lang="en-US" sz="1600" dirty="0">
                <a:solidFill>
                  <a:schemeClr val="tx1"/>
                </a:solidFill>
                <a:effectLst/>
                <a:ea typeface="Calibri" panose="020F0502020204030204" pitchFamily="34" charset="0"/>
              </a:rPr>
              <a:t>Have planned for 6 GHz work, 20 and 30 </a:t>
            </a:r>
            <a:r>
              <a:rPr lang="en-US" sz="1600" dirty="0">
                <a:solidFill>
                  <a:schemeClr val="tx1"/>
                </a:solidFill>
                <a:ea typeface="Calibri" panose="020F0502020204030204" pitchFamily="34" charset="0"/>
              </a:rPr>
              <a:t>Nov</a:t>
            </a:r>
            <a:r>
              <a:rPr lang="en-US" sz="1600" dirty="0">
                <a:solidFill>
                  <a:schemeClr val="tx1"/>
                </a:solidFill>
                <a:effectLst/>
                <a:ea typeface="Calibri" panose="020F0502020204030204" pitchFamily="34" charset="0"/>
              </a:rPr>
              <a:t> calls, getting ready for meeting #108. </a:t>
            </a:r>
          </a:p>
          <a:p>
            <a:pPr lvl="1">
              <a:spcBef>
                <a:spcPts val="0"/>
              </a:spcBef>
              <a:buFont typeface="Arial" panose="020B0604020202020204" pitchFamily="34" charset="0"/>
              <a:buChar char="•"/>
            </a:pPr>
            <a:r>
              <a:rPr lang="en-US" sz="1600" dirty="0">
                <a:solidFill>
                  <a:schemeClr val="tx1"/>
                </a:solidFill>
                <a:effectLst/>
                <a:ea typeface="Calibri" panose="020F0502020204030204" pitchFamily="34" charset="0"/>
              </a:rPr>
              <a:t>Bran had one resolution meeting regarding "meeting minutes" since last week.</a:t>
            </a:r>
          </a:p>
          <a:p>
            <a:pPr lvl="1">
              <a:spcBef>
                <a:spcPts val="0"/>
              </a:spcBef>
              <a:buFont typeface="Arial" panose="020B0604020202020204" pitchFamily="34" charset="0"/>
              <a:buChar char="•"/>
            </a:pPr>
            <a:endParaRPr lang="en-US" sz="1600" dirty="0">
              <a:solidFill>
                <a:schemeClr val="tx1"/>
              </a:solidFill>
              <a:effectLst/>
              <a:ea typeface="Calibri" panose="020F0502020204030204" pitchFamily="34" charset="0"/>
            </a:endParaRPr>
          </a:p>
          <a:p>
            <a:pPr lvl="1">
              <a:spcBef>
                <a:spcPts val="0"/>
              </a:spcBef>
              <a:buFont typeface="Arial" panose="020B0604020202020204" pitchFamily="34" charset="0"/>
              <a:buChar char="•"/>
            </a:pPr>
            <a:endParaRPr lang="en-US" sz="1600" dirty="0">
              <a:solidFill>
                <a:schemeClr val="tx1"/>
              </a:solidFill>
              <a:effectLst/>
              <a:ea typeface="Calibri" panose="020F0502020204030204" pitchFamily="34" charset="0"/>
            </a:endParaRPr>
          </a:p>
          <a:p>
            <a:pPr lvl="1">
              <a:spcBef>
                <a:spcPts val="0"/>
              </a:spcBef>
              <a:buFont typeface="Arial" panose="020B0604020202020204" pitchFamily="34" charset="0"/>
              <a:buChar char="•"/>
            </a:pPr>
            <a:r>
              <a:rPr lang="en-US" sz="1600" dirty="0">
                <a:solidFill>
                  <a:schemeClr val="tx1"/>
                </a:solidFill>
                <a:effectLst/>
                <a:ea typeface="Calibri" panose="020F0502020204030204" pitchFamily="34" charset="0"/>
              </a:rPr>
              <a:t>05nov20: Looking at meetings in 2021, preparing for in the ETSI HQs if possible, </a:t>
            </a:r>
            <a:r>
              <a:rPr lang="en-US" sz="1600" dirty="0">
                <a:solidFill>
                  <a:schemeClr val="tx1"/>
                </a:solidFill>
                <a:ea typeface="Calibri" panose="020F0502020204030204" pitchFamily="34" charset="0"/>
              </a:rPr>
              <a:t>electronic likely,</a:t>
            </a:r>
            <a:endParaRPr lang="en-US" sz="1600" dirty="0">
              <a:solidFill>
                <a:schemeClr val="tx1"/>
              </a:solidFill>
              <a:effectLst/>
              <a:ea typeface="Calibri" panose="020F0502020204030204" pitchFamily="34" charset="0"/>
            </a:endParaRPr>
          </a:p>
          <a:p>
            <a:pPr lvl="2">
              <a:spcBef>
                <a:spcPts val="0"/>
              </a:spcBef>
              <a:buFont typeface="Arial" panose="020B0604020202020204" pitchFamily="34" charset="0"/>
              <a:buChar char="•"/>
            </a:pPr>
            <a:r>
              <a:rPr lang="en-US" sz="1400" dirty="0">
                <a:solidFill>
                  <a:schemeClr val="tx1"/>
                </a:solidFill>
                <a:ea typeface="Calibri" panose="020F0502020204030204" pitchFamily="34" charset="0"/>
              </a:rPr>
              <a:t>5 &amp; 6 GHz stds are progressing.   Goal is to get into ENAP next year with the 5 GHz std. </a:t>
            </a:r>
            <a:r>
              <a:rPr lang="en-US" sz="1400" dirty="0">
                <a:solidFill>
                  <a:schemeClr val="tx1"/>
                </a:solidFill>
                <a:effectLst/>
                <a:ea typeface="Calibri" panose="020F0502020204030204" pitchFamily="34" charset="0"/>
              </a:rPr>
              <a:t> </a:t>
            </a:r>
          </a:p>
          <a:p>
            <a:pPr lvl="2">
              <a:spcBef>
                <a:spcPts val="0"/>
              </a:spcBef>
              <a:buFont typeface="Arial" panose="020B0604020202020204" pitchFamily="34" charset="0"/>
              <a:buChar char="•"/>
            </a:pPr>
            <a:r>
              <a:rPr lang="en-US" sz="1400" dirty="0">
                <a:solidFill>
                  <a:schemeClr val="tx1"/>
                </a:solidFill>
                <a:ea typeface="Calibri" panose="020F0502020204030204" pitchFamily="34" charset="0"/>
              </a:rPr>
              <a:t>6 GHz std, folks are anxious to finish up and get into ENAP soon. </a:t>
            </a:r>
          </a:p>
          <a:p>
            <a:pPr lvl="2">
              <a:spcBef>
                <a:spcPts val="0"/>
              </a:spcBef>
              <a:buFont typeface="Arial" panose="020B0604020202020204" pitchFamily="34" charset="0"/>
              <a:buChar char="•"/>
            </a:pPr>
            <a:r>
              <a:rPr lang="en-US" sz="1400" dirty="0">
                <a:solidFill>
                  <a:schemeClr val="tx1"/>
                </a:solidFill>
                <a:ea typeface="Calibri" panose="020F0502020204030204" pitchFamily="34" charset="0"/>
              </a:rPr>
              <a:t>First 60 GHz std sent to ENAP.  </a:t>
            </a:r>
          </a:p>
          <a:p>
            <a:pPr lvl="2">
              <a:spcBef>
                <a:spcPts val="0"/>
              </a:spcBef>
              <a:buFont typeface="Arial" panose="020B0604020202020204" pitchFamily="34" charset="0"/>
              <a:buChar char="•"/>
            </a:pPr>
            <a:r>
              <a:rPr lang="en-US" sz="1400" dirty="0">
                <a:solidFill>
                  <a:schemeClr val="tx1"/>
                </a:solidFill>
                <a:effectLst/>
                <a:ea typeface="Calibri" panose="020F0502020204030204" pitchFamily="34" charset="0"/>
              </a:rPr>
              <a:t>2 more 60 GHz stds being worked on .  CEPT calls then C2 and C3.   </a:t>
            </a:r>
          </a:p>
          <a:p>
            <a:pPr lvl="2">
              <a:spcBef>
                <a:spcPts val="0"/>
              </a:spcBef>
              <a:buFont typeface="Arial" panose="020B0604020202020204" pitchFamily="34" charset="0"/>
              <a:buChar char="•"/>
            </a:pPr>
            <a:r>
              <a:rPr lang="en-US" sz="1400" dirty="0">
                <a:solidFill>
                  <a:schemeClr val="tx1"/>
                </a:solidFill>
                <a:effectLst/>
                <a:ea typeface="Calibri" panose="020F0502020204030204" pitchFamily="34" charset="0"/>
              </a:rPr>
              <a:t>Suggested for all to review 802.11 </a:t>
            </a:r>
            <a:r>
              <a:rPr lang="en-US" sz="1400" dirty="0" err="1">
                <a:solidFill>
                  <a:schemeClr val="tx1"/>
                </a:solidFill>
                <a:effectLst/>
                <a:ea typeface="Calibri" panose="020F0502020204030204" pitchFamily="34" charset="0"/>
              </a:rPr>
              <a:t>Coex</a:t>
            </a:r>
            <a:r>
              <a:rPr lang="en-US" sz="1400" dirty="0">
                <a:solidFill>
                  <a:schemeClr val="tx1"/>
                </a:solidFill>
                <a:effectLst/>
                <a:ea typeface="Calibri" panose="020F0502020204030204" pitchFamily="34" charset="0"/>
              </a:rPr>
              <a:t> Agenda 11-20/1620 (latest) has many ETSI references.</a:t>
            </a:r>
          </a:p>
          <a:p>
            <a:pPr marL="857250" lvl="2" indent="0">
              <a:spcBef>
                <a:spcPts val="0"/>
              </a:spcBef>
            </a:pPr>
            <a:endParaRPr lang="en-US" sz="1200" dirty="0">
              <a:solidFill>
                <a:schemeClr val="tx1"/>
              </a:solidFill>
            </a:endParaRPr>
          </a:p>
          <a:p>
            <a:pPr marL="857250" lvl="2" indent="0">
              <a:spcBef>
                <a:spcPts val="0"/>
              </a:spcBef>
            </a:pPr>
            <a:endParaRPr lang="en-US" sz="1200" dirty="0">
              <a:solidFill>
                <a:schemeClr val="tx1"/>
              </a:solidFill>
            </a:endParaRPr>
          </a:p>
          <a:p>
            <a:pPr marL="857250" lvl="2" indent="0">
              <a:spcBef>
                <a:spcPts val="0"/>
              </a:spcBef>
            </a:pPr>
            <a:endParaRPr lang="en-US" sz="1200" dirty="0">
              <a:solidFill>
                <a:schemeClr val="tx1"/>
              </a:solidFill>
            </a:endParaRPr>
          </a:p>
          <a:p>
            <a:pPr marL="857250" lvl="2" indent="0">
              <a:spcBef>
                <a:spcPts val="0"/>
              </a:spcBef>
            </a:pPr>
            <a:endParaRPr lang="en-US" sz="1200" dirty="0">
              <a:solidFill>
                <a:schemeClr val="tx1"/>
              </a:solidFill>
            </a:endParaRPr>
          </a:p>
          <a:p>
            <a:pPr marL="857250" lvl="2" indent="0">
              <a:spcBef>
                <a:spcPts val="0"/>
              </a:spcBef>
            </a:pPr>
            <a:r>
              <a:rPr lang="en-US" sz="1200" dirty="0">
                <a:solidFill>
                  <a:schemeClr val="tx1"/>
                </a:solidFill>
              </a:rPr>
              <a:t> </a:t>
            </a: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6"/>
              </a:rPr>
              <a:t>&lt;ERM&gt;</a:t>
            </a:r>
            <a:r>
              <a:rPr lang="en-US" sz="1400" b="0" dirty="0"/>
              <a:t> </a:t>
            </a:r>
            <a:r>
              <a:rPr lang="en-US" sz="1400" dirty="0">
                <a:solidFill>
                  <a:schemeClr val="tx1"/>
                </a:solidFill>
              </a:rPr>
              <a:t>next meeting #72,  03-06Nov20  (last week) </a:t>
            </a:r>
            <a:endParaRPr lang="en-US" sz="1400" b="0" dirty="0">
              <a:solidFill>
                <a:schemeClr val="tx1"/>
              </a:solidFill>
            </a:endParaRPr>
          </a:p>
          <a:p>
            <a:pPr lvl="1">
              <a:spcBef>
                <a:spcPts val="0"/>
              </a:spcBef>
              <a:buFont typeface="Arial" panose="020B0604020202020204" pitchFamily="34" charset="0"/>
              <a:buChar char="•"/>
            </a:pPr>
            <a:r>
              <a:rPr lang="en-US" sz="1200" dirty="0">
                <a:solidFill>
                  <a:schemeClr val="tx1"/>
                </a:solidFill>
              </a:rPr>
              <a:t>nothing to share today</a:t>
            </a:r>
            <a:r>
              <a:rPr lang="en-US" sz="1200" dirty="0">
                <a:solidFill>
                  <a:schemeClr val="bg1">
                    <a:lumMod val="75000"/>
                  </a:schemeClr>
                </a:solidFill>
              </a:rPr>
              <a:t> </a:t>
            </a:r>
          </a:p>
          <a:p>
            <a:pPr marL="457200" lvl="1" indent="0">
              <a:spcBef>
                <a:spcPts val="0"/>
              </a:spcBef>
            </a:pPr>
            <a:endParaRPr lang="en-US" sz="1200" dirty="0">
              <a:solidFill>
                <a:schemeClr val="bg1">
                  <a:lumMod val="75000"/>
                </a:schemeClr>
              </a:solidFill>
            </a:endParaRPr>
          </a:p>
          <a:p>
            <a:pPr>
              <a:spcBef>
                <a:spcPts val="0"/>
              </a:spcBef>
              <a:buFont typeface="Arial" panose="020B0604020202020204" pitchFamily="34" charset="0"/>
              <a:buChar char="•"/>
            </a:pPr>
            <a:r>
              <a:rPr lang="en-US" sz="1400" dirty="0">
                <a:solidFill>
                  <a:schemeClr val="tx1"/>
                </a:solidFill>
              </a:rPr>
              <a:t>ETSI - ERM - </a:t>
            </a:r>
            <a:r>
              <a:rPr lang="en-US" altLang="en-US" sz="1400" b="0" dirty="0">
                <a:hlinkClick r:id="rId7"/>
              </a:rPr>
              <a:t>&lt;TG-11&gt;</a:t>
            </a:r>
            <a:r>
              <a:rPr lang="en-US" altLang="en-US" sz="1400" b="0" dirty="0"/>
              <a:t>  </a:t>
            </a:r>
            <a:r>
              <a:rPr lang="en-US" sz="1400" dirty="0">
                <a:solidFill>
                  <a:schemeClr val="tx1"/>
                </a:solidFill>
              </a:rPr>
              <a:t>next  call, n/a</a:t>
            </a:r>
          </a:p>
          <a:p>
            <a:pPr lvl="1">
              <a:spcBef>
                <a:spcPts val="0"/>
              </a:spcBef>
              <a:buFont typeface="Arial" panose="020B0604020202020204" pitchFamily="34" charset="0"/>
              <a:buChar char="•"/>
            </a:pPr>
            <a:r>
              <a:rPr lang="en-US" sz="1400" b="0" u="none" strike="noStrike" dirty="0">
                <a:solidFill>
                  <a:srgbClr val="000000"/>
                </a:solidFill>
                <a:effectLst/>
              </a:rPr>
              <a:t>ERMTG11(20)000066ReportMeeting minutes of G2M#15 on the 2.4 GHz SRDoc TR 103 665</a:t>
            </a:r>
            <a:endParaRPr lang="en-US" sz="1600" b="0" u="none" strike="noStrike" dirty="0">
              <a:solidFill>
                <a:srgbClr val="000000"/>
              </a:solidFill>
              <a:effectLst/>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05-12Nov20</a:t>
            </a:r>
            <a:endParaRPr lang="en-GB" dirty="0"/>
          </a:p>
        </p:txBody>
      </p:sp>
    </p:spTree>
    <p:extLst>
      <p:ext uri="{BB962C8B-B14F-4D97-AF65-F5344CB8AC3E}">
        <p14:creationId xmlns:p14="http://schemas.microsoft.com/office/powerpoint/2010/main" val="1061591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685800" y="943750"/>
            <a:ext cx="8378520" cy="5219040"/>
          </a:xfrm>
        </p:spPr>
        <p:txBody>
          <a:bodyPr/>
          <a:lstStyle/>
          <a:p>
            <a:pPr>
              <a:buFont typeface="Arial" panose="020B0604020202020204" pitchFamily="34" charset="0"/>
              <a:buChar char="•"/>
            </a:pPr>
            <a:r>
              <a:rPr lang="en-US" sz="1400" dirty="0">
                <a:solidFill>
                  <a:schemeClr val="tx1"/>
                </a:solidFill>
              </a:rPr>
              <a:t>CEPT – </a:t>
            </a:r>
            <a:r>
              <a:rPr lang="en-US" sz="1400" dirty="0">
                <a:solidFill>
                  <a:schemeClr val="tx1"/>
                </a:solidFill>
                <a:hlinkClick r:id="rId3"/>
              </a:rPr>
              <a:t>&lt;ECC&gt;</a:t>
            </a:r>
            <a:r>
              <a:rPr lang="en-US" sz="1400" dirty="0">
                <a:solidFill>
                  <a:schemeClr val="tx1"/>
                </a:solidFill>
              </a:rPr>
              <a:t> (themselves) next call, #54 Plenary, </a:t>
            </a:r>
            <a:r>
              <a:rPr lang="en-US" sz="1400" dirty="0">
                <a:solidFill>
                  <a:schemeClr val="accent1">
                    <a:lumMod val="50000"/>
                  </a:schemeClr>
                </a:solidFill>
              </a:rPr>
              <a:t>16-20Nov20 	</a:t>
            </a:r>
            <a:r>
              <a:rPr lang="en-US" sz="1400" dirty="0">
                <a:solidFill>
                  <a:schemeClr val="tx1"/>
                </a:solidFill>
              </a:rPr>
              <a:t>		(#55, 02-05Mar21)</a:t>
            </a:r>
            <a:endParaRPr lang="en-US" sz="1400" u="sng" dirty="0">
              <a:solidFill>
                <a:schemeClr val="tx1"/>
              </a:solidFill>
            </a:endParaRPr>
          </a:p>
          <a:p>
            <a:pPr>
              <a:buFont typeface="Wingdings" panose="05000000000000000000" pitchFamily="2" charset="2"/>
              <a:buChar char="v"/>
            </a:pPr>
            <a:r>
              <a:rPr lang="en-US" sz="1600" u="sng" dirty="0">
                <a:solidFill>
                  <a:schemeClr val="tx1"/>
                </a:solidFill>
              </a:rPr>
              <a:t>All paths are heading to be done before RSC (EC votes included) 10Dec20, with final decisions.  This is to make standards in the OJEU in April2021. </a:t>
            </a:r>
          </a:p>
          <a:p>
            <a:pPr>
              <a:buFont typeface="Wingdings" panose="05000000000000000000" pitchFamily="2" charset="2"/>
              <a:buChar char="v"/>
            </a:pPr>
            <a:r>
              <a:rPr lang="en-US" sz="1600" u="sng" dirty="0">
                <a:solidFill>
                  <a:schemeClr val="accent1">
                    <a:lumMod val="50000"/>
                  </a:schemeClr>
                </a:solidFill>
              </a:rPr>
              <a:t>Nice summary from 802.11 on status in CEPT on 6GHz:</a:t>
            </a:r>
          </a:p>
          <a:p>
            <a:pPr lvl="1">
              <a:buFont typeface="Arial" panose="020B0604020202020204" pitchFamily="34" charset="0"/>
              <a:buChar char="•"/>
            </a:pPr>
            <a:r>
              <a:rPr lang="en-US" sz="1600" dirty="0">
                <a:solidFill>
                  <a:schemeClr val="tx1"/>
                </a:solidFill>
                <a:hlinkClick r:id="rId4"/>
              </a:rPr>
              <a:t>https://mentor.ieee.org/802.11/dcn/20/11-20-1755-00-coex-6ghz-update-cept.pptx</a:t>
            </a:r>
            <a:r>
              <a:rPr lang="en-US" sz="1600" dirty="0">
                <a:solidFill>
                  <a:schemeClr val="tx1"/>
                </a:solidFill>
              </a:rPr>
              <a:t> </a:t>
            </a:r>
          </a:p>
          <a:p>
            <a:pPr lvl="1">
              <a:buFont typeface="Arial" panose="020B0604020202020204" pitchFamily="34" charset="0"/>
              <a:buChar char="•"/>
            </a:pPr>
            <a:r>
              <a:rPr lang="en-US" sz="1600" dirty="0">
                <a:solidFill>
                  <a:schemeClr val="tx1"/>
                </a:solidFill>
                <a:effectLst/>
                <a:ea typeface="Calibri" panose="020F0502020204030204" pitchFamily="34" charset="0"/>
              </a:rPr>
              <a:t>802.11 </a:t>
            </a:r>
            <a:r>
              <a:rPr lang="en-US" sz="1600" dirty="0" err="1">
                <a:solidFill>
                  <a:schemeClr val="tx1"/>
                </a:solidFill>
                <a:effectLst/>
                <a:ea typeface="Calibri" panose="020F0502020204030204" pitchFamily="34" charset="0"/>
              </a:rPr>
              <a:t>Coex</a:t>
            </a:r>
            <a:r>
              <a:rPr lang="en-US" sz="1600" dirty="0">
                <a:solidFill>
                  <a:schemeClr val="tx1"/>
                </a:solidFill>
                <a:effectLst/>
                <a:ea typeface="Calibri" panose="020F0502020204030204" pitchFamily="34" charset="0"/>
              </a:rPr>
              <a:t> Agenda 11-20/1620 (latest) has many ETSI references </a:t>
            </a:r>
          </a:p>
          <a:p>
            <a:pPr>
              <a:buFont typeface="Arial" panose="020B0604020202020204" pitchFamily="34" charset="0"/>
              <a:buChar char="•"/>
            </a:pPr>
            <a:r>
              <a:rPr lang="en-US" sz="1600" dirty="0">
                <a:solidFill>
                  <a:schemeClr val="accent5">
                    <a:lumMod val="50000"/>
                  </a:schemeClr>
                </a:solidFill>
              </a:rPr>
              <a:t>Very informative &gt;&gt; </a:t>
            </a:r>
            <a:r>
              <a:rPr lang="en-US" sz="1600" b="0" dirty="0">
                <a:solidFill>
                  <a:schemeClr val="tx1"/>
                </a:solidFill>
              </a:rPr>
              <a:t>DSA 6 GHz </a:t>
            </a:r>
            <a:r>
              <a:rPr lang="en-US" sz="1600" b="0" dirty="0">
                <a:solidFill>
                  <a:schemeClr val="tx1"/>
                </a:solidFill>
                <a:hlinkClick r:id="rId5"/>
              </a:rPr>
              <a:t>https://youtu.be/KWoHMosFCZM</a:t>
            </a:r>
            <a:endParaRPr lang="en-US" sz="1600" b="0" dirty="0">
              <a:solidFill>
                <a:schemeClr val="tx1"/>
              </a:solidFill>
            </a:endParaRPr>
          </a:p>
          <a:p>
            <a:pPr lvl="1">
              <a:buFont typeface="Arial" panose="020B0604020202020204" pitchFamily="34" charset="0"/>
              <a:buChar char="•"/>
            </a:pPr>
            <a:r>
              <a:rPr lang="en-US" sz="1600" b="0" dirty="0">
                <a:solidFill>
                  <a:schemeClr val="tx1"/>
                </a:solidFill>
              </a:rPr>
              <a:t>DSA slides are at:  </a:t>
            </a:r>
            <a:r>
              <a:rPr lang="en-US" sz="1600" b="0" dirty="0">
                <a:solidFill>
                  <a:schemeClr val="tx1"/>
                </a:solidFill>
                <a:hlinkClick r:id="rId6"/>
              </a:rPr>
              <a:t>http://dynamicspectrumalliance.org/wp-content/uploads/2020/11/5-Economic-and-Social-Impact-of-Unlicensed-Access-in-6-GHz-Band.pdf</a:t>
            </a:r>
            <a:r>
              <a:rPr lang="en-US" sz="1600" b="0" dirty="0">
                <a:solidFill>
                  <a:schemeClr val="tx1"/>
                </a:solidFill>
              </a:rPr>
              <a:t> </a:t>
            </a:r>
          </a:p>
          <a:p>
            <a:pPr lvl="1">
              <a:buFont typeface="Arial" panose="020B0604020202020204" pitchFamily="34" charset="0"/>
              <a:buChar char="•"/>
            </a:pPr>
            <a:r>
              <a:rPr lang="en-US" sz="1600" dirty="0">
                <a:solidFill>
                  <a:schemeClr val="tx1"/>
                </a:solidFill>
              </a:rPr>
              <a:t>Videos are posted now and can hear/see the details and the notable discussions.</a:t>
            </a:r>
          </a:p>
          <a:p>
            <a:pPr lvl="2">
              <a:buFont typeface="Arial" panose="020B0604020202020204" pitchFamily="34" charset="0"/>
              <a:buChar char="•"/>
            </a:pPr>
            <a:r>
              <a:rPr lang="en-US" sz="1600" dirty="0">
                <a:solidFill>
                  <a:schemeClr val="tx1"/>
                </a:solidFill>
                <a:hlinkClick r:id="rId7"/>
              </a:rPr>
              <a:t>http://dynamicspectrumalliance.org/global-summit/</a:t>
            </a:r>
            <a:r>
              <a:rPr lang="en-US" sz="1600" dirty="0">
                <a:solidFill>
                  <a:schemeClr val="tx1"/>
                </a:solidFill>
              </a:rPr>
              <a:t> </a:t>
            </a:r>
          </a:p>
          <a:p>
            <a:pPr>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r>
              <a:rPr lang="en-US" sz="1600" dirty="0">
                <a:solidFill>
                  <a:schemeClr val="tx1"/>
                </a:solidFill>
              </a:rPr>
              <a:t>CEPT – ECC </a:t>
            </a:r>
            <a:r>
              <a:rPr lang="en-US" altLang="en-US" sz="1600" b="0" dirty="0">
                <a:hlinkClick r:id="rId8"/>
              </a:rPr>
              <a:t>&lt;WGSE&gt;</a:t>
            </a:r>
            <a:r>
              <a:rPr lang="en-US" altLang="en-US" sz="1600" b="0" dirty="0"/>
              <a:t> </a:t>
            </a:r>
            <a:r>
              <a:rPr lang="en-US" altLang="en-US" sz="1600" dirty="0"/>
              <a:t>next call/meeting  </a:t>
            </a:r>
            <a:r>
              <a:rPr lang="en-US" sz="1600" dirty="0"/>
              <a:t>#87,  11-15Jan21 </a:t>
            </a:r>
            <a:endParaRPr lang="en-US" sz="1600" dirty="0">
              <a:highlight>
                <a:srgbClr val="FFFF00"/>
              </a:highlight>
            </a:endParaRPr>
          </a:p>
          <a:p>
            <a:pPr>
              <a:spcBef>
                <a:spcPts val="0"/>
              </a:spcBef>
              <a:buFont typeface="Arial" panose="020B0604020202020204" pitchFamily="34" charset="0"/>
              <a:buChar char="•"/>
            </a:pPr>
            <a:r>
              <a:rPr lang="en-US" sz="1600" dirty="0">
                <a:solidFill>
                  <a:schemeClr val="tx1"/>
                </a:solidFill>
              </a:rPr>
              <a:t>CEPT – ECC </a:t>
            </a:r>
            <a:r>
              <a:rPr lang="en-US" altLang="en-US" sz="1600" b="0" dirty="0">
                <a:hlinkClick r:id="rId9"/>
              </a:rPr>
              <a:t>&lt;SE45&gt;</a:t>
            </a:r>
            <a:r>
              <a:rPr lang="en-US" altLang="en-US" sz="1600" b="0" dirty="0"/>
              <a:t> </a:t>
            </a:r>
            <a:r>
              <a:rPr lang="en-US" altLang="en-US" sz="1600" dirty="0"/>
              <a:t>next call/meeting: none</a:t>
            </a:r>
          </a:p>
          <a:p>
            <a:pPr>
              <a:spcBef>
                <a:spcPts val="0"/>
              </a:spcBef>
              <a:buFont typeface="Arial" panose="020B0604020202020204" pitchFamily="34" charset="0"/>
              <a:buChar char="•"/>
            </a:pPr>
            <a:r>
              <a:rPr lang="en-US" sz="1600" dirty="0">
                <a:solidFill>
                  <a:schemeClr val="tx1"/>
                </a:solidFill>
              </a:rPr>
              <a:t>CEPT – ECC </a:t>
            </a:r>
            <a:r>
              <a:rPr lang="en-US" altLang="en-US" sz="1600" b="0" dirty="0">
                <a:hlinkClick r:id="rId10"/>
              </a:rPr>
              <a:t>&lt;WGFM&gt;</a:t>
            </a:r>
            <a:r>
              <a:rPr lang="en-US" altLang="en-US" sz="1600" b="0" dirty="0"/>
              <a:t>  </a:t>
            </a:r>
            <a:r>
              <a:rPr lang="en-US" altLang="en-US" sz="1600" dirty="0">
                <a:solidFill>
                  <a:schemeClr val="tx1"/>
                </a:solidFill>
              </a:rPr>
              <a:t>next meeting #98, 8-12Feb21</a:t>
            </a:r>
            <a:endParaRPr lang="en-US" altLang="en-US" sz="1600" b="0" dirty="0">
              <a:solidFill>
                <a:schemeClr val="tx1"/>
              </a:solidFill>
            </a:endParaRPr>
          </a:p>
          <a:p>
            <a:pPr>
              <a:spcBef>
                <a:spcPts val="0"/>
              </a:spcBef>
              <a:buFont typeface="Arial" panose="020B0604020202020204" pitchFamily="34" charset="0"/>
              <a:buChar char="•"/>
            </a:pPr>
            <a:r>
              <a:rPr lang="en-US" sz="1600" dirty="0">
                <a:solidFill>
                  <a:schemeClr val="tx1"/>
                </a:solidFill>
              </a:rPr>
              <a:t>CEPT – ECC </a:t>
            </a:r>
            <a:r>
              <a:rPr lang="en-US" altLang="en-US" sz="1600" b="0" dirty="0">
                <a:hlinkClick r:id="rId11"/>
              </a:rPr>
              <a:t>&lt;FM57&gt;</a:t>
            </a:r>
            <a:r>
              <a:rPr lang="en-US" altLang="en-US" sz="1600" b="0" dirty="0"/>
              <a:t>  </a:t>
            </a:r>
            <a:r>
              <a:rPr lang="en-US" altLang="en-US" sz="1600" dirty="0"/>
              <a:t>next call #13, </a:t>
            </a:r>
            <a:r>
              <a:rPr lang="en-US" sz="1600" dirty="0">
                <a:sym typeface="Wingdings" panose="05000000000000000000" pitchFamily="2" charset="2"/>
              </a:rPr>
              <a:t>18-21Jan21  				(#14, 12-15Apr21)</a:t>
            </a:r>
            <a:endParaRPr lang="en-US" sz="1400" dirty="0">
              <a:sym typeface="Wingdings" panose="05000000000000000000" pitchFamily="2" charset="2"/>
            </a:endParaRPr>
          </a:p>
          <a:p>
            <a:pPr lvl="1">
              <a:spcBef>
                <a:spcPts val="0"/>
              </a:spcBef>
              <a:buFont typeface="Arial" panose="020B0604020202020204" pitchFamily="34" charset="0"/>
              <a:buChar char="•"/>
            </a:pPr>
            <a:r>
              <a:rPr lang="en-US" sz="1600" dirty="0">
                <a:effectLst/>
                <a:ea typeface="Calibri" panose="020F0502020204030204" pitchFamily="34" charset="0"/>
              </a:rPr>
              <a:t> </a:t>
            </a:r>
            <a:r>
              <a:rPr lang="en-US" sz="1400" dirty="0">
                <a:effectLst/>
                <a:ea typeface="Calibri" panose="020F0502020204030204" pitchFamily="34" charset="0"/>
              </a:rPr>
              <a:t>15Oct: Posting drafts into WGFM, FR and DE put in for no country capability, Sweden agreed. </a:t>
            </a:r>
          </a:p>
          <a:p>
            <a:pPr lvl="2">
              <a:spcBef>
                <a:spcPts val="0"/>
              </a:spcBef>
              <a:buFont typeface="Arial" panose="020B0604020202020204" pitchFamily="34" charset="0"/>
              <a:buChar char="•"/>
            </a:pPr>
            <a:r>
              <a:rPr lang="en-US" sz="1400" dirty="0">
                <a:ea typeface="Calibri" panose="020F0502020204030204" pitchFamily="34" charset="0"/>
              </a:rPr>
              <a:t>UK contribution offering OOBE limits, if no agreement on what came out of FM57. </a:t>
            </a:r>
            <a:endParaRPr lang="en-US" sz="1400" dirty="0">
              <a:effectLst/>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05-12Nov20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a:extLst>
              <a:ext uri="{FF2B5EF4-FFF2-40B4-BE49-F238E27FC236}">
                <a16:creationId xmlns:a16="http://schemas.microsoft.com/office/drawing/2014/main" id="{2C36D5ED-1A30-4F05-B307-9AAC83DC1F65}"/>
              </a:ext>
            </a:extLst>
          </p:cNvPr>
          <p:cNvSpPr txBox="1"/>
          <p:nvPr/>
        </p:nvSpPr>
        <p:spPr>
          <a:xfrm>
            <a:off x="685800" y="6136859"/>
            <a:ext cx="5012783" cy="338554"/>
          </a:xfrm>
          <a:prstGeom prst="rect">
            <a:avLst/>
          </a:prstGeom>
          <a:noFill/>
        </p:spPr>
        <p:txBody>
          <a:bodyPr wrap="none" rtlCol="0">
            <a:spAutoFit/>
          </a:bodyPr>
          <a:lstStyle/>
          <a:p>
            <a:pPr>
              <a:buFont typeface="Arial" panose="020B0604020202020204" pitchFamily="34" charset="0"/>
              <a:buChar char="•"/>
            </a:pPr>
            <a:r>
              <a:rPr lang="en-US" sz="1600" dirty="0">
                <a:solidFill>
                  <a:srgbClr val="0070C0"/>
                </a:solidFill>
              </a:rPr>
              <a:t>See notes on this slide for basics of Report A, B, 302, 316</a:t>
            </a:r>
          </a:p>
        </p:txBody>
      </p:sp>
    </p:spTree>
    <p:extLst>
      <p:ext uri="{BB962C8B-B14F-4D97-AF65-F5344CB8AC3E}">
        <p14:creationId xmlns:p14="http://schemas.microsoft.com/office/powerpoint/2010/main" val="5123671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6795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737931" y="615806"/>
            <a:ext cx="8271387" cy="5808785"/>
          </a:xfrm>
        </p:spPr>
        <p:txBody>
          <a:bodyPr/>
          <a:lstStyle/>
          <a:p>
            <a:pPr marL="800100" lvl="2">
              <a:spcBef>
                <a:spcPts val="0"/>
              </a:spcBef>
              <a:spcAft>
                <a:spcPts val="0"/>
              </a:spcAft>
              <a:buFont typeface="Arial" panose="020B0604020202020204" pitchFamily="34" charset="0"/>
              <a:buChar char="•"/>
            </a:pPr>
            <a:endParaRPr lang="en-US" sz="1000" dirty="0">
              <a:solidFill>
                <a:srgbClr val="000000"/>
              </a:solidFill>
              <a:effectLst/>
              <a:ea typeface="Calibri" panose="020F0502020204030204" pitchFamily="34" charset="0"/>
            </a:endParaRPr>
          </a:p>
          <a:p>
            <a:pPr marL="0" marR="0">
              <a:spcBef>
                <a:spcPts val="0"/>
              </a:spcBef>
              <a:spcAft>
                <a:spcPts val="0"/>
              </a:spcAft>
              <a:buFont typeface="Arial" panose="020B0604020202020204" pitchFamily="34" charset="0"/>
              <a:buChar char="•"/>
            </a:pPr>
            <a:endParaRPr lang="en-US" sz="1800" dirty="0">
              <a:solidFill>
                <a:schemeClr val="tx1"/>
              </a:solidFill>
              <a:effectLst/>
              <a:ea typeface="Calibri" panose="020F0502020204030204" pitchFamily="34" charset="0"/>
            </a:endParaRPr>
          </a:p>
          <a:p>
            <a:pPr marL="0" marR="0">
              <a:spcBef>
                <a:spcPts val="0"/>
              </a:spcBef>
              <a:spcAft>
                <a:spcPts val="0"/>
              </a:spcAft>
              <a:buFont typeface="Arial" panose="020B0604020202020204" pitchFamily="34" charset="0"/>
              <a:buChar char="•"/>
            </a:pPr>
            <a:endParaRPr lang="en-US" sz="180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1800" dirty="0">
                <a:solidFill>
                  <a:srgbClr val="000000"/>
                </a:solidFill>
                <a:effectLst/>
                <a:ea typeface="Times New Roman" panose="02020603050405020304" pitchFamily="18" charset="0"/>
                <a:cs typeface="Times New Roman" panose="02020603050405020304" pitchFamily="18" charset="0"/>
              </a:rPr>
              <a:t>Mexico IFT </a:t>
            </a:r>
            <a:r>
              <a:rPr lang="en-US" sz="1800" b="0" dirty="0">
                <a:solidFill>
                  <a:srgbClr val="000000"/>
                </a:solidFill>
                <a:effectLst/>
                <a:ea typeface="Times New Roman" panose="02020603050405020304" pitchFamily="18" charset="0"/>
                <a:cs typeface="Times New Roman" panose="02020603050405020304" pitchFamily="18" charset="0"/>
              </a:rPr>
              <a:t>announced a public consultation concerning frequency band 5925 - 7125 MHz for unlicensed use such as for Wi-Fi 6E. </a:t>
            </a:r>
            <a:r>
              <a:rPr lang="en-US" sz="1800" b="0" dirty="0">
                <a:solidFill>
                  <a:srgbClr val="000000"/>
                </a:solidFill>
                <a:effectLst/>
                <a:ea typeface="Times New Roman" panose="02020603050405020304" pitchFamily="18" charset="0"/>
              </a:rPr>
              <a:t>The Spanish announcement is </a:t>
            </a:r>
            <a:r>
              <a:rPr lang="en-US" sz="1600" b="0" dirty="0">
                <a:solidFill>
                  <a:srgbClr val="0000FF"/>
                </a:solidFill>
                <a:effectLst/>
                <a:ea typeface="Times New Roman" panose="02020603050405020304" pitchFamily="18" charset="0"/>
                <a:hlinkClick r:id="rId3"/>
              </a:rPr>
              <a:t>http://www.ift.org.mx/industria/consultas-publicas/consulta-publica-de-integracion-del-cuestionario-sobre-la-banda-de-frecuencias-5925-7125-mhz</a:t>
            </a:r>
            <a:r>
              <a:rPr lang="en-US" sz="1600" b="0" dirty="0">
                <a:solidFill>
                  <a:srgbClr val="0000FF"/>
                </a:solidFill>
                <a:effectLst/>
                <a:ea typeface="Times New Roman" panose="02020603050405020304" pitchFamily="18" charset="0"/>
              </a:rPr>
              <a:t> </a:t>
            </a:r>
          </a:p>
          <a:p>
            <a:pPr marL="400050" lvl="1">
              <a:spcBef>
                <a:spcPts val="0"/>
              </a:spcBef>
              <a:spcAft>
                <a:spcPts val="0"/>
              </a:spcAft>
              <a:buFont typeface="Arial" panose="020B0604020202020204" pitchFamily="34" charset="0"/>
              <a:buChar char="•"/>
            </a:pPr>
            <a:r>
              <a:rPr lang="en-US" sz="1600" dirty="0">
                <a:solidFill>
                  <a:srgbClr val="000000"/>
                </a:solidFill>
                <a:effectLst/>
                <a:ea typeface="Times New Roman" panose="02020603050405020304" pitchFamily="18" charset="0"/>
              </a:rPr>
              <a:t>Any interested parties can submit comments, opinions or suggestions to IFT at the address </a:t>
            </a:r>
            <a:r>
              <a:rPr lang="en-US" sz="1600" dirty="0">
                <a:solidFill>
                  <a:srgbClr val="4471C4"/>
                </a:solidFill>
                <a:effectLst/>
                <a:ea typeface="Times New Roman" panose="02020603050405020304" pitchFamily="18" charset="0"/>
              </a:rPr>
              <a:t>planeacion.espectro@ift.org.mx</a:t>
            </a:r>
            <a:r>
              <a:rPr lang="en-US" sz="1600" dirty="0">
                <a:solidFill>
                  <a:srgbClr val="000000"/>
                </a:solidFill>
                <a:effectLst/>
                <a:ea typeface="Times New Roman" panose="02020603050405020304" pitchFamily="18" charset="0"/>
              </a:rPr>
              <a:t>; </a:t>
            </a:r>
            <a:endParaRPr lang="en-US" sz="1600" b="1" dirty="0">
              <a:solidFill>
                <a:schemeClr val="tx1"/>
              </a:solidFill>
              <a:ea typeface="Times New Roman" panose="02020603050405020304" pitchFamily="18" charset="0"/>
              <a:cs typeface="+mn-cs"/>
            </a:endParaRPr>
          </a:p>
          <a:p>
            <a:pPr marL="400050" lvl="1">
              <a:spcBef>
                <a:spcPts val="0"/>
              </a:spcBef>
              <a:spcAft>
                <a:spcPts val="0"/>
              </a:spcAft>
              <a:buFont typeface="Arial" panose="020B0604020202020204" pitchFamily="34" charset="0"/>
              <a:buChar char="•"/>
            </a:pPr>
            <a:r>
              <a:rPr lang="en-US" sz="1600" b="1" cap="small" spc="25" dirty="0" err="1">
                <a:solidFill>
                  <a:srgbClr val="000000"/>
                </a:solidFill>
                <a:effectLst/>
                <a:cs typeface="Times New Roman" panose="02020603050405020304" pitchFamily="18" charset="0"/>
              </a:rPr>
              <a:t>Duración</a:t>
            </a:r>
            <a:r>
              <a:rPr lang="en-US" sz="1600" b="1" cap="small" spc="25" dirty="0">
                <a:solidFill>
                  <a:srgbClr val="000000"/>
                </a:solidFill>
                <a:effectLst/>
                <a:cs typeface="Times New Roman" panose="02020603050405020304" pitchFamily="18" charset="0"/>
              </a:rPr>
              <a:t> </a:t>
            </a:r>
            <a:r>
              <a:rPr lang="en-US" sz="1600" dirty="0">
                <a:solidFill>
                  <a:srgbClr val="000000"/>
                </a:solidFill>
                <a:effectLst/>
                <a:ea typeface="Times New Roman" panose="02020603050405020304" pitchFamily="18" charset="0"/>
                <a:cs typeface="Times New Roman" panose="02020603050405020304" pitchFamily="18" charset="0"/>
              </a:rPr>
              <a:t>Del 06 de </a:t>
            </a:r>
            <a:r>
              <a:rPr lang="en-US" sz="1600" dirty="0" err="1">
                <a:solidFill>
                  <a:srgbClr val="000000"/>
                </a:solidFill>
                <a:effectLst/>
                <a:ea typeface="Times New Roman" panose="02020603050405020304" pitchFamily="18" charset="0"/>
                <a:cs typeface="Times New Roman" panose="02020603050405020304" pitchFamily="18" charset="0"/>
              </a:rPr>
              <a:t>Noviembre</a:t>
            </a:r>
            <a:r>
              <a:rPr lang="en-US" sz="1600" dirty="0">
                <a:solidFill>
                  <a:srgbClr val="000000"/>
                </a:solidFill>
                <a:effectLst/>
                <a:ea typeface="Times New Roman" panose="02020603050405020304" pitchFamily="18" charset="0"/>
                <a:cs typeface="Times New Roman" panose="02020603050405020304" pitchFamily="18" charset="0"/>
              </a:rPr>
              <a:t> de 2020 al 18 de </a:t>
            </a:r>
            <a:r>
              <a:rPr lang="en-US" sz="1600" dirty="0" err="1">
                <a:solidFill>
                  <a:srgbClr val="000000"/>
                </a:solidFill>
                <a:effectLst/>
                <a:ea typeface="Times New Roman" panose="02020603050405020304" pitchFamily="18" charset="0"/>
                <a:cs typeface="Times New Roman" panose="02020603050405020304" pitchFamily="18" charset="0"/>
              </a:rPr>
              <a:t>Diciembre</a:t>
            </a:r>
            <a:r>
              <a:rPr lang="en-US" sz="1600" dirty="0">
                <a:solidFill>
                  <a:srgbClr val="000000"/>
                </a:solidFill>
                <a:effectLst/>
                <a:ea typeface="Times New Roman" panose="02020603050405020304" pitchFamily="18" charset="0"/>
                <a:cs typeface="Times New Roman" panose="02020603050405020304" pitchFamily="18" charset="0"/>
              </a:rPr>
              <a:t> de 2020(30 días </a:t>
            </a:r>
            <a:r>
              <a:rPr lang="en-US" sz="1600" dirty="0" err="1">
                <a:solidFill>
                  <a:srgbClr val="000000"/>
                </a:solidFill>
                <a:effectLst/>
                <a:ea typeface="Times New Roman" panose="02020603050405020304" pitchFamily="18" charset="0"/>
                <a:cs typeface="Times New Roman" panose="02020603050405020304" pitchFamily="18" charset="0"/>
              </a:rPr>
              <a:t>hábiles</a:t>
            </a:r>
            <a:r>
              <a:rPr lang="en-US" sz="1600" dirty="0">
                <a:solidFill>
                  <a:srgbClr val="000000"/>
                </a:solidFill>
                <a:effectLst/>
                <a:ea typeface="Times New Roman" panose="02020603050405020304" pitchFamily="18" charset="0"/>
                <a:cs typeface="Times New Roman" panose="02020603050405020304" pitchFamily="18" charset="0"/>
              </a:rPr>
              <a:t>)</a:t>
            </a:r>
            <a:endParaRPr lang="en-US" sz="1600" b="1" dirty="0">
              <a:ea typeface="Times New Roman" panose="02020603050405020304" pitchFamily="18" charset="0"/>
              <a:cs typeface="Times New Roman" panose="02020603050405020304" pitchFamily="18" charset="0"/>
            </a:endParaRPr>
          </a:p>
          <a:p>
            <a:pPr marL="1257300" lvl="3">
              <a:spcBef>
                <a:spcPts val="0"/>
              </a:spcBef>
              <a:spcAft>
                <a:spcPts val="0"/>
              </a:spcAft>
              <a:buFont typeface="Arial" panose="020B0604020202020204" pitchFamily="34" charset="0"/>
              <a:buChar char="•"/>
            </a:pPr>
            <a:endParaRPr lang="en-US" sz="1200" b="1" i="0" u="none" strike="noStrike" baseline="0" dirty="0">
              <a:solidFill>
                <a:srgbClr val="000000"/>
              </a:solidFill>
              <a:cs typeface="Times New Roman" panose="02020603050405020304" pitchFamily="18" charset="0"/>
            </a:endParaRPr>
          </a:p>
          <a:p>
            <a:pPr marL="0">
              <a:spcBef>
                <a:spcPts val="0"/>
              </a:spcBef>
              <a:spcAft>
                <a:spcPts val="0"/>
              </a:spcAft>
              <a:buFont typeface="Arial" panose="020B0604020202020204" pitchFamily="34" charset="0"/>
              <a:buChar char="•"/>
            </a:pPr>
            <a:r>
              <a:rPr lang="en-US" sz="1800" dirty="0">
                <a:cs typeface="Times New Roman" panose="02020603050405020304" pitchFamily="18" charset="0"/>
              </a:rPr>
              <a:t>Australia A</a:t>
            </a:r>
            <a:r>
              <a:rPr lang="en-US" sz="1800" i="0" u="none" strike="noStrike" baseline="0" dirty="0">
                <a:solidFill>
                  <a:srgbClr val="000000"/>
                </a:solidFill>
              </a:rPr>
              <a:t>CMA</a:t>
            </a:r>
            <a:r>
              <a:rPr lang="en-US" sz="1800" b="0" i="0" u="none" strike="noStrike" baseline="0" dirty="0">
                <a:solidFill>
                  <a:srgbClr val="000000"/>
                </a:solidFill>
              </a:rPr>
              <a:t> is planning an update to their Radiocommunications standard for short range devices with regards to AS/NZS 4268 and its international alternative SRD standards.  ACMA proposes the allowance of new test methods from EN and FCC standards  </a:t>
            </a:r>
            <a:r>
              <a:rPr lang="en-US" sz="1600" b="0" dirty="0">
                <a:solidFill>
                  <a:schemeClr val="tx1"/>
                </a:solidFill>
                <a:hlinkClick r:id="rId4"/>
              </a:rPr>
              <a:t>https://www.acma.gov.au/consultations/2020-11/amendment-short-range-devices-standard-consultation-312020</a:t>
            </a:r>
            <a:r>
              <a:rPr lang="en-US" sz="1600" b="0" dirty="0"/>
              <a:t> </a:t>
            </a:r>
            <a:endParaRPr lang="en-US" sz="2000" b="0" dirty="0">
              <a:solidFill>
                <a:schemeClr val="tx1"/>
              </a:solidFill>
            </a:endParaRPr>
          </a:p>
          <a:p>
            <a:pPr marL="800100" lvl="2">
              <a:spcBef>
                <a:spcPts val="0"/>
              </a:spcBef>
              <a:spcAft>
                <a:spcPts val="0"/>
              </a:spcAft>
              <a:buFont typeface="Arial" panose="020B0604020202020204" pitchFamily="34" charset="0"/>
              <a:buChar char="•"/>
            </a:pPr>
            <a:r>
              <a:rPr lang="en-US" sz="1600" b="0" i="0" u="none" strike="noStrike" baseline="0" dirty="0">
                <a:solidFill>
                  <a:srgbClr val="000000"/>
                </a:solidFill>
              </a:rPr>
              <a:t>The public consultation is open until 18th December 2020. Any interested parties may submit comments, opinions or suggestions to ACMA </a:t>
            </a:r>
            <a:r>
              <a:rPr lang="en-US" sz="1600" b="0" i="0" u="none" strike="noStrike" baseline="0" dirty="0">
                <a:solidFill>
                  <a:srgbClr val="0462C1"/>
                </a:solidFill>
                <a:hlinkClick r:id="rId5"/>
              </a:rPr>
              <a:t>here</a:t>
            </a:r>
            <a:r>
              <a:rPr lang="en-US" sz="1600" b="0" i="0" u="none" strike="noStrike" baseline="0" dirty="0">
                <a:solidFill>
                  <a:srgbClr val="0462C1"/>
                </a:solidFill>
              </a:rPr>
              <a:t> </a:t>
            </a:r>
            <a:r>
              <a:rPr lang="en-US" sz="1600" b="0" i="0" u="none" strike="noStrike" baseline="0" dirty="0">
                <a:solidFill>
                  <a:srgbClr val="000000"/>
                </a:solidFill>
              </a:rPr>
              <a:t>before this date. </a:t>
            </a:r>
            <a:endParaRPr lang="en-US" sz="1600" dirty="0">
              <a:solidFill>
                <a:schemeClr val="tx1"/>
              </a:solidFill>
            </a:endParaRPr>
          </a:p>
          <a:p>
            <a:pPr marL="1257300" lvl="3">
              <a:spcBef>
                <a:spcPts val="0"/>
              </a:spcBef>
              <a:spcAft>
                <a:spcPts val="0"/>
              </a:spcAft>
              <a:buFont typeface="Arial" panose="020B0604020202020204" pitchFamily="34" charset="0"/>
              <a:buChar char="•"/>
            </a:pPr>
            <a:endParaRPr lang="en-US" sz="1200" dirty="0">
              <a:solidFill>
                <a:schemeClr val="tx1"/>
              </a:solidFill>
            </a:endParaRPr>
          </a:p>
          <a:p>
            <a:pPr marL="0">
              <a:spcBef>
                <a:spcPts val="0"/>
              </a:spcBef>
              <a:spcAft>
                <a:spcPts val="0"/>
              </a:spcAft>
              <a:buFont typeface="Arial" panose="020B0604020202020204" pitchFamily="34" charset="0"/>
              <a:buChar char="•"/>
            </a:pPr>
            <a:r>
              <a:rPr lang="en-US" sz="1800" dirty="0">
                <a:solidFill>
                  <a:schemeClr val="tx1"/>
                </a:solidFill>
              </a:rPr>
              <a:t>APAC update</a:t>
            </a:r>
          </a:p>
          <a:p>
            <a:pPr marL="400050" lvl="1">
              <a:spcBef>
                <a:spcPts val="0"/>
              </a:spcBef>
              <a:spcAft>
                <a:spcPts val="0"/>
              </a:spcAft>
              <a:buFont typeface="Arial" panose="020B0604020202020204" pitchFamily="34" charset="0"/>
              <a:buChar char="•"/>
            </a:pPr>
            <a:r>
              <a:rPr lang="en-US" sz="1600" dirty="0">
                <a:hlinkClick r:id="rId6"/>
              </a:rPr>
              <a:t>https://mentor.ieee.org/802.18/dcn/20/18-20-0149-01-0000-apac-update-november-2020.pptx</a:t>
            </a:r>
            <a:r>
              <a:rPr lang="en-US" sz="160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05-12Nov20</a:t>
            </a:r>
            <a:endParaRPr lang="en-GB" dirty="0"/>
          </a:p>
        </p:txBody>
      </p:sp>
    </p:spTree>
    <p:extLst>
      <p:ext uri="{BB962C8B-B14F-4D97-AF65-F5344CB8AC3E}">
        <p14:creationId xmlns:p14="http://schemas.microsoft.com/office/powerpoint/2010/main" val="17757766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685800" y="1010418"/>
            <a:ext cx="8458200" cy="5463999"/>
          </a:xfrm>
        </p:spPr>
        <p:txBody>
          <a:bodyPr/>
          <a:lstStyle/>
          <a:p>
            <a:pPr marL="285750">
              <a:buFont typeface="Arial" panose="020B0604020202020204" pitchFamily="34" charset="0"/>
              <a:buChar char="•"/>
            </a:pPr>
            <a:r>
              <a:rPr lang="en-US" sz="1800" b="0" dirty="0">
                <a:solidFill>
                  <a:schemeClr val="tx1"/>
                </a:solidFill>
              </a:rPr>
              <a:t> From </a:t>
            </a:r>
            <a:r>
              <a:rPr lang="en-US" sz="1800" b="0" dirty="0">
                <a:solidFill>
                  <a:schemeClr val="tx1"/>
                </a:solidFill>
                <a:hlinkClick r:id="rId3"/>
              </a:rPr>
              <a:t>WP 5D</a:t>
            </a:r>
            <a:r>
              <a:rPr lang="en-US" sz="1800" b="0" dirty="0">
                <a:solidFill>
                  <a:schemeClr val="tx1"/>
                </a:solidFill>
              </a:rPr>
              <a:t> call in October</a:t>
            </a:r>
            <a:endParaRPr lang="en-US" sz="1800" b="0" i="0" dirty="0">
              <a:solidFill>
                <a:srgbClr val="444444"/>
              </a:solidFill>
              <a:effectLst/>
            </a:endParaRPr>
          </a:p>
          <a:p>
            <a:pPr marL="685800" lvl="1">
              <a:spcBef>
                <a:spcPts val="0"/>
              </a:spcBef>
              <a:buFont typeface="Arial" panose="020B0604020202020204" pitchFamily="34" charset="0"/>
              <a:buChar char="•"/>
            </a:pPr>
            <a:r>
              <a:rPr lang="en-US" sz="1800" b="0" dirty="0">
                <a:solidFill>
                  <a:schemeClr val="tx1"/>
                </a:solidFill>
              </a:rPr>
              <a:t>Preparing liaisons to </a:t>
            </a:r>
            <a:r>
              <a:rPr lang="en-US" sz="1800" dirty="0"/>
              <a:t> 7B, 5B, 5C, 3K, 3M, and 7C.   (More in the minutes)</a:t>
            </a:r>
            <a:endParaRPr lang="en-US" sz="1800" dirty="0">
              <a:solidFill>
                <a:schemeClr val="tx1"/>
              </a:solidFill>
            </a:endParaRPr>
          </a:p>
          <a:p>
            <a:pPr marL="685800" lvl="1">
              <a:spcBef>
                <a:spcPts val="0"/>
              </a:spcBef>
              <a:buFont typeface="Arial" panose="020B0604020202020204" pitchFamily="34" charset="0"/>
              <a:buChar char="•"/>
            </a:pPr>
            <a:r>
              <a:rPr lang="en-US" sz="1400" dirty="0"/>
              <a:t>To WP7C that the decision whether or not to identify the frequency bands 6425 MHz-7025 MHz and 7025-7125 MHz for IMT will only be taken at WRC-23, and that the basis for this decision will be the sharing and compatibility studies between IMT and services to which the frequency bands are allocated on a primary basis, which is not the case for EESS (passive).</a:t>
            </a:r>
          </a:p>
          <a:p>
            <a:pPr marL="685800" lvl="1">
              <a:spcBef>
                <a:spcPts val="0"/>
              </a:spcBef>
              <a:buFont typeface="Arial" panose="020B0604020202020204" pitchFamily="34" charset="0"/>
              <a:buChar char="•"/>
            </a:pPr>
            <a:r>
              <a:rPr lang="en-US" sz="1400" dirty="0"/>
              <a:t>In addition, WP5D discussed on a contribution related to interference scenarios for studies between IMT and FSS, and the objectives of the technical studies. </a:t>
            </a:r>
          </a:p>
          <a:p>
            <a:pPr marL="1543050" lvl="3">
              <a:spcBef>
                <a:spcPts val="0"/>
              </a:spcBef>
              <a:buFont typeface="Arial" panose="020B0604020202020204" pitchFamily="34" charset="0"/>
              <a:buChar char="•"/>
            </a:pPr>
            <a:endParaRPr lang="en-US" sz="1000" dirty="0"/>
          </a:p>
          <a:p>
            <a:pPr marL="285750">
              <a:spcBef>
                <a:spcPts val="0"/>
              </a:spcBef>
              <a:buFont typeface="Arial" panose="020B0604020202020204" pitchFamily="34" charset="0"/>
              <a:buChar char="•"/>
            </a:pPr>
            <a:r>
              <a:rPr lang="en-US" sz="1800" b="0" dirty="0">
                <a:solidFill>
                  <a:schemeClr val="tx1"/>
                </a:solidFill>
              </a:rPr>
              <a:t>WRC-23 agenda items (pick this up before General Discussion items if time permits)</a:t>
            </a:r>
          </a:p>
          <a:p>
            <a:pPr lvl="1">
              <a:spcBef>
                <a:spcPts val="0"/>
              </a:spcBef>
              <a:buFont typeface="Arial" panose="020B0604020202020204" pitchFamily="34" charset="0"/>
              <a:buChar char="•"/>
            </a:pPr>
            <a:r>
              <a:rPr lang="en-US" sz="1600" dirty="0">
                <a:solidFill>
                  <a:schemeClr val="tx1"/>
                </a:solidFill>
              </a:rPr>
              <a:t>With 18-20/0107, will spend some time to continue to ID the AIs of interest to IEEE 802,  to form viewpoints.</a:t>
            </a:r>
          </a:p>
          <a:p>
            <a:pPr lvl="1">
              <a:spcBef>
                <a:spcPts val="0"/>
              </a:spcBef>
              <a:buFont typeface="Arial" panose="020B0604020202020204" pitchFamily="34" charset="0"/>
              <a:buChar char="•"/>
            </a:pPr>
            <a:r>
              <a:rPr lang="en-US" sz="1400" dirty="0">
                <a:solidFill>
                  <a:srgbClr val="00B0F0"/>
                </a:solidFill>
                <a:hlinkClick r:id="rId4"/>
              </a:rPr>
              <a:t>https://mentor.ieee.org/802.18/dcn/20/18-20-0107-00-0000-res-811-wrc-19-wrc-23-agenda-items.docx</a:t>
            </a:r>
            <a:r>
              <a:rPr lang="en-US" sz="1400" dirty="0">
                <a:solidFill>
                  <a:srgbClr val="00B0F0"/>
                </a:solidFill>
              </a:rPr>
              <a:t> </a:t>
            </a:r>
          </a:p>
          <a:p>
            <a:pPr lvl="2">
              <a:spcBef>
                <a:spcPts val="0"/>
              </a:spcBef>
              <a:buFont typeface="Arial" panose="020B0604020202020204" pitchFamily="34" charset="0"/>
              <a:buChar char="•"/>
            </a:pPr>
            <a:endParaRPr lang="en-US" sz="1200" u="sng" dirty="0">
              <a:solidFill>
                <a:schemeClr val="tx1"/>
              </a:solidFill>
            </a:endParaRPr>
          </a:p>
          <a:p>
            <a:pPr>
              <a:spcBef>
                <a:spcPts val="0"/>
              </a:spcBef>
              <a:buFont typeface="Arial" panose="020B0604020202020204" pitchFamily="34" charset="0"/>
              <a:buChar char="•"/>
            </a:pPr>
            <a:r>
              <a:rPr lang="en-US" sz="1600" b="0" u="sng" dirty="0">
                <a:solidFill>
                  <a:schemeClr val="tx1"/>
                </a:solidFill>
              </a:rPr>
              <a:t>APT</a:t>
            </a:r>
            <a:r>
              <a:rPr lang="en-US" sz="1600" u="sng" dirty="0">
                <a:solidFill>
                  <a:schemeClr val="tx1"/>
                </a:solidFill>
              </a:rPr>
              <a:t> </a:t>
            </a:r>
            <a:r>
              <a:rPr lang="en-US" sz="1600" b="0" dirty="0">
                <a:solidFill>
                  <a:schemeClr val="tx1"/>
                </a:solidFill>
              </a:rPr>
              <a:t>– WRC-23 prep - any feedback on 6GHz and 7GHz, 7025-7125MHz changes? </a:t>
            </a:r>
          </a:p>
          <a:p>
            <a:pPr lvl="1">
              <a:spcBef>
                <a:spcPts val="0"/>
              </a:spcBef>
              <a:buFont typeface="Arial" panose="020B0604020202020204" pitchFamily="34" charset="0"/>
              <a:buChar char="•"/>
            </a:pPr>
            <a:r>
              <a:rPr lang="en-US" sz="1600" b="1" u="sng" dirty="0">
                <a:solidFill>
                  <a:schemeClr val="tx1"/>
                </a:solidFill>
              </a:rPr>
              <a:t>Contributions are welcomed</a:t>
            </a:r>
            <a:r>
              <a:rPr lang="en-US" sz="1600" dirty="0">
                <a:solidFill>
                  <a:schemeClr val="tx1"/>
                </a:solidFill>
              </a:rPr>
              <a:t> and ne</a:t>
            </a:r>
            <a:r>
              <a:rPr lang="en-US" sz="1600" b="0" dirty="0">
                <a:solidFill>
                  <a:schemeClr val="tx1"/>
                </a:solidFill>
              </a:rPr>
              <a:t>xt meeting is in Ap</a:t>
            </a:r>
            <a:r>
              <a:rPr lang="en-US" sz="1600" dirty="0">
                <a:solidFill>
                  <a:schemeClr val="tx1"/>
                </a:solidFill>
              </a:rPr>
              <a:t>ril 2021. </a:t>
            </a:r>
          </a:p>
          <a:p>
            <a:pPr lvl="1">
              <a:spcBef>
                <a:spcPts val="0"/>
              </a:spcBef>
              <a:buFont typeface="Arial" panose="020B0604020202020204" pitchFamily="34" charset="0"/>
              <a:buChar char="•"/>
            </a:pPr>
            <a:r>
              <a:rPr lang="en-US" sz="1600" dirty="0">
                <a:solidFill>
                  <a:schemeClr val="tx1"/>
                </a:solidFill>
              </a:rPr>
              <a:t>IEEE 802 should consider a contribution to APT.  </a:t>
            </a:r>
          </a:p>
          <a:p>
            <a:pPr lvl="1">
              <a:spcBef>
                <a:spcPts val="0"/>
              </a:spcBef>
              <a:buFont typeface="Arial" panose="020B0604020202020204" pitchFamily="34" charset="0"/>
              <a:buChar char="•"/>
            </a:pPr>
            <a:r>
              <a:rPr lang="en-US" sz="1600" b="0" dirty="0">
                <a:solidFill>
                  <a:srgbClr val="00B0F0"/>
                </a:solidFill>
              </a:rPr>
              <a:t>All – consider and pass along some basic text for the start of a contribution to APG for their WRC-23 prep on the 6GHz band from our viewpoint to be considered. </a:t>
            </a:r>
          </a:p>
          <a:p>
            <a:pPr lvl="1">
              <a:spcBef>
                <a:spcPts val="0"/>
              </a:spcBef>
              <a:buFont typeface="Arial" panose="020B0604020202020204" pitchFamily="34" charset="0"/>
              <a:buChar char="•"/>
            </a:pPr>
            <a:r>
              <a:rPr lang="en-US" sz="1600" b="0" dirty="0">
                <a:solidFill>
                  <a:schemeClr val="tx1"/>
                </a:solidFill>
              </a:rPr>
              <a:t>Need to get IEEE 802 recognized by APT as an organization for comments.</a:t>
            </a:r>
          </a:p>
          <a:p>
            <a:pPr lvl="1">
              <a:spcBef>
                <a:spcPts val="0"/>
              </a:spcBef>
              <a:buFont typeface="Arial" panose="020B0604020202020204" pitchFamily="34" charset="0"/>
              <a:buChar char="•"/>
            </a:pPr>
            <a:r>
              <a:rPr lang="en-US" sz="1600" dirty="0">
                <a:solidFill>
                  <a:schemeClr val="tx1"/>
                </a:solidFill>
              </a:rPr>
              <a:t>Could we attend virtually, may have a better impact on our comments?   </a:t>
            </a:r>
          </a:p>
          <a:p>
            <a:pPr lvl="1">
              <a:spcBef>
                <a:spcPts val="0"/>
              </a:spcBef>
              <a:buFont typeface="Arial" panose="020B0604020202020204" pitchFamily="34" charset="0"/>
              <a:buChar char="•"/>
            </a:pPr>
            <a:endParaRPr lang="en-US" sz="16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05-12Nov20</a:t>
            </a:r>
            <a:endParaRPr lang="en-GB" dirty="0"/>
          </a:p>
        </p:txBody>
      </p:sp>
      <p:sp>
        <p:nvSpPr>
          <p:cNvPr id="7" name="TextBox 6">
            <a:extLst>
              <a:ext uri="{FF2B5EF4-FFF2-40B4-BE49-F238E27FC236}">
                <a16:creationId xmlns:a16="http://schemas.microsoft.com/office/drawing/2014/main" id="{A818EA94-ED1F-46D8-B2D5-99F35CD1EA2E}"/>
              </a:ext>
            </a:extLst>
          </p:cNvPr>
          <p:cNvSpPr txBox="1"/>
          <p:nvPr/>
        </p:nvSpPr>
        <p:spPr>
          <a:xfrm>
            <a:off x="685800" y="5920917"/>
            <a:ext cx="8052782" cy="553998"/>
          </a:xfrm>
          <a:prstGeom prst="rect">
            <a:avLst/>
          </a:prstGeom>
          <a:noFill/>
        </p:spPr>
        <p:txBody>
          <a:bodyPr wrap="none" rtlCol="0">
            <a:spAutoFit/>
          </a:bodyPr>
          <a:lstStyle/>
          <a:p>
            <a:pPr marL="285750" indent="-285750">
              <a:spcBef>
                <a:spcPts val="0"/>
              </a:spcBef>
              <a:buFont typeface="Wingdings" panose="05000000000000000000" pitchFamily="2" charset="2"/>
              <a:buChar char="Ø"/>
            </a:pPr>
            <a:r>
              <a:rPr lang="en-US" sz="1400" b="0" dirty="0">
                <a:solidFill>
                  <a:schemeClr val="tx1"/>
                </a:solidFill>
              </a:rPr>
              <a:t>With 18-20/0107, we will over time </a:t>
            </a:r>
            <a:r>
              <a:rPr lang="en-US" sz="1400" dirty="0">
                <a:solidFill>
                  <a:schemeClr val="tx1"/>
                </a:solidFill>
              </a:rPr>
              <a:t>ID </a:t>
            </a:r>
            <a:r>
              <a:rPr lang="en-US" sz="1400" b="0" dirty="0">
                <a:solidFill>
                  <a:schemeClr val="tx1"/>
                </a:solidFill>
              </a:rPr>
              <a:t>the Agenda Items of interest to IEEE 802,  to form viewpoints.     </a:t>
            </a:r>
          </a:p>
          <a:p>
            <a:pPr marL="285750" indent="-285750">
              <a:spcBef>
                <a:spcPts val="0"/>
              </a:spcBef>
              <a:buFont typeface="Wingdings" panose="05000000000000000000" pitchFamily="2" charset="2"/>
              <a:buChar char="Ø"/>
            </a:pPr>
            <a:r>
              <a:rPr lang="en-US" sz="1600" dirty="0">
                <a:solidFill>
                  <a:schemeClr val="tx1"/>
                </a:solidFill>
              </a:rPr>
              <a:t>For miscellaneous links for ITU-R , SGs, WPs and calendars, </a:t>
            </a:r>
            <a:r>
              <a:rPr lang="en-US" sz="1600" dirty="0">
                <a:solidFill>
                  <a:schemeClr val="tx1"/>
                </a:solidFill>
                <a:hlinkClick r:id="rId5" action="ppaction://hlinksldjump"/>
              </a:rPr>
              <a:t>see back up slides later</a:t>
            </a:r>
            <a:r>
              <a:rPr lang="en-US" sz="1200" dirty="0">
                <a:solidFill>
                  <a:schemeClr val="tx1"/>
                </a:solidFill>
                <a:hlinkClick r:id="rId5" action="ppaction://hlinksldjump"/>
              </a:rPr>
              <a:t>. </a:t>
            </a:r>
            <a:endParaRPr lang="en-US" sz="300" dirty="0"/>
          </a:p>
        </p:txBody>
      </p:sp>
    </p:spTree>
    <p:extLst>
      <p:ext uri="{BB962C8B-B14F-4D97-AF65-F5344CB8AC3E}">
        <p14:creationId xmlns:p14="http://schemas.microsoft.com/office/powerpoint/2010/main" val="24971806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FCC FNPRM 5.9 GHz</a:t>
            </a:r>
            <a:endParaRPr lang="en-US" sz="2400" dirty="0"/>
          </a:p>
        </p:txBody>
      </p:sp>
      <p:sp>
        <p:nvSpPr>
          <p:cNvPr id="3" name="Content Placeholder 2"/>
          <p:cNvSpPr>
            <a:spLocks noGrp="1"/>
          </p:cNvSpPr>
          <p:nvPr>
            <p:ph idx="1"/>
          </p:nvPr>
        </p:nvSpPr>
        <p:spPr>
          <a:xfrm>
            <a:off x="697851" y="1096022"/>
            <a:ext cx="8153400" cy="5379391"/>
          </a:xfrm>
        </p:spPr>
        <p:txBody>
          <a:bodyPr/>
          <a:lstStyle/>
          <a:p>
            <a:pPr marL="285750" marR="0" indent="-285750">
              <a:spcBef>
                <a:spcPts val="0"/>
              </a:spcBef>
              <a:spcAft>
                <a:spcPts val="0"/>
              </a:spcAft>
              <a:buFont typeface="Arial" panose="020B0604020202020204" pitchFamily="34" charset="0"/>
              <a:buChar char="•"/>
            </a:pPr>
            <a:r>
              <a:rPr lang="en-US" sz="1800" b="1" dirty="0">
                <a:solidFill>
                  <a:srgbClr val="333333"/>
                </a:solidFill>
                <a:ea typeface="Times New Roman" panose="02020603050405020304" pitchFamily="18" charset="0"/>
              </a:rPr>
              <a:t>The draft R&amp;O did come out (28Oct20) as predicted.</a:t>
            </a:r>
          </a:p>
          <a:p>
            <a:pPr marL="685800" lvl="1">
              <a:spcBef>
                <a:spcPts val="0"/>
              </a:spcBef>
              <a:spcAft>
                <a:spcPts val="0"/>
              </a:spcAft>
              <a:buFont typeface="Arial" panose="020B0604020202020204" pitchFamily="34" charset="0"/>
              <a:buChar char="•"/>
            </a:pPr>
            <a:r>
              <a:rPr lang="en-US" sz="1200" b="1" dirty="0">
                <a:solidFill>
                  <a:srgbClr val="333333"/>
                </a:solidFill>
                <a:highlight>
                  <a:srgbClr val="D5F4FF"/>
                </a:highlight>
                <a:ea typeface="Times New Roman" panose="02020603050405020304" pitchFamily="18" charset="0"/>
              </a:rPr>
              <a:t>Proceeding:</a:t>
            </a:r>
            <a:r>
              <a:rPr lang="en-US" sz="1200" b="1" dirty="0">
                <a:solidFill>
                  <a:srgbClr val="333333"/>
                </a:solidFill>
                <a:ea typeface="Times New Roman" panose="02020603050405020304" pitchFamily="18" charset="0"/>
              </a:rPr>
              <a:t>  </a:t>
            </a:r>
            <a:r>
              <a:rPr lang="en-US" sz="1200" u="sng" dirty="0">
                <a:solidFill>
                  <a:srgbClr val="0563C1"/>
                </a:solidFill>
                <a:effectLst/>
                <a:ea typeface="Calibri" panose="020F0502020204030204" pitchFamily="34" charset="0"/>
                <a:hlinkClick r:id="rId3"/>
              </a:rPr>
              <a:t>https://www.fcc.gov/ecfs/search/filings?proceedings_name=19-138&amp;sort=date_disseminated,DESC</a:t>
            </a:r>
            <a:r>
              <a:rPr lang="en-US" sz="1200" dirty="0">
                <a:effectLst/>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200" b="0" dirty="0">
                <a:solidFill>
                  <a:srgbClr val="191919"/>
                </a:solidFill>
                <a:effectLst/>
                <a:ea typeface="Times New Roman" panose="02020603050405020304" pitchFamily="18" charset="0"/>
              </a:rPr>
              <a:t>November Agenda Item:  </a:t>
            </a:r>
            <a:r>
              <a:rPr lang="en-US" sz="1200" b="0" dirty="0">
                <a:solidFill>
                  <a:srgbClr val="191919"/>
                </a:solidFill>
                <a:effectLst/>
                <a:ea typeface="Times New Roman" panose="02020603050405020304" pitchFamily="18" charset="0"/>
                <a:hlinkClick r:id="rId4"/>
              </a:rPr>
              <a:t>https://www.fcc.gov/document/modernizing-59-ghz-band-wi-fi-and-automotive-safety</a:t>
            </a:r>
            <a:r>
              <a:rPr lang="en-US" sz="1200" dirty="0">
                <a:solidFill>
                  <a:srgbClr val="191919"/>
                </a:solidFill>
                <a:ea typeface="Times New Roman" panose="02020603050405020304" pitchFamily="18" charset="0"/>
              </a:rPr>
              <a:t> </a:t>
            </a:r>
            <a:r>
              <a:rPr lang="en-US" sz="1400" b="0" dirty="0">
                <a:solidFill>
                  <a:srgbClr val="191919"/>
                </a:solidFill>
                <a:effectLst/>
                <a:ea typeface="Times New Roman" panose="02020603050405020304" pitchFamily="18" charset="0"/>
              </a:rPr>
              <a:t> </a:t>
            </a:r>
            <a:endParaRPr lang="en-US" sz="900" b="0" dirty="0">
              <a:solidFill>
                <a:srgbClr val="191919"/>
              </a:solidFill>
              <a:effectLst/>
              <a:ea typeface="Times New Roman" panose="02020603050405020304" pitchFamily="18" charset="0"/>
            </a:endParaRPr>
          </a:p>
          <a:p>
            <a:pPr marL="466725" lvl="1">
              <a:spcBef>
                <a:spcPts val="0"/>
              </a:spcBef>
              <a:spcAft>
                <a:spcPts val="0"/>
              </a:spcAft>
              <a:buFont typeface="Arial" panose="020B0604020202020204" pitchFamily="34" charset="0"/>
              <a:buChar char="•"/>
            </a:pPr>
            <a:r>
              <a:rPr lang="en-US" sz="1600" b="1" u="sng" dirty="0">
                <a:solidFill>
                  <a:srgbClr val="191919"/>
                </a:solidFill>
                <a:ea typeface="Times New Roman" panose="02020603050405020304" pitchFamily="18" charset="0"/>
              </a:rPr>
              <a:t>The Draft R&amp;O and FNPRM (117 pages) on Mentor: </a:t>
            </a:r>
          </a:p>
          <a:p>
            <a:pPr marL="866775" lvl="2">
              <a:spcBef>
                <a:spcPts val="0"/>
              </a:spcBef>
              <a:spcAft>
                <a:spcPts val="0"/>
              </a:spcAft>
              <a:buFont typeface="Arial" panose="020B0604020202020204" pitchFamily="34" charset="0"/>
              <a:buChar char="•"/>
            </a:pPr>
            <a:r>
              <a:rPr lang="en-US" sz="1400" b="0" dirty="0">
                <a:solidFill>
                  <a:srgbClr val="191919"/>
                </a:solidFill>
                <a:ea typeface="Times New Roman" panose="02020603050405020304" pitchFamily="18" charset="0"/>
                <a:hlinkClick r:id="rId5"/>
              </a:rPr>
              <a:t>https://mentor.ieee.org/802.18/dcn/20/18-20-0144-01-0000-fcc-r-o-draft-revisiting-use-of-the-5-850-5-925-ghz-band.docx</a:t>
            </a:r>
            <a:r>
              <a:rPr lang="en-US" sz="1400" b="0" dirty="0">
                <a:solidFill>
                  <a:srgbClr val="191919"/>
                </a:solidFill>
                <a:ea typeface="Times New Roman" panose="02020603050405020304" pitchFamily="18" charset="0"/>
              </a:rPr>
              <a:t> </a:t>
            </a:r>
            <a:r>
              <a:rPr lang="en-US" sz="1600" b="0" dirty="0">
                <a:solidFill>
                  <a:srgbClr val="191919"/>
                </a:solidFill>
                <a:ea typeface="Times New Roman" panose="02020603050405020304" pitchFamily="18" charset="0"/>
              </a:rPr>
              <a:t>		51 seek comments highlighter in rev01</a:t>
            </a:r>
          </a:p>
          <a:p>
            <a:pPr marL="466725" lvl="1">
              <a:spcBef>
                <a:spcPts val="0"/>
              </a:spcBef>
              <a:spcAft>
                <a:spcPts val="0"/>
              </a:spcAft>
              <a:buFont typeface="Arial" panose="020B0604020202020204" pitchFamily="34" charset="0"/>
              <a:buChar char="•"/>
            </a:pPr>
            <a:r>
              <a:rPr lang="en-US" sz="1600" dirty="0">
                <a:solidFill>
                  <a:srgbClr val="00B0F0"/>
                </a:solidFill>
                <a:ea typeface="Times New Roman" panose="02020603050405020304" pitchFamily="18" charset="0"/>
              </a:rPr>
              <a:t>So, we need to review further the next week or two and does IEEE 802 want to do comments on FNPRM depending on the points raised? </a:t>
            </a:r>
          </a:p>
          <a:p>
            <a:pPr marL="285750" marR="0" indent="-285750">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Earlier question:  </a:t>
            </a:r>
            <a:r>
              <a:rPr lang="en-US" sz="1600" b="1" dirty="0">
                <a:solidFill>
                  <a:srgbClr val="333333"/>
                </a:solidFill>
                <a:effectLst/>
                <a:ea typeface="Times New Roman" panose="02020603050405020304" pitchFamily="18" charset="0"/>
              </a:rPr>
              <a:t>Is it worth it to re-iterate </a:t>
            </a:r>
            <a:r>
              <a:rPr lang="en-US" sz="1600" dirty="0">
                <a:solidFill>
                  <a:srgbClr val="333333"/>
                </a:solidFill>
                <a:ea typeface="Times New Roman" panose="02020603050405020304" pitchFamily="18" charset="0"/>
              </a:rPr>
              <a:t>any </a:t>
            </a:r>
            <a:r>
              <a:rPr lang="en-US" sz="1600" b="1" dirty="0">
                <a:solidFill>
                  <a:srgbClr val="333333"/>
                </a:solidFill>
                <a:effectLst/>
                <a:ea typeface="Times New Roman" panose="02020603050405020304" pitchFamily="18" charset="0"/>
              </a:rPr>
              <a:t>points from our previous comments?    </a:t>
            </a:r>
          </a:p>
          <a:p>
            <a:pPr marL="685800" lvl="1">
              <a:spcBef>
                <a:spcPts val="0"/>
              </a:spcBef>
              <a:spcAft>
                <a:spcPts val="0"/>
              </a:spcAft>
              <a:buFont typeface="Arial" panose="020B0604020202020204" pitchFamily="34" charset="0"/>
              <a:buChar char="•"/>
            </a:pPr>
            <a:r>
              <a:rPr lang="en-US" sz="1400" b="1" dirty="0">
                <a:solidFill>
                  <a:srgbClr val="00B0F0"/>
                </a:solidFill>
                <a:ea typeface="Times New Roman" panose="02020603050405020304" pitchFamily="18" charset="0"/>
              </a:rPr>
              <a:t>E.g. is there anything in the FNPRM that the FCC ignored or took the wrong way? </a:t>
            </a:r>
          </a:p>
          <a:p>
            <a:pPr marL="285750">
              <a:spcBef>
                <a:spcPts val="0"/>
              </a:spcBef>
              <a:spcAft>
                <a:spcPts val="0"/>
              </a:spcAft>
              <a:buFont typeface="Arial" panose="020B0604020202020204" pitchFamily="34" charset="0"/>
              <a:buChar char="•"/>
            </a:pPr>
            <a:r>
              <a:rPr lang="en-US" sz="1600" dirty="0">
                <a:solidFill>
                  <a:schemeClr val="tx1"/>
                </a:solidFill>
                <a:effectLst/>
                <a:ea typeface="Times New Roman" panose="02020603050405020304" pitchFamily="18" charset="0"/>
              </a:rPr>
              <a:t>What about suggesting additional spectrum for DSRC - ITS?  </a:t>
            </a:r>
          </a:p>
          <a:p>
            <a:pPr marL="685800" lvl="1">
              <a:spcBef>
                <a:spcPts val="0"/>
              </a:spcBef>
              <a:spcAft>
                <a:spcPts val="0"/>
              </a:spcAft>
              <a:buFont typeface="Arial" panose="020B0604020202020204" pitchFamily="34" charset="0"/>
              <a:buChar char="•"/>
            </a:pPr>
            <a:r>
              <a:rPr lang="en-US" sz="1400" dirty="0">
                <a:solidFill>
                  <a:schemeClr val="tx1"/>
                </a:solidFill>
                <a:effectLst/>
                <a:ea typeface="Times New Roman" panose="02020603050405020304" pitchFamily="18" charset="0"/>
              </a:rPr>
              <a:t>More </a:t>
            </a:r>
            <a:r>
              <a:rPr lang="en-US" sz="1400" dirty="0">
                <a:solidFill>
                  <a:schemeClr val="tx1"/>
                </a:solidFill>
                <a:ea typeface="Times New Roman" panose="02020603050405020304" pitchFamily="18" charset="0"/>
              </a:rPr>
              <a:t>caveats need to be considered here, plus and minus, so would n</a:t>
            </a:r>
            <a:r>
              <a:rPr lang="en-US" sz="1400" dirty="0">
                <a:solidFill>
                  <a:schemeClr val="tx1"/>
                </a:solidFill>
                <a:effectLst/>
                <a:ea typeface="Times New Roman" panose="02020603050405020304" pitchFamily="18" charset="0"/>
              </a:rPr>
              <a:t>eed more discussion on how to present this.  (it links to the FCC </a:t>
            </a:r>
            <a:r>
              <a:rPr lang="en-US" sz="1400" dirty="0">
                <a:solidFill>
                  <a:schemeClr val="tx1"/>
                </a:solidFill>
                <a:ea typeface="Times New Roman" panose="02020603050405020304" pitchFamily="18" charset="0"/>
              </a:rPr>
              <a:t>first seek comment).</a:t>
            </a:r>
          </a:p>
          <a:p>
            <a:pPr marL="685800" lvl="1">
              <a:spcBef>
                <a:spcPts val="0"/>
              </a:spcBef>
              <a:spcAft>
                <a:spcPts val="0"/>
              </a:spcAft>
              <a:buFont typeface="Arial" panose="020B0604020202020204" pitchFamily="34" charset="0"/>
              <a:buChar char="•"/>
            </a:pPr>
            <a:r>
              <a:rPr lang="en-US" sz="1400" dirty="0">
                <a:solidFill>
                  <a:schemeClr val="tx1"/>
                </a:solidFill>
                <a:effectLst/>
                <a:ea typeface="Times New Roman" panose="02020603050405020304" pitchFamily="18" charset="0"/>
              </a:rPr>
              <a:t>What about 60GHz, that 802.11bd </a:t>
            </a:r>
            <a:r>
              <a:rPr lang="en-US" sz="1400" dirty="0">
                <a:solidFill>
                  <a:schemeClr val="tx1"/>
                </a:solidFill>
                <a:ea typeface="Times New Roman" panose="02020603050405020304" pitchFamily="18" charset="0"/>
              </a:rPr>
              <a:t>has this?   EU has this also. Mid-band is tougher. </a:t>
            </a:r>
            <a:endParaRPr lang="en-US" sz="1400" dirty="0">
              <a:solidFill>
                <a:schemeClr val="tx1"/>
              </a:solidFill>
              <a:effectLst/>
              <a:ea typeface="Times New Roman" panose="02020603050405020304" pitchFamily="18" charset="0"/>
            </a:endParaRPr>
          </a:p>
          <a:p>
            <a:pPr marL="1781175" lvl="4">
              <a:spcBef>
                <a:spcPts val="0"/>
              </a:spcBef>
              <a:spcAft>
                <a:spcPts val="0"/>
              </a:spcAft>
              <a:buFont typeface="Arial" panose="020B0604020202020204" pitchFamily="34" charset="0"/>
              <a:buChar char="•"/>
            </a:pPr>
            <a:endParaRPr lang="en-US" sz="1400" b="0" dirty="0">
              <a:solidFill>
                <a:schemeClr val="tx1"/>
              </a:solidFill>
              <a:effectLst/>
              <a:ea typeface="Times New Roman" panose="02020603050405020304" pitchFamily="18" charset="0"/>
            </a:endParaRPr>
          </a:p>
          <a:p>
            <a:pPr marL="66675">
              <a:spcBef>
                <a:spcPts val="0"/>
              </a:spcBef>
              <a:spcAft>
                <a:spcPts val="0"/>
              </a:spcAft>
              <a:buFont typeface="Arial" panose="020B0604020202020204" pitchFamily="34" charset="0"/>
              <a:buChar char="•"/>
            </a:pPr>
            <a:r>
              <a:rPr lang="en-US" sz="1800" b="0" dirty="0">
                <a:solidFill>
                  <a:schemeClr val="tx1"/>
                </a:solidFill>
                <a:ea typeface="Times New Roman" panose="02020603050405020304" pitchFamily="18" charset="0"/>
              </a:rPr>
              <a:t>What are next steps, any interest to consider comments? </a:t>
            </a:r>
          </a:p>
          <a:p>
            <a:pPr marL="466725" lvl="1">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rPr>
              <a:t>Best is to wait for the ‘final’ R&amp;O and FNPRM next week and see what is in it.</a:t>
            </a:r>
          </a:p>
          <a:p>
            <a:pPr marL="466725" lvl="1">
              <a:spcBef>
                <a:spcPts val="0"/>
              </a:spcBef>
              <a:spcAft>
                <a:spcPts val="0"/>
              </a:spcAft>
              <a:buFont typeface="Arial" panose="020B0604020202020204" pitchFamily="34" charset="0"/>
              <a:buChar char="•"/>
            </a:pPr>
            <a:r>
              <a:rPr lang="en-US" sz="1800" b="0" dirty="0">
                <a:solidFill>
                  <a:schemeClr val="tx1"/>
                </a:solidFill>
                <a:effectLst/>
                <a:ea typeface="Times New Roman" panose="02020603050405020304" pitchFamily="18" charset="0"/>
              </a:rPr>
              <a:t>DoT sent a </a:t>
            </a:r>
            <a:r>
              <a:rPr lang="en-US" sz="1800" b="0" dirty="0">
                <a:solidFill>
                  <a:schemeClr val="tx1"/>
                </a:solidFill>
                <a:effectLst/>
                <a:ea typeface="Times New Roman" panose="02020603050405020304" pitchFamily="18" charset="0"/>
                <a:hlinkClick r:id="rId6"/>
              </a:rPr>
              <a:t>strong letter </a:t>
            </a:r>
            <a:r>
              <a:rPr lang="en-US" sz="1800" b="0" dirty="0">
                <a:solidFill>
                  <a:schemeClr val="tx1"/>
                </a:solidFill>
                <a:effectLst/>
                <a:ea typeface="Times New Roman" panose="02020603050405020304" pitchFamily="18" charset="0"/>
              </a:rPr>
              <a:t>to the FCC and on the draft and FNPRM. </a:t>
            </a:r>
          </a:p>
          <a:p>
            <a:pPr marL="466725" lvl="1">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rPr>
              <a:t>It is in the preceding, link above.   </a:t>
            </a:r>
          </a:p>
          <a:p>
            <a:pPr marL="466725" lvl="1">
              <a:spcBef>
                <a:spcPts val="0"/>
              </a:spcBef>
              <a:spcAft>
                <a:spcPts val="0"/>
              </a:spcAft>
              <a:buFont typeface="Arial" panose="020B0604020202020204" pitchFamily="34" charset="0"/>
              <a:buChar char="•"/>
            </a:pPr>
            <a:endParaRPr lang="en-US" sz="1800" b="0" dirty="0">
              <a:solidFill>
                <a:schemeClr val="tx1"/>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25</a:t>
            </a:fld>
            <a:endParaRPr lang="en-US" altLang="en-US" dirty="0"/>
          </a:p>
        </p:txBody>
      </p:sp>
      <p:sp>
        <p:nvSpPr>
          <p:cNvPr id="7" name="Date Placeholder 6"/>
          <p:cNvSpPr>
            <a:spLocks noGrp="1"/>
          </p:cNvSpPr>
          <p:nvPr>
            <p:ph type="dt" idx="15"/>
          </p:nvPr>
        </p:nvSpPr>
        <p:spPr/>
        <p:txBody>
          <a:bodyPr/>
          <a:lstStyle/>
          <a:p>
            <a:r>
              <a:rPr lang="en-US"/>
              <a:t>05-12Nov20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332550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6 GHz</a:t>
            </a:r>
            <a:endParaRPr lang="en-US" sz="2400" dirty="0"/>
          </a:p>
        </p:txBody>
      </p:sp>
      <p:sp>
        <p:nvSpPr>
          <p:cNvPr id="3" name="Content Placeholder 2"/>
          <p:cNvSpPr>
            <a:spLocks noGrp="1"/>
          </p:cNvSpPr>
          <p:nvPr>
            <p:ph idx="1"/>
          </p:nvPr>
        </p:nvSpPr>
        <p:spPr>
          <a:xfrm>
            <a:off x="698889" y="942973"/>
            <a:ext cx="7987911" cy="5532439"/>
          </a:xfrm>
        </p:spPr>
        <p:txBody>
          <a:bodyPr/>
          <a:lstStyle/>
          <a:p>
            <a:pPr>
              <a:buFont typeface="Arial" panose="020B0604020202020204" pitchFamily="34" charset="0"/>
              <a:buChar char="•"/>
            </a:pPr>
            <a:r>
              <a:rPr lang="en-US" sz="1800" dirty="0"/>
              <a:t>Any news on 1</a:t>
            </a:r>
            <a:r>
              <a:rPr lang="en-US" sz="1800" baseline="30000" dirty="0"/>
              <a:t>st</a:t>
            </a:r>
            <a:r>
              <a:rPr lang="en-US" sz="1800" dirty="0"/>
              <a:t> circuit court of appeals? </a:t>
            </a:r>
          </a:p>
          <a:p>
            <a:pPr lvl="1">
              <a:spcBef>
                <a:spcPts val="0"/>
              </a:spcBef>
              <a:buFont typeface="Arial" panose="020B0604020202020204" pitchFamily="34" charset="0"/>
              <a:buChar char="•"/>
            </a:pPr>
            <a:r>
              <a:rPr lang="en-US" sz="1400" dirty="0"/>
              <a:t>As reported, they denied motions to the stay and denied motions to expedite, so now there is basically no more clock to get to done.  So now this extends to get it finished to months +.</a:t>
            </a:r>
          </a:p>
          <a:p>
            <a:pPr>
              <a:buFont typeface="Arial" panose="020B0604020202020204" pitchFamily="34" charset="0"/>
              <a:buChar char="•"/>
            </a:pPr>
            <a:r>
              <a:rPr lang="en-US" sz="1800" dirty="0"/>
              <a:t>Multi-stake holder group (MSG) on 6GHz and what happens in the band.  </a:t>
            </a:r>
          </a:p>
          <a:p>
            <a:pPr lvl="1">
              <a:buFont typeface="Arial" panose="020B0604020202020204" pitchFamily="34" charset="0"/>
              <a:buChar char="•"/>
            </a:pPr>
            <a:r>
              <a:rPr lang="en-US" sz="1400" dirty="0"/>
              <a:t>The MSG site is not public but open to any interested party that wants to join in, </a:t>
            </a:r>
            <a:r>
              <a:rPr lang="en-US" sz="1400" i="1" u="sng" dirty="0"/>
              <a:t>you do have to register and apply.</a:t>
            </a:r>
            <a:r>
              <a:rPr lang="en-US" sz="1400" dirty="0"/>
              <a:t>  Was renamed to the “6GHz M.S. Committee”.</a:t>
            </a:r>
          </a:p>
          <a:p>
            <a:pPr lvl="1">
              <a:buFont typeface="Arial" panose="020B0604020202020204" pitchFamily="34" charset="0"/>
              <a:buChar char="•"/>
            </a:pPr>
            <a:r>
              <a:rPr lang="en-US" sz="1400" u="sng" dirty="0">
                <a:solidFill>
                  <a:srgbClr val="0563C1"/>
                </a:solidFill>
                <a:ea typeface="Calibri" panose="020F0502020204030204" pitchFamily="34" charset="0"/>
                <a:hlinkClick r:id="rId3"/>
              </a:rPr>
              <a:t>https://www.wirelessinnovation.org/6ghz-multistakeholder-committee</a:t>
            </a:r>
            <a:r>
              <a:rPr lang="en-US" sz="1400" dirty="0">
                <a:ea typeface="Calibri" panose="020F0502020204030204" pitchFamily="34" charset="0"/>
              </a:rPr>
              <a:t> </a:t>
            </a:r>
          </a:p>
          <a:p>
            <a:pPr lvl="1">
              <a:spcBef>
                <a:spcPts val="0"/>
              </a:spcBef>
              <a:buFont typeface="Arial" panose="020B0604020202020204" pitchFamily="34" charset="0"/>
              <a:buChar char="•"/>
            </a:pPr>
            <a:r>
              <a:rPr lang="en-US" sz="1400" dirty="0"/>
              <a:t>From original organization meeting: </a:t>
            </a:r>
          </a:p>
          <a:p>
            <a:pPr lvl="2">
              <a:spcBef>
                <a:spcPts val="0"/>
              </a:spcBef>
              <a:buFont typeface="Arial" panose="020B0604020202020204" pitchFamily="34" charset="0"/>
              <a:buChar char="•"/>
            </a:pPr>
            <a:r>
              <a:rPr lang="en-US" sz="1400" dirty="0"/>
              <a:t>Work stream 1 - interference protection and resolution (</a:t>
            </a:r>
            <a:r>
              <a:rPr lang="en-US" sz="1400" dirty="0" err="1"/>
              <a:t>CableLabs</a:t>
            </a:r>
            <a:r>
              <a:rPr lang="en-US" sz="1400" dirty="0"/>
              <a:t>, EPRI, Lake </a:t>
            </a:r>
            <a:r>
              <a:rPr lang="en-US" sz="1400" dirty="0" err="1"/>
              <a:t>Cty</a:t>
            </a:r>
            <a:r>
              <a:rPr lang="en-US" sz="1400" dirty="0"/>
              <a:t>, APCO)</a:t>
            </a:r>
          </a:p>
          <a:p>
            <a:pPr lvl="2">
              <a:spcBef>
                <a:spcPts val="0"/>
              </a:spcBef>
              <a:buFont typeface="Arial" panose="020B0604020202020204" pitchFamily="34" charset="0"/>
              <a:buChar char="•"/>
            </a:pPr>
            <a:r>
              <a:rPr lang="en-US" sz="1400" dirty="0"/>
              <a:t>Work stream 2 - correct incumbent data (ULS) (</a:t>
            </a:r>
            <a:r>
              <a:rPr lang="en-US" sz="1400" dirty="0" err="1"/>
              <a:t>Comsearch</a:t>
            </a:r>
            <a:r>
              <a:rPr lang="en-US" sz="1400" dirty="0"/>
              <a:t>, APCO) </a:t>
            </a:r>
          </a:p>
          <a:p>
            <a:pPr lvl="2">
              <a:spcBef>
                <a:spcPts val="0"/>
              </a:spcBef>
              <a:buFont typeface="Arial" panose="020B0604020202020204" pitchFamily="34" charset="0"/>
              <a:buChar char="•"/>
            </a:pPr>
            <a:r>
              <a:rPr lang="en-US" sz="1400" dirty="0"/>
              <a:t>Work stream 3 - AFC and how it provides protection, etc. (Charter, Google, UTC)</a:t>
            </a:r>
          </a:p>
          <a:p>
            <a:pPr lvl="1">
              <a:spcBef>
                <a:spcPts val="0"/>
              </a:spcBef>
              <a:buFont typeface="Arial" panose="020B0604020202020204" pitchFamily="34" charset="0"/>
              <a:buChar char="•"/>
            </a:pPr>
            <a:r>
              <a:rPr lang="en-US" sz="1400" dirty="0"/>
              <a:t>Overall Co-chairs:  NPSTC, UTC, WFA, WISPA</a:t>
            </a:r>
          </a:p>
          <a:p>
            <a:pPr>
              <a:spcBef>
                <a:spcPts val="0"/>
              </a:spcBef>
              <a:buFont typeface="Arial" panose="020B0604020202020204" pitchFamily="34" charset="0"/>
              <a:buChar char="•"/>
            </a:pPr>
            <a:r>
              <a:rPr lang="en-US" sz="1800" dirty="0"/>
              <a:t>Last MSG meeting – 30Oct20 </a:t>
            </a:r>
          </a:p>
          <a:p>
            <a:pPr lvl="1">
              <a:spcBef>
                <a:spcPts val="0"/>
              </a:spcBef>
              <a:buFont typeface="Arial" panose="020B0604020202020204" pitchFamily="34" charset="0"/>
              <a:buChar char="•"/>
            </a:pPr>
            <a:r>
              <a:rPr lang="en-US" sz="1600" dirty="0">
                <a:ea typeface="SimSun" panose="02010600030101010101" pitchFamily="2" charset="-122"/>
              </a:rPr>
              <a:t>Anything on a 4</a:t>
            </a:r>
            <a:r>
              <a:rPr lang="en-US" sz="1600" baseline="30000" dirty="0">
                <a:ea typeface="SimSun" panose="02010600030101010101" pitchFamily="2" charset="-122"/>
              </a:rPr>
              <a:t>th</a:t>
            </a:r>
            <a:r>
              <a:rPr lang="en-US" sz="1600" dirty="0">
                <a:ea typeface="SimSun" panose="02010600030101010101" pitchFamily="2" charset="-122"/>
              </a:rPr>
              <a:t> work stream? </a:t>
            </a:r>
            <a:r>
              <a:rPr lang="en-US" sz="1600" dirty="0">
                <a:effectLst/>
                <a:ea typeface="SimSun" panose="02010600030101010101" pitchFamily="2" charset="-122"/>
              </a:rPr>
              <a:t>Contention-based protocol </a:t>
            </a:r>
            <a:endParaRPr lang="en-US" sz="1600" dirty="0">
              <a:ea typeface="SimSun" panose="02010600030101010101" pitchFamily="2" charset="-122"/>
            </a:endParaRPr>
          </a:p>
          <a:p>
            <a:pPr lvl="2">
              <a:spcBef>
                <a:spcPts val="0"/>
              </a:spcBef>
              <a:buFont typeface="Arial" panose="020B0604020202020204" pitchFamily="34" charset="0"/>
              <a:buChar char="•"/>
            </a:pPr>
            <a:r>
              <a:rPr lang="en-US" sz="1600" dirty="0"/>
              <a:t>Meeting on 30</a:t>
            </a:r>
            <a:r>
              <a:rPr lang="en-US" sz="1600" baseline="30000" dirty="0"/>
              <a:t>th</a:t>
            </a:r>
            <a:r>
              <a:rPr lang="en-US" sz="1600" dirty="0"/>
              <a:t>, discussed #4, did not complete.  Moved to an off-line meeting.   That meeting no conclusion yet, there are 2 sides.  With no-consensus, work stream was not added. </a:t>
            </a:r>
          </a:p>
          <a:p>
            <a:pPr lvl="1">
              <a:spcBef>
                <a:spcPts val="0"/>
              </a:spcBef>
              <a:buFont typeface="Arial" panose="020B0604020202020204" pitchFamily="34" charset="0"/>
              <a:buChar char="•"/>
            </a:pPr>
            <a:r>
              <a:rPr lang="en-US" sz="1600" dirty="0">
                <a:ea typeface="SimSun" panose="02010600030101010101" pitchFamily="2" charset="-122"/>
              </a:rPr>
              <a:t>Anything on a 5</a:t>
            </a:r>
            <a:r>
              <a:rPr lang="en-US" sz="1600" baseline="30000" dirty="0">
                <a:ea typeface="SimSun" panose="02010600030101010101" pitchFamily="2" charset="-122"/>
              </a:rPr>
              <a:t>th</a:t>
            </a:r>
            <a:r>
              <a:rPr lang="en-US" sz="1600" dirty="0">
                <a:ea typeface="SimSun" panose="02010600030101010101" pitchFamily="2" charset="-122"/>
              </a:rPr>
              <a:t> work stream? </a:t>
            </a:r>
            <a:r>
              <a:rPr lang="en-US" sz="1600" dirty="0">
                <a:effectLst/>
                <a:ea typeface="SimSun" panose="02010600030101010101" pitchFamily="2" charset="-122"/>
              </a:rPr>
              <a:t>Outside/Field testing</a:t>
            </a:r>
            <a:endParaRPr lang="en-US" sz="1600" dirty="0"/>
          </a:p>
          <a:p>
            <a:pPr lvl="2">
              <a:spcBef>
                <a:spcPts val="0"/>
              </a:spcBef>
              <a:buFont typeface="Arial" panose="020B0604020202020204" pitchFamily="34" charset="0"/>
              <a:buChar char="•"/>
            </a:pPr>
            <a:r>
              <a:rPr lang="en-US" sz="1600" dirty="0"/>
              <a:t>For work-stream #5 proposal, can add to work stream #1 work. </a:t>
            </a:r>
          </a:p>
          <a:p>
            <a:pPr>
              <a:spcBef>
                <a:spcPts val="0"/>
              </a:spcBef>
              <a:buFont typeface="Arial" panose="020B0604020202020204" pitchFamily="34" charset="0"/>
              <a:buChar char="•"/>
            </a:pPr>
            <a:r>
              <a:rPr lang="en-US" sz="1600" b="0" dirty="0"/>
              <a:t>Discussed AFC for 3GPP devices, the Winn Forum will stand it up, then take to WFA for AFC specs.  (like a 1-page change doc, not a big difference)</a:t>
            </a:r>
          </a:p>
          <a:p>
            <a:pPr>
              <a:spcBef>
                <a:spcPts val="0"/>
              </a:spcBef>
              <a:buFont typeface="Arial" panose="020B0604020202020204" pitchFamily="34" charset="0"/>
              <a:buChar char="•"/>
            </a:pPr>
            <a:r>
              <a:rPr lang="en-US" sz="1800" b="0" dirty="0"/>
              <a:t>Next MSG meeting – 20Nov20 – tbd (Overall calls will be on Fridays)  </a:t>
            </a:r>
          </a:p>
          <a:p>
            <a:pPr>
              <a:spcBef>
                <a:spcPts val="0"/>
              </a:spcBef>
              <a:buFont typeface="Arial" panose="020B0604020202020204" pitchFamily="34" charset="0"/>
              <a:buChar char="•"/>
            </a:pPr>
            <a:endParaRPr lang="en-US" sz="1800" b="0" dirty="0"/>
          </a:p>
          <a:p>
            <a:pPr lvl="1">
              <a:spcBef>
                <a:spcPts val="0"/>
              </a:spcBef>
              <a:buFont typeface="Arial" panose="020B0604020202020204" pitchFamily="34" charset="0"/>
              <a:buChar char="•"/>
            </a:pPr>
            <a:endParaRPr lang="en-US" sz="1400" b="0" dirty="0"/>
          </a:p>
          <a:p>
            <a:pPr marL="0" indent="0">
              <a:spcBef>
                <a:spcPts val="0"/>
              </a:spcBef>
            </a:pPr>
            <a:endParaRPr lang="en-US" sz="1800" b="0" dirty="0"/>
          </a:p>
          <a:p>
            <a:pPr marL="0" indent="0">
              <a:spcBef>
                <a:spcPts val="0"/>
              </a:spcBef>
            </a:pPr>
            <a:endParaRPr lang="en-US" sz="2000" dirty="0"/>
          </a:p>
          <a:p>
            <a:pPr marL="457200" lvl="1" indent="0"/>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26</a:t>
            </a:fld>
            <a:endParaRPr lang="en-US" altLang="en-US" dirty="0"/>
          </a:p>
        </p:txBody>
      </p:sp>
      <p:sp>
        <p:nvSpPr>
          <p:cNvPr id="7" name="Date Placeholder 6"/>
          <p:cNvSpPr>
            <a:spLocks noGrp="1"/>
          </p:cNvSpPr>
          <p:nvPr>
            <p:ph type="dt" idx="15"/>
          </p:nvPr>
        </p:nvSpPr>
        <p:spPr/>
        <p:txBody>
          <a:bodyPr/>
          <a:lstStyle/>
          <a:p>
            <a:r>
              <a:rPr lang="en-US"/>
              <a:t>05-12Nov20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5068554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096022"/>
            <a:ext cx="8153400" cy="5512522"/>
          </a:xfrm>
        </p:spPr>
        <p:txBody>
          <a:bodyPr/>
          <a:lstStyle/>
          <a:p>
            <a:pPr>
              <a:buFont typeface="Arial" panose="020B0604020202020204" pitchFamily="34" charset="0"/>
              <a:buChar char="•"/>
            </a:pPr>
            <a:r>
              <a:rPr lang="en-US" sz="1800" b="1" dirty="0">
                <a:solidFill>
                  <a:srgbClr val="333333"/>
                </a:solidFill>
                <a:effectLst/>
                <a:ea typeface="Times New Roman" panose="02020603050405020304" pitchFamily="18" charset="0"/>
              </a:rPr>
              <a:t> </a:t>
            </a:r>
            <a:r>
              <a:rPr lang="en-US" sz="1800" dirty="0">
                <a:solidFill>
                  <a:srgbClr val="333333"/>
                </a:solidFill>
                <a:effectLst/>
                <a:ea typeface="Calibri" panose="020F0502020204030204" pitchFamily="34" charset="0"/>
              </a:rPr>
              <a:t>Would like </a:t>
            </a:r>
            <a:r>
              <a:rPr lang="en-US" sz="1800" dirty="0">
                <a:solidFill>
                  <a:srgbClr val="333333"/>
                </a:solidFill>
                <a:ea typeface="Calibri" panose="020F0502020204030204" pitchFamily="34" charset="0"/>
              </a:rPr>
              <a:t>to run 2 straw polls: </a:t>
            </a:r>
          </a:p>
          <a:p>
            <a:pPr>
              <a:buFont typeface="Arial" panose="020B0604020202020204" pitchFamily="34" charset="0"/>
              <a:buChar char="•"/>
            </a:pPr>
            <a:r>
              <a:rPr lang="en-US" sz="1800" kern="1200" dirty="0">
                <a:solidFill>
                  <a:srgbClr val="000000"/>
                </a:solidFill>
                <a:effectLst/>
                <a:ea typeface="+mn-ea"/>
                <a:cs typeface="+mn-cs"/>
              </a:rPr>
              <a:t>When do you expect the next in person 802.18 session will be?</a:t>
            </a:r>
          </a:p>
          <a:p>
            <a:pPr marL="1257300" lvl="3">
              <a:spcBef>
                <a:spcPts val="0"/>
              </a:spcBef>
              <a:spcAft>
                <a:spcPts val="0"/>
              </a:spcAft>
            </a:pPr>
            <a:r>
              <a:rPr lang="en-US" dirty="0">
                <a:effectLst/>
                <a:ea typeface="Calibri" panose="020F0502020204030204" pitchFamily="34" charset="0"/>
              </a:rPr>
              <a:t>A.- March 2021		3</a:t>
            </a:r>
          </a:p>
          <a:p>
            <a:pPr marL="1257300" lvl="3">
              <a:spcBef>
                <a:spcPts val="0"/>
              </a:spcBef>
              <a:spcAft>
                <a:spcPts val="0"/>
              </a:spcAft>
            </a:pPr>
            <a:r>
              <a:rPr lang="en-US" dirty="0">
                <a:effectLst/>
                <a:ea typeface="Calibri" panose="020F0502020204030204" pitchFamily="34" charset="0"/>
              </a:rPr>
              <a:t>B.- May 2021			1</a:t>
            </a:r>
          </a:p>
          <a:p>
            <a:pPr marL="1257300" lvl="3">
              <a:spcBef>
                <a:spcPts val="0"/>
              </a:spcBef>
              <a:spcAft>
                <a:spcPts val="0"/>
              </a:spcAft>
            </a:pPr>
            <a:r>
              <a:rPr lang="en-US" dirty="0">
                <a:effectLst/>
                <a:ea typeface="Calibri" panose="020F0502020204030204" pitchFamily="34" charset="0"/>
              </a:rPr>
              <a:t>C.- July 2021			12</a:t>
            </a:r>
          </a:p>
          <a:p>
            <a:pPr marL="1257300" lvl="3">
              <a:spcBef>
                <a:spcPts val="0"/>
              </a:spcBef>
              <a:spcAft>
                <a:spcPts val="0"/>
              </a:spcAft>
            </a:pPr>
            <a:r>
              <a:rPr lang="en-US" dirty="0">
                <a:effectLst/>
                <a:ea typeface="Calibri" panose="020F0502020204030204" pitchFamily="34" charset="0"/>
              </a:rPr>
              <a:t>D.- September 2021		9</a:t>
            </a:r>
          </a:p>
          <a:p>
            <a:pPr marL="1257300" lvl="3">
              <a:spcBef>
                <a:spcPts val="0"/>
              </a:spcBef>
              <a:spcAft>
                <a:spcPts val="0"/>
              </a:spcAft>
            </a:pPr>
            <a:r>
              <a:rPr lang="en-US" dirty="0">
                <a:effectLst/>
                <a:ea typeface="Calibri" panose="020F0502020204030204" pitchFamily="34" charset="0"/>
              </a:rPr>
              <a:t>E.- November 2021		4</a:t>
            </a:r>
          </a:p>
          <a:p>
            <a:pPr marL="1257300" lvl="3">
              <a:spcBef>
                <a:spcPts val="0"/>
              </a:spcBef>
              <a:spcAft>
                <a:spcPts val="0"/>
              </a:spcAft>
            </a:pPr>
            <a:r>
              <a:rPr lang="en-US" dirty="0">
                <a:effectLst/>
                <a:ea typeface="Calibri" panose="020F0502020204030204" pitchFamily="34" charset="0"/>
              </a:rPr>
              <a:t>F.- 2022 or later      		2</a:t>
            </a:r>
          </a:p>
          <a:p>
            <a:pPr marL="1257300" lvl="3">
              <a:spcBef>
                <a:spcPts val="0"/>
              </a:spcBef>
              <a:spcAft>
                <a:spcPts val="0"/>
              </a:spcAft>
            </a:pPr>
            <a:r>
              <a:rPr lang="en-US" dirty="0">
                <a:effectLst/>
                <a:ea typeface="Calibri" panose="020F0502020204030204" pitchFamily="34" charset="0"/>
              </a:rPr>
              <a:t>No Answer              	         8</a:t>
            </a:r>
            <a:endParaRPr lang="en-US" kern="1200" dirty="0"/>
          </a:p>
          <a:p>
            <a:pPr>
              <a:buFont typeface="Arial" panose="020B0604020202020204" pitchFamily="34" charset="0"/>
              <a:buChar char="•"/>
            </a:pPr>
            <a:endParaRPr lang="en-US" sz="1800" kern="1200" dirty="0">
              <a:solidFill>
                <a:srgbClr val="000000"/>
              </a:solidFill>
              <a:effectLst/>
              <a:ea typeface="+mn-ea"/>
              <a:cs typeface="+mn-cs"/>
            </a:endParaRPr>
          </a:p>
          <a:p>
            <a:pPr>
              <a:buFont typeface="Arial" panose="020B0604020202020204" pitchFamily="34" charset="0"/>
              <a:buChar char="•"/>
            </a:pPr>
            <a:r>
              <a:rPr lang="en-US" sz="1800" kern="1200" dirty="0">
                <a:solidFill>
                  <a:srgbClr val="000000"/>
                </a:solidFill>
                <a:effectLst/>
                <a:ea typeface="+mn-ea"/>
                <a:cs typeface="+mn-cs"/>
              </a:rPr>
              <a:t>Based upon your affiliation’s and other restrictions, as well as your personal comfort level, when is the earliest you expect to be able to attend an 802.x face-to-face meeting</a:t>
            </a:r>
            <a:r>
              <a:rPr lang="en-US" sz="1800" kern="1200" dirty="0"/>
              <a:t>, with info as of today?</a:t>
            </a:r>
          </a:p>
          <a:p>
            <a:pPr marL="1257300" lvl="3">
              <a:spcBef>
                <a:spcPts val="0"/>
              </a:spcBef>
              <a:spcAft>
                <a:spcPts val="0"/>
              </a:spcAft>
            </a:pPr>
            <a:r>
              <a:rPr lang="en-US" dirty="0">
                <a:effectLst/>
                <a:ea typeface="Calibri" panose="020F0502020204030204" pitchFamily="34" charset="0"/>
              </a:rPr>
              <a:t>A.- March 2021		7</a:t>
            </a:r>
          </a:p>
          <a:p>
            <a:pPr marL="1257300" lvl="3">
              <a:spcBef>
                <a:spcPts val="0"/>
              </a:spcBef>
              <a:spcAft>
                <a:spcPts val="0"/>
              </a:spcAft>
            </a:pPr>
            <a:r>
              <a:rPr lang="en-US" dirty="0">
                <a:effectLst/>
                <a:ea typeface="Calibri" panose="020F0502020204030204" pitchFamily="34" charset="0"/>
              </a:rPr>
              <a:t>B.- May 2021			</a:t>
            </a:r>
            <a:r>
              <a:rPr lang="en-US" dirty="0">
                <a:ea typeface="Calibri" panose="020F0502020204030204" pitchFamily="34" charset="0"/>
              </a:rPr>
              <a:t>0</a:t>
            </a:r>
            <a:endParaRPr lang="en-US" dirty="0">
              <a:effectLst/>
              <a:ea typeface="Calibri" panose="020F0502020204030204" pitchFamily="34" charset="0"/>
            </a:endParaRPr>
          </a:p>
          <a:p>
            <a:pPr marL="1257300" lvl="3">
              <a:spcBef>
                <a:spcPts val="0"/>
              </a:spcBef>
              <a:spcAft>
                <a:spcPts val="0"/>
              </a:spcAft>
            </a:pPr>
            <a:r>
              <a:rPr lang="en-US" dirty="0">
                <a:effectLst/>
                <a:ea typeface="Calibri" panose="020F0502020204030204" pitchFamily="34" charset="0"/>
              </a:rPr>
              <a:t>C.- July 2021			</a:t>
            </a:r>
            <a:r>
              <a:rPr lang="en-US" dirty="0">
                <a:ea typeface="Calibri" panose="020F0502020204030204" pitchFamily="34" charset="0"/>
              </a:rPr>
              <a:t>12</a:t>
            </a:r>
            <a:endParaRPr lang="en-US" dirty="0">
              <a:effectLst/>
              <a:ea typeface="Calibri" panose="020F0502020204030204" pitchFamily="34" charset="0"/>
            </a:endParaRPr>
          </a:p>
          <a:p>
            <a:pPr marL="1257300" lvl="3">
              <a:spcBef>
                <a:spcPts val="0"/>
              </a:spcBef>
              <a:spcAft>
                <a:spcPts val="0"/>
              </a:spcAft>
            </a:pPr>
            <a:r>
              <a:rPr lang="en-US" dirty="0">
                <a:effectLst/>
                <a:ea typeface="Calibri" panose="020F0502020204030204" pitchFamily="34" charset="0"/>
              </a:rPr>
              <a:t>D.- September 2021		</a:t>
            </a:r>
            <a:r>
              <a:rPr lang="en-US" dirty="0">
                <a:ea typeface="Calibri" panose="020F0502020204030204" pitchFamily="34" charset="0"/>
              </a:rPr>
              <a:t>7</a:t>
            </a:r>
            <a:endParaRPr lang="en-US" dirty="0">
              <a:effectLst/>
              <a:ea typeface="Calibri" panose="020F0502020204030204" pitchFamily="34" charset="0"/>
            </a:endParaRPr>
          </a:p>
          <a:p>
            <a:pPr marL="1257300" lvl="3">
              <a:spcBef>
                <a:spcPts val="0"/>
              </a:spcBef>
              <a:spcAft>
                <a:spcPts val="0"/>
              </a:spcAft>
            </a:pPr>
            <a:r>
              <a:rPr lang="en-US" dirty="0">
                <a:effectLst/>
                <a:ea typeface="Calibri" panose="020F0502020204030204" pitchFamily="34" charset="0"/>
              </a:rPr>
              <a:t>E.- November 2021		4</a:t>
            </a:r>
          </a:p>
          <a:p>
            <a:pPr marL="1257300" lvl="3">
              <a:spcBef>
                <a:spcPts val="0"/>
              </a:spcBef>
              <a:spcAft>
                <a:spcPts val="0"/>
              </a:spcAft>
            </a:pPr>
            <a:r>
              <a:rPr lang="en-US" dirty="0">
                <a:effectLst/>
                <a:ea typeface="Calibri" panose="020F0502020204030204" pitchFamily="34" charset="0"/>
              </a:rPr>
              <a:t>F.- 2022 or later   	   	2</a:t>
            </a:r>
          </a:p>
          <a:p>
            <a:pPr marL="1257300" lvl="3">
              <a:spcBef>
                <a:spcPts val="0"/>
              </a:spcBef>
              <a:spcAft>
                <a:spcPts val="0"/>
              </a:spcAft>
            </a:pPr>
            <a:r>
              <a:rPr lang="en-US" dirty="0">
                <a:effectLst/>
                <a:ea typeface="Calibri" panose="020F0502020204030204" pitchFamily="34" charset="0"/>
              </a:rPr>
              <a:t>No Answer        		6</a:t>
            </a:r>
            <a:endParaRPr lang="en-US" sz="1800" b="0" dirty="0">
              <a:solidFill>
                <a:srgbClr val="333333"/>
              </a:solidFill>
              <a:latin typeface="Consolas" panose="020B0609020204030204" pitchFamily="49"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27</a:t>
            </a:fld>
            <a:endParaRPr lang="en-US" altLang="en-US" dirty="0"/>
          </a:p>
        </p:txBody>
      </p:sp>
      <p:sp>
        <p:nvSpPr>
          <p:cNvPr id="7" name="Date Placeholder 6"/>
          <p:cNvSpPr>
            <a:spLocks noGrp="1"/>
          </p:cNvSpPr>
          <p:nvPr>
            <p:ph type="dt" idx="15"/>
          </p:nvPr>
        </p:nvSpPr>
        <p:spPr/>
        <p:txBody>
          <a:bodyPr/>
          <a:lstStyle/>
          <a:p>
            <a:r>
              <a:rPr lang="en-US"/>
              <a:t>05-12Nov20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698889" y="631899"/>
            <a:ext cx="7843449" cy="464123"/>
          </a:xfrm>
        </p:spPr>
        <p:txBody>
          <a:bodyPr/>
          <a:lstStyle/>
          <a:p>
            <a:r>
              <a:rPr lang="en-US" sz="2000" b="1" dirty="0">
                <a:solidFill>
                  <a:srgbClr val="333333"/>
                </a:solidFill>
                <a:effectLst/>
                <a:ea typeface="Times New Roman" panose="02020603050405020304" pitchFamily="18" charset="0"/>
              </a:rPr>
              <a:t>General Discussion -</a:t>
            </a:r>
            <a:endParaRPr lang="en-US" sz="2000" dirty="0"/>
          </a:p>
        </p:txBody>
      </p:sp>
    </p:spTree>
    <p:extLst>
      <p:ext uri="{BB962C8B-B14F-4D97-AF65-F5344CB8AC3E}">
        <p14:creationId xmlns:p14="http://schemas.microsoft.com/office/powerpoint/2010/main" val="31961567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71985"/>
            <a:ext cx="8153400" cy="5512522"/>
          </a:xfrm>
        </p:spPr>
        <p:txBody>
          <a:bodyPr/>
          <a:lstStyle/>
          <a:p>
            <a:pPr marL="0" marR="0">
              <a:spcBef>
                <a:spcPts val="0"/>
              </a:spcBef>
              <a:spcAft>
                <a:spcPts val="0"/>
              </a:spcAft>
              <a:buFont typeface="Arial" panose="020B0604020202020204" pitchFamily="34" charset="0"/>
              <a:buChar char="•"/>
            </a:pPr>
            <a:r>
              <a:rPr lang="en-US" sz="1800" dirty="0">
                <a:effectLst/>
                <a:ea typeface="Calibri" panose="020F0502020204030204" pitchFamily="34" charset="0"/>
              </a:rPr>
              <a:t>802.18 activity since July Plenary</a:t>
            </a:r>
          </a:p>
          <a:p>
            <a:pPr marL="400050" lvl="1">
              <a:spcBef>
                <a:spcPts val="0"/>
              </a:spcBef>
              <a:spcAft>
                <a:spcPts val="0"/>
              </a:spcAft>
              <a:buFont typeface="Arial" panose="020B0604020202020204" pitchFamily="34" charset="0"/>
              <a:buChar char="•"/>
            </a:pPr>
            <a:r>
              <a:rPr lang="en-US" sz="1800" dirty="0">
                <a:effectLst/>
                <a:ea typeface="Calibri" panose="020F0502020204030204" pitchFamily="34" charset="0"/>
              </a:rPr>
              <a:t>Approvals: </a:t>
            </a:r>
            <a:endParaRPr lang="en-US" sz="1400" dirty="0">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dirty="0">
                <a:cs typeface="Times New Roman" panose="02020603050405020304" pitchFamily="18" charset="0"/>
              </a:rPr>
              <a:t>FCC 70/80/90GHz NPRM comments</a:t>
            </a:r>
            <a:endParaRPr lang="en-US" dirty="0">
              <a:effectLst/>
              <a:cs typeface="Times New Roman" panose="02020603050405020304" pitchFamily="18" charset="0"/>
            </a:endParaRPr>
          </a:p>
          <a:p>
            <a:pPr marL="800100" lvl="2">
              <a:spcBef>
                <a:spcPts val="0"/>
              </a:spcBef>
              <a:spcAft>
                <a:spcPts val="0"/>
              </a:spcAft>
              <a:buFont typeface="Arial" panose="020B0604020202020204" pitchFamily="34" charset="0"/>
              <a:buChar char="•"/>
            </a:pPr>
            <a:r>
              <a:rPr lang="en-US" dirty="0">
                <a:effectLst/>
                <a:cs typeface="Times New Roman" panose="02020603050405020304" pitchFamily="18" charset="0"/>
              </a:rPr>
              <a:t>ITU-R WP 1A THz communications</a:t>
            </a:r>
          </a:p>
          <a:p>
            <a:pPr marL="800100" lvl="2">
              <a:spcBef>
                <a:spcPts val="0"/>
              </a:spcBef>
              <a:spcAft>
                <a:spcPts val="0"/>
              </a:spcAft>
              <a:buFont typeface="Arial" panose="020B0604020202020204" pitchFamily="34" charset="0"/>
              <a:buChar char="•"/>
            </a:pPr>
            <a:r>
              <a:rPr lang="en-US" dirty="0">
                <a:effectLst/>
                <a:cs typeface="Times New Roman" panose="02020603050405020304" pitchFamily="18" charset="0"/>
              </a:rPr>
              <a:t>ITU-R WP 5A-M.1450 updates</a:t>
            </a:r>
          </a:p>
          <a:p>
            <a:pPr marL="800100" lvl="2">
              <a:spcBef>
                <a:spcPts val="0"/>
              </a:spcBef>
              <a:spcAft>
                <a:spcPts val="0"/>
              </a:spcAft>
              <a:buFont typeface="Arial" panose="020B0604020202020204" pitchFamily="34" charset="0"/>
              <a:buChar char="•"/>
            </a:pPr>
            <a:r>
              <a:rPr lang="en-US" dirty="0">
                <a:cs typeface="Times New Roman" panose="02020603050405020304" pitchFamily="18" charset="0"/>
              </a:rPr>
              <a:t>ITU-R WP 5A-</a:t>
            </a:r>
            <a:r>
              <a:rPr lang="en-US" dirty="0">
                <a:effectLst/>
                <a:cs typeface="Times New Roman" panose="02020603050405020304" pitchFamily="18" charset="0"/>
              </a:rPr>
              <a:t>M.1801 </a:t>
            </a:r>
            <a:r>
              <a:rPr lang="en-US" dirty="0">
                <a:cs typeface="Times New Roman" panose="02020603050405020304" pitchFamily="18" charset="0"/>
              </a:rPr>
              <a:t>updates</a:t>
            </a:r>
            <a:endParaRPr lang="en-US" dirty="0">
              <a:effectLst/>
              <a:cs typeface="Times New Roman" panose="02020603050405020304" pitchFamily="18" charset="0"/>
            </a:endParaRPr>
          </a:p>
          <a:p>
            <a:pPr marL="800100" lvl="2">
              <a:spcBef>
                <a:spcPts val="0"/>
              </a:spcBef>
              <a:spcAft>
                <a:spcPts val="0"/>
              </a:spcAft>
              <a:buFont typeface="Arial" panose="020B0604020202020204" pitchFamily="34" charset="0"/>
              <a:buChar char="•"/>
            </a:pPr>
            <a:r>
              <a:rPr lang="en-US" dirty="0">
                <a:effectLst/>
                <a:cs typeface="Times New Roman" panose="02020603050405020304" pitchFamily="18" charset="0"/>
              </a:rPr>
              <a:t>FCC 5.9GHz NPRM ex </a:t>
            </a:r>
            <a:r>
              <a:rPr lang="en-US" dirty="0" err="1">
                <a:effectLst/>
                <a:cs typeface="Times New Roman" panose="02020603050405020304" pitchFamily="18" charset="0"/>
              </a:rPr>
              <a:t>parte</a:t>
            </a:r>
            <a:endParaRPr lang="en-US" dirty="0">
              <a:effectLst/>
              <a:cs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800" dirty="0">
                <a:cs typeface="Times New Roman" panose="02020603050405020304" pitchFamily="18" charset="0"/>
              </a:rPr>
              <a:t>Other discussions: </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Started WRC-23 AIs</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FCC 6GHz and ongoing Multi-Stake Holders meetings</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FCC Commissioner changes coming</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Saudi Arabia consultation spectrum outlook</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APT WRC-23 Prep Group </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Mexico consultation on 2.4 GHz </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UAE TRA consultation on 5.9GHz and SRDs</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ANSI public comment on US Standards</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FCC PN on 911/Wi-Fi non-telecommunications service</a:t>
            </a:r>
          </a:p>
          <a:p>
            <a:pPr marL="800100" lvl="2">
              <a:spcBef>
                <a:spcPts val="0"/>
              </a:spcBef>
              <a:spcAft>
                <a:spcPts val="0"/>
              </a:spcAft>
              <a:buFont typeface="Arial" panose="020B0604020202020204" pitchFamily="34" charset="0"/>
              <a:buChar char="•"/>
            </a:pPr>
            <a:r>
              <a:rPr lang="en-US" sz="1600" b="0" dirty="0">
                <a:cs typeface="Times New Roman" panose="02020603050405020304" pitchFamily="18" charset="0"/>
              </a:rPr>
              <a:t>Korea (4GHz), Japan 5-year plan, Brazil </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FCC R&amp;O / FNPRM on 5.9 GHz (DSRC)</a:t>
            </a:r>
            <a:endParaRPr lang="en-US" sz="1600" b="0" dirty="0">
              <a:cs typeface="Times New Roman" panose="02020603050405020304" pitchFamily="18" charset="0"/>
            </a:endParaRPr>
          </a:p>
          <a:p>
            <a:pPr marL="342900" lvl="0" indent="-342900">
              <a:spcBef>
                <a:spcPts val="0"/>
              </a:spcBef>
              <a:spcAft>
                <a:spcPts val="0"/>
              </a:spcAft>
              <a:buFont typeface="Arial" panose="020B0604020202020204" pitchFamily="34" charset="0"/>
              <a:buChar char="•"/>
              <a:tabLst>
                <a:tab pos="228600" algn="l"/>
              </a:tabLst>
            </a:pPr>
            <a:r>
              <a:rPr lang="en-US" sz="1600" b="0" dirty="0">
                <a:effectLst/>
                <a:cs typeface="Times New Roman" panose="02020603050405020304" pitchFamily="18" charset="0"/>
              </a:rPr>
              <a:t> </a:t>
            </a:r>
          </a:p>
          <a:p>
            <a:pPr algn="l" fontAlgn="base">
              <a:buFont typeface="Arial" panose="020B0604020202020204" pitchFamily="34" charset="0"/>
              <a:buChar char="•"/>
            </a:pPr>
            <a:endParaRPr lang="en-US" sz="1400" b="0" i="0" dirty="0">
              <a:solidFill>
                <a:srgbClr val="333333"/>
              </a:solidFill>
              <a:effectLst/>
              <a:latin typeface="Georgia" panose="02040502050405020303"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28</a:t>
            </a:fld>
            <a:endParaRPr lang="en-US" altLang="en-US" dirty="0"/>
          </a:p>
        </p:txBody>
      </p:sp>
      <p:sp>
        <p:nvSpPr>
          <p:cNvPr id="7" name="Date Placeholder 6"/>
          <p:cNvSpPr>
            <a:spLocks noGrp="1"/>
          </p:cNvSpPr>
          <p:nvPr>
            <p:ph type="dt" idx="15"/>
          </p:nvPr>
        </p:nvSpPr>
        <p:spPr/>
        <p:txBody>
          <a:bodyPr/>
          <a:lstStyle/>
          <a:p>
            <a:r>
              <a:rPr lang="en-US"/>
              <a:t>05-12Nov20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698889" y="631899"/>
            <a:ext cx="7843449" cy="464123"/>
          </a:xfrm>
        </p:spPr>
        <p:txBody>
          <a:bodyPr/>
          <a:lstStyle/>
          <a:p>
            <a:r>
              <a:rPr lang="en-US" sz="2000" b="1" dirty="0">
                <a:solidFill>
                  <a:srgbClr val="333333"/>
                </a:solidFill>
                <a:effectLst/>
                <a:ea typeface="Times New Roman" panose="02020603050405020304" pitchFamily="18" charset="0"/>
              </a:rPr>
              <a:t>General Discussion – FYI only</a:t>
            </a:r>
            <a:endParaRPr lang="en-US" sz="2000" dirty="0"/>
          </a:p>
        </p:txBody>
      </p:sp>
    </p:spTree>
    <p:extLst>
      <p:ext uri="{BB962C8B-B14F-4D97-AF65-F5344CB8AC3E}">
        <p14:creationId xmlns:p14="http://schemas.microsoft.com/office/powerpoint/2010/main" val="10826961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3798739"/>
          </a:xfrm>
        </p:spPr>
        <p:txBody>
          <a:bodyPr/>
          <a:lstStyle/>
          <a:p>
            <a:pPr marL="285750" indent="-285750">
              <a:buClr>
                <a:srgbClr val="00B0F0"/>
              </a:buClr>
              <a:buFont typeface="Wingdings" panose="05000000000000000000" pitchFamily="2" charset="2"/>
              <a:buChar char="q"/>
            </a:pPr>
            <a:r>
              <a:rPr lang="en-US" sz="1800" b="0" dirty="0">
                <a:solidFill>
                  <a:srgbClr val="00B0F0"/>
                </a:solidFill>
                <a:effectLst/>
                <a:latin typeface="Times New Roman" panose="02020603050405020304" pitchFamily="18" charset="0"/>
                <a:ea typeface="SimSun" panose="02010600030101010101" pitchFamily="2" charset="-122"/>
              </a:rPr>
              <a:t>All – what are points and topics for possible comments on FCC FNPRM on 5.9GHz?</a:t>
            </a:r>
            <a:endParaRPr lang="en-US" sz="1800" b="0" dirty="0">
              <a:effectLst/>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r>
              <a:rPr lang="en-US" sz="1800" b="0" dirty="0">
                <a:solidFill>
                  <a:srgbClr val="00B0F0"/>
                </a:solidFill>
              </a:rPr>
              <a:t>Chair – start up document with 3 + 2 WRC-23 agenda items IEEE 802 should consider viewpoints on. </a:t>
            </a:r>
          </a:p>
          <a:p>
            <a:pPr marL="285750" indent="-285750">
              <a:buClr>
                <a:srgbClr val="00B0F0"/>
              </a:buClr>
              <a:buFont typeface="Wingdings" panose="05000000000000000000" pitchFamily="2" charset="2"/>
              <a:buChar char="q"/>
            </a:pPr>
            <a:r>
              <a:rPr lang="en-US" sz="1800" b="0" dirty="0">
                <a:solidFill>
                  <a:srgbClr val="00B0F0"/>
                </a:solidFill>
              </a:rPr>
              <a:t>All – consider and pass along some basic text for the start of a contribution to APT for their WRC-23 prep on the 6GHz band from our viewpoint to be considered..</a:t>
            </a:r>
          </a:p>
          <a:p>
            <a:pPr marL="285750" indent="-285750">
              <a:buClr>
                <a:srgbClr val="00B0F0"/>
              </a:buClr>
              <a:buFont typeface="Wingdings" panose="05000000000000000000" pitchFamily="2" charset="2"/>
              <a:buChar char="§"/>
            </a:pPr>
            <a:r>
              <a:rPr lang="en-US" sz="1800" b="0" dirty="0">
                <a:solidFill>
                  <a:schemeClr val="tx1"/>
                </a:solidFill>
              </a:rPr>
              <a:t>Chair: put in his calendar to send Call-in info on the Wednesday before each plenary or interim call (already done for March and Jan (tbd)) Done</a:t>
            </a:r>
          </a:p>
          <a:p>
            <a:pPr marL="285750" indent="-285750">
              <a:buClr>
                <a:srgbClr val="00B0F0"/>
              </a:buClr>
              <a:buFont typeface="Wingdings" panose="05000000000000000000" pitchFamily="2" charset="2"/>
              <a:buChar char="q"/>
            </a:pPr>
            <a:endParaRPr lang="en-US" sz="1800" b="0" dirty="0">
              <a:solidFill>
                <a:srgbClr val="00B0F0"/>
              </a:solidFill>
            </a:endParaRPr>
          </a:p>
          <a:p>
            <a:pPr marL="285750" indent="-285750">
              <a:buFont typeface="Wingdings" panose="05000000000000000000" pitchFamily="2" charset="2"/>
              <a:buChar char="q"/>
            </a:pPr>
            <a:endParaRPr lang="en-US" sz="1800" b="0" dirty="0">
              <a:solidFill>
                <a:srgbClr val="00B0F0"/>
              </a:solidFill>
            </a:endParaRPr>
          </a:p>
          <a:p>
            <a:pPr marL="285750" indent="-285750">
              <a:buFont typeface="Wingdings" panose="05000000000000000000" pitchFamily="2" charset="2"/>
              <a:buChar char="q"/>
            </a:pPr>
            <a:endParaRPr lang="en-US" sz="1800" b="0" dirty="0">
              <a:solidFill>
                <a:srgbClr val="00B0F0"/>
              </a:solidFill>
            </a:endParaRPr>
          </a:p>
          <a:p>
            <a:pPr marL="285750" indent="-285750">
              <a:buFont typeface="Wingdings" panose="05000000000000000000" pitchFamily="2" charset="2"/>
              <a:buChar char="q"/>
            </a:pPr>
            <a:endParaRPr lang="en-US" sz="1800" b="0" dirty="0">
              <a:solidFill>
                <a:srgbClr val="00B0F0"/>
              </a:solidFill>
            </a:endParaRPr>
          </a:p>
          <a:p>
            <a:pPr marL="285750" indent="-285750">
              <a:buFont typeface="Wingdings" panose="05000000000000000000" pitchFamily="2" charset="2"/>
              <a:buChar char="q"/>
            </a:pPr>
            <a:endParaRPr 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29</a:t>
            </a:fld>
            <a:endParaRPr lang="en-US" altLang="en-US" dirty="0"/>
          </a:p>
        </p:txBody>
      </p:sp>
      <p:sp>
        <p:nvSpPr>
          <p:cNvPr id="7" name="Date Placeholder 6"/>
          <p:cNvSpPr>
            <a:spLocks noGrp="1"/>
          </p:cNvSpPr>
          <p:nvPr>
            <p:ph type="dt" idx="15"/>
          </p:nvPr>
        </p:nvSpPr>
        <p:spPr/>
        <p:txBody>
          <a:bodyPr/>
          <a:lstStyle/>
          <a:p>
            <a:r>
              <a:rPr lang="en-US"/>
              <a:t>05-12Nov20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698889" y="4690309"/>
            <a:ext cx="7220438" cy="1785104"/>
          </a:xfrm>
          <a:prstGeom prst="rect">
            <a:avLst/>
          </a:prstGeom>
          <a:noFill/>
        </p:spPr>
        <p:txBody>
          <a:bodyPr wrap="none" rtlCol="0">
            <a:spAutoFit/>
          </a:bodyPr>
          <a:lstStyle/>
          <a:p>
            <a:pPr>
              <a:spcBef>
                <a:spcPts val="0"/>
              </a:spcBef>
              <a:buFont typeface="Arial" panose="020B0604020202020204" pitchFamily="34" charset="0"/>
              <a:buChar char="•"/>
            </a:pPr>
            <a:r>
              <a:rPr lang="en-US" sz="1400" b="0" dirty="0">
                <a:solidFill>
                  <a:schemeClr val="tx1"/>
                </a:solidFill>
              </a:rPr>
              <a:t>Monitor:  </a:t>
            </a:r>
          </a:p>
          <a:p>
            <a:pPr lvl="1">
              <a:spcBef>
                <a:spcPts val="0"/>
              </a:spcBef>
              <a:buFont typeface="Arial" panose="020B0604020202020204" pitchFamily="34" charset="0"/>
              <a:buChar char="•"/>
            </a:pPr>
            <a:r>
              <a:rPr lang="en-US" sz="1200" b="0" dirty="0">
                <a:solidFill>
                  <a:schemeClr val="tx1"/>
                </a:solidFill>
              </a:rPr>
              <a:t>WPT use of license-exempt bands and UWB in cell phones</a:t>
            </a:r>
          </a:p>
          <a:p>
            <a:pPr lvl="1">
              <a:spcBef>
                <a:spcPts val="0"/>
              </a:spcBef>
              <a:buFont typeface="Arial" panose="020B0604020202020204" pitchFamily="34" charset="0"/>
              <a:buChar char="•"/>
            </a:pPr>
            <a:r>
              <a:rPr lang="en-US" sz="1200" b="0" dirty="0">
                <a:solidFill>
                  <a:schemeClr val="tx1"/>
                </a:solidFill>
              </a:rPr>
              <a:t>Digital Divide, how can we help? </a:t>
            </a:r>
          </a:p>
          <a:p>
            <a:pPr>
              <a:spcBef>
                <a:spcPts val="0"/>
              </a:spcBef>
              <a:buFont typeface="Arial" panose="020B0604020202020204" pitchFamily="34" charset="0"/>
              <a:buChar char="•"/>
            </a:pPr>
            <a:r>
              <a:rPr lang="en-US" sz="1400" b="0" dirty="0">
                <a:solidFill>
                  <a:schemeClr val="tx1"/>
                </a:solidFill>
              </a:rPr>
              <a:t>General Info:  </a:t>
            </a:r>
          </a:p>
          <a:p>
            <a:pPr lvl="1">
              <a:spcBef>
                <a:spcPts val="0"/>
              </a:spcBef>
              <a:buFont typeface="Arial" panose="020B0604020202020204" pitchFamily="34" charset="0"/>
              <a:buChar char="•"/>
            </a:pPr>
            <a:r>
              <a:rPr lang="en-US" sz="1200" dirty="0">
                <a:solidFill>
                  <a:schemeClr val="tx1"/>
                </a:solidFill>
              </a:rPr>
              <a:t>Latest Cisco Annual Internet Report, 	</a:t>
            </a:r>
          </a:p>
          <a:p>
            <a:pPr marL="914400" lvl="2" indent="0">
              <a:spcBef>
                <a:spcPts val="0"/>
              </a:spcBef>
            </a:pPr>
            <a:r>
              <a:rPr lang="en-US" sz="1100" dirty="0">
                <a:hlinkClick r:id="rId2"/>
              </a:rPr>
              <a:t>https://www.cisco.com/c/en/us/solutions/executive-perspectives/annual-internet-report/air-highlights.html</a:t>
            </a:r>
            <a:endParaRPr lang="en-US" sz="1100" dirty="0"/>
          </a:p>
          <a:p>
            <a:pPr lvl="1">
              <a:spcBef>
                <a:spcPts val="0"/>
              </a:spcBef>
              <a:buFont typeface="Arial" panose="020B0604020202020204" pitchFamily="34" charset="0"/>
              <a:buChar char="•"/>
            </a:pPr>
            <a:r>
              <a:rPr lang="en-US" sz="1200" dirty="0">
                <a:solidFill>
                  <a:schemeClr val="tx1"/>
                </a:solidFill>
              </a:rPr>
              <a:t>Latest World Economic Outlook</a:t>
            </a:r>
            <a:r>
              <a:rPr lang="en-US" sz="1200" b="1" dirty="0">
                <a:solidFill>
                  <a:schemeClr val="tx1"/>
                </a:solidFill>
              </a:rPr>
              <a:t>.  </a:t>
            </a:r>
            <a:r>
              <a:rPr lang="en-US" sz="1200" dirty="0">
                <a:solidFill>
                  <a:schemeClr val="tx1"/>
                </a:solidFill>
              </a:rPr>
              <a:t>(October’s 2020, twice a year) </a:t>
            </a:r>
            <a:r>
              <a:rPr lang="en-US" sz="1200" u="sng" dirty="0">
                <a:hlinkClick r:id="rId3"/>
              </a:rPr>
              <a:t>&lt;click for oct2020 spreadsheet&gt;</a:t>
            </a:r>
            <a:endParaRPr lang="en-US" sz="1200" u="sng" dirty="0"/>
          </a:p>
          <a:p>
            <a:pPr lvl="1">
              <a:spcBef>
                <a:spcPts val="0"/>
              </a:spcBef>
              <a:buFont typeface="Arial" panose="020B0604020202020204" pitchFamily="34" charset="0"/>
              <a:buChar char="•"/>
            </a:pPr>
            <a:r>
              <a:rPr lang="en-US" sz="1200" b="0" dirty="0">
                <a:solidFill>
                  <a:schemeClr val="tx1"/>
                </a:solidFill>
                <a:hlinkClick r:id="rId4"/>
              </a:rPr>
              <a:t>https://www.imf.org/en/Publications/WEO/Issues/2020/09/30/world-economic-outlook-october-2020</a:t>
            </a:r>
            <a:r>
              <a:rPr lang="en-US" sz="1200" b="0" dirty="0">
                <a:solidFill>
                  <a:schemeClr val="tx1"/>
                </a:solidFill>
              </a:rPr>
              <a:t> </a:t>
            </a:r>
            <a:endParaRPr lang="en-US" sz="1200" u="sng" dirty="0"/>
          </a:p>
          <a:p>
            <a:pPr lvl="1">
              <a:spcBef>
                <a:spcPts val="0"/>
              </a:spcBef>
              <a:buFont typeface="Arial" panose="020B0604020202020204" pitchFamily="34" charset="0"/>
              <a:buChar char="•"/>
            </a:pP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05-12Nov20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marL="0" indent="0" algn="l"/>
            <a:endParaRPr lang="en-US" sz="1050" dirty="0"/>
          </a:p>
          <a:p>
            <a:pPr marL="0" marR="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none heard </a:t>
            </a:r>
          </a:p>
          <a:p>
            <a:pPr marL="0" marR="0">
              <a:spcBef>
                <a:spcPts val="0"/>
              </a:spcBef>
              <a:spcAft>
                <a:spcPts val="0"/>
              </a:spcAft>
              <a:buFont typeface="Arial" panose="020B0604020202020204" pitchFamily="34" charset="0"/>
              <a:buChar char="•"/>
            </a:pPr>
            <a:r>
              <a:rPr lang="en-US" sz="1800" b="0" dirty="0">
                <a:solidFill>
                  <a:schemeClr val="tx1"/>
                </a:solidFill>
              </a:rPr>
              <a:t> </a:t>
            </a:r>
          </a:p>
          <a:p>
            <a:pPr marL="0" marR="0">
              <a:spcBef>
                <a:spcPts val="0"/>
              </a:spcBef>
              <a:spcAft>
                <a:spcPts val="0"/>
              </a:spcAft>
              <a:buFont typeface="Arial" panose="020B0604020202020204" pitchFamily="34" charset="0"/>
              <a:buChar char="•"/>
            </a:pPr>
            <a:r>
              <a:rPr lang="en-US" sz="1800" b="0" dirty="0">
                <a:solidFill>
                  <a:schemeClr val="tx1"/>
                </a:solidFill>
              </a:rPr>
              <a:t> </a:t>
            </a:r>
          </a:p>
          <a:p>
            <a:pPr marL="0" marR="0">
              <a:spcBef>
                <a:spcPts val="0"/>
              </a:spcBef>
              <a:spcAft>
                <a:spcPts val="0"/>
              </a:spcAft>
              <a:buFont typeface="Arial" panose="020B0604020202020204" pitchFamily="34" charset="0"/>
              <a:buChar char="•"/>
            </a:pPr>
            <a:endParaRPr lang="en-US" sz="1800" b="0" dirty="0">
              <a:solidFill>
                <a:schemeClr val="bg1">
                  <a:lumMod val="75000"/>
                </a:schemeClr>
              </a:solidFill>
            </a:endParaRPr>
          </a:p>
          <a:p>
            <a:pPr marL="0" marR="0">
              <a:spcBef>
                <a:spcPts val="0"/>
              </a:spcBef>
              <a:spcAft>
                <a:spcPts val="0"/>
              </a:spcAft>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05-12Nov20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378451"/>
          </a:xfrm>
        </p:spPr>
        <p:txBody>
          <a:bodyPr/>
          <a:lstStyle/>
          <a:p>
            <a:pPr marL="285750" indent="-285750">
              <a:buFont typeface="Arial" panose="020B0604020202020204" pitchFamily="34" charset="0"/>
              <a:buChar char="•"/>
            </a:pPr>
            <a:r>
              <a:rPr lang="en-US" sz="2000" b="0" dirty="0">
                <a:solidFill>
                  <a:schemeClr val="tx1"/>
                </a:solidFill>
              </a:rPr>
              <a:t>Attendance on-line today: _40__ and voters on-line: _34__</a:t>
            </a:r>
          </a:p>
          <a:p>
            <a:pPr marL="285750" indent="-285750">
              <a:buFont typeface="Arial" panose="020B0604020202020204" pitchFamily="34" charset="0"/>
              <a:buChar char="•"/>
            </a:pPr>
            <a:r>
              <a:rPr lang="en-US" sz="2000" dirty="0"/>
              <a:t>Next “weekly” teleconference </a:t>
            </a:r>
            <a:r>
              <a:rPr lang="en-US" sz="1400" dirty="0"/>
              <a:t>(</a:t>
            </a:r>
            <a:r>
              <a:rPr lang="en-US" sz="1400" dirty="0" err="1"/>
              <a:t>sched’d</a:t>
            </a:r>
            <a:r>
              <a:rPr lang="en-US" sz="1400" dirty="0"/>
              <a:t>-&gt;07jan)</a:t>
            </a:r>
            <a:r>
              <a:rPr lang="en-US" sz="2000" dirty="0"/>
              <a:t>: ) 19Nov20–</a:t>
            </a:r>
            <a:r>
              <a:rPr lang="en-US" sz="2000" i="1" u="sng" dirty="0"/>
              <a:t>15:00–&lt;15:55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https://mentor.ieee.org/802.18/dcn/16/18-16-0038-16-0000-teleconference-call-in-info.pptx</a:t>
            </a:r>
            <a:r>
              <a:rPr lang="en-US" sz="1800" dirty="0"/>
              <a:t>  </a:t>
            </a:r>
            <a:r>
              <a:rPr lang="en-US" altLang="en-US" sz="1200" dirty="0"/>
              <a:t>(</a:t>
            </a:r>
            <a:r>
              <a:rPr lang="en-US" altLang="en-US" sz="1200" i="1" u="sng" dirty="0"/>
              <a:t>or latest)</a:t>
            </a:r>
            <a:endParaRPr lang="en-US" altLang="en-US" sz="1800" b="1" i="1" dirty="0"/>
          </a:p>
          <a:p>
            <a:pPr lvl="2">
              <a:buFont typeface="Arial" panose="020B0604020202020204" pitchFamily="34" charset="0"/>
              <a:buChar char="•"/>
            </a:pPr>
            <a:r>
              <a:rPr lang="en-US" altLang="en-US" dirty="0"/>
              <a:t>Also, see </a:t>
            </a:r>
            <a:r>
              <a:rPr lang="en-US" altLang="en-US" dirty="0">
                <a:hlinkClick r:id="rId3" action="ppaction://hlinksldjump"/>
              </a:rPr>
              <a:t>back up slide in this agenda</a:t>
            </a:r>
            <a:r>
              <a:rPr lang="en-US" altLang="en-US" dirty="0"/>
              <a:t>. </a:t>
            </a:r>
          </a:p>
          <a:p>
            <a:pPr lvl="1">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r>
              <a:rPr lang="en-US" sz="1800" dirty="0"/>
              <a:t>Overall IEEE 802 schedule: </a:t>
            </a:r>
            <a:r>
              <a:rPr lang="en-US" sz="1800" b="0" dirty="0">
                <a:hlinkClick r:id="rId4"/>
              </a:rPr>
              <a:t>http://ieee802.org/802tele_calendar.html</a:t>
            </a:r>
            <a:endParaRPr lang="en-US" sz="1800" b="0" dirty="0"/>
          </a:p>
          <a:p>
            <a:pPr lvl="1">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16:35et</a:t>
            </a:r>
          </a:p>
          <a:p>
            <a:pPr>
              <a:spcBef>
                <a:spcPts val="0"/>
              </a:spcBef>
              <a:buFont typeface="Arial" panose="020B0604020202020204" pitchFamily="34" charset="0"/>
              <a:buChar char="•"/>
            </a:pPr>
            <a:endParaRPr lang="en-US" sz="1800" u="sng" dirty="0"/>
          </a:p>
          <a:p>
            <a:pPr>
              <a:spcBef>
                <a:spcPts val="0"/>
              </a:spcBef>
              <a:buFont typeface="Arial" panose="020B0604020202020204" pitchFamily="34" charset="0"/>
              <a:buChar char="•"/>
            </a:pPr>
            <a:r>
              <a:rPr lang="en-US" sz="1800" dirty="0"/>
              <a:t>The next face to face meeting is tbd.   </a:t>
            </a:r>
          </a:p>
          <a:p>
            <a:pPr>
              <a:spcBef>
                <a:spcPts val="0"/>
              </a:spcBef>
              <a:buFont typeface="Arial" panose="020B0604020202020204" pitchFamily="34" charset="0"/>
              <a:buChar char="•"/>
            </a:pPr>
            <a:r>
              <a:rPr lang="en-US" sz="1800" dirty="0"/>
              <a:t>The next 802 plenary March 2021, where is tbd.</a:t>
            </a:r>
          </a:p>
          <a:p>
            <a:pPr>
              <a:spcBef>
                <a:spcPts val="0"/>
              </a:spcBef>
              <a:buFont typeface="Arial" panose="020B0604020202020204" pitchFamily="34" charset="0"/>
              <a:buChar char="•"/>
            </a:pPr>
            <a:r>
              <a:rPr lang="en-US" sz="18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05-12Nov20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05-12Nov20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32</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05-12Nov20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33</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701225" y="1030737"/>
            <a:ext cx="7989888"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200" b="1" dirty="0">
                <a:effectLst/>
                <a:latin typeface="Times New Roman" panose="02020603050405020304" pitchFamily="18" charset="0"/>
                <a:ea typeface="Times New Roman" panose="02020603050405020304" pitchFamily="18" charset="0"/>
              </a:rPr>
              <a:t>When:</a:t>
            </a:r>
            <a:r>
              <a:rPr lang="en-US" sz="1200" dirty="0">
                <a:effectLst/>
                <a:latin typeface="Times New Roman" panose="02020603050405020304" pitchFamily="18" charset="0"/>
                <a:ea typeface="Times New Roman" panose="02020603050405020304" pitchFamily="18" charset="0"/>
              </a:rPr>
              <a:t> Occurs every Thursday effective 05-Nov-20 (1 </a:t>
            </a:r>
            <a:r>
              <a:rPr lang="en-US" sz="1200" dirty="0" err="1">
                <a:effectLst/>
                <a:latin typeface="Times New Roman" panose="02020603050405020304" pitchFamily="18" charset="0"/>
                <a:ea typeface="Times New Roman" panose="02020603050405020304" pitchFamily="18" charset="0"/>
              </a:rPr>
              <a:t>Hr</a:t>
            </a:r>
            <a:r>
              <a:rPr lang="en-US" sz="1200" dirty="0">
                <a:effectLst/>
                <a:latin typeface="Times New Roman" panose="02020603050405020304" pitchFamily="18" charset="0"/>
                <a:ea typeface="Times New Roman" panose="02020603050405020304" pitchFamily="18" charset="0"/>
              </a:rPr>
              <a:t>) until 12-Nov-20 (2 </a:t>
            </a:r>
            <a:r>
              <a:rPr lang="en-US" sz="1200" dirty="0" err="1">
                <a:effectLst/>
                <a:latin typeface="Times New Roman" panose="02020603050405020304" pitchFamily="18" charset="0"/>
                <a:ea typeface="Times New Roman" panose="02020603050405020304" pitchFamily="18" charset="0"/>
              </a:rPr>
              <a:t>Hr</a:t>
            </a:r>
            <a:r>
              <a:rPr lang="en-US" sz="1200" dirty="0">
                <a:effectLst/>
                <a:latin typeface="Times New Roman" panose="02020603050405020304" pitchFamily="18" charset="0"/>
                <a:ea typeface="Times New Roman" panose="02020603050405020304" pitchFamily="18" charset="0"/>
              </a:rPr>
              <a:t>) from 15:00 to 16:00/17:00 America/</a:t>
            </a:r>
            <a:r>
              <a:rPr lang="en-US" sz="1200" dirty="0" err="1">
                <a:effectLst/>
                <a:latin typeface="Times New Roman" panose="02020603050405020304" pitchFamily="18" charset="0"/>
                <a:ea typeface="Times New Roman" panose="02020603050405020304" pitchFamily="18" charset="0"/>
              </a:rPr>
              <a:t>New_York</a:t>
            </a:r>
            <a:r>
              <a:rPr lang="en-US" sz="1200" dirty="0">
                <a:effectLst/>
                <a:latin typeface="Times New Roman" panose="02020603050405020304" pitchFamily="18" charset="0"/>
                <a:ea typeface="Times New Roman" panose="02020603050405020304" pitchFamily="18" charset="0"/>
              </a:rPr>
              <a:t>.</a:t>
            </a:r>
            <a:br>
              <a:rPr lang="en-US" sz="1200" dirty="0">
                <a:effectLst/>
                <a:latin typeface="Times New Roman" panose="02020603050405020304" pitchFamily="18" charset="0"/>
                <a:ea typeface="Times New Roman" panose="02020603050405020304" pitchFamily="18" charset="0"/>
              </a:rPr>
            </a:b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600" b="1" dirty="0">
                <a:effectLst/>
                <a:latin typeface="Times New Roman" panose="02020603050405020304" pitchFamily="18" charset="0"/>
                <a:ea typeface="Times New Roman" panose="02020603050405020304" pitchFamily="18" charset="0"/>
              </a:rPr>
              <a:t>Where:</a:t>
            </a:r>
            <a:r>
              <a:rPr lang="en-US" sz="1600" dirty="0">
                <a:effectLst/>
                <a:latin typeface="Times New Roman" panose="02020603050405020304" pitchFamily="18" charset="0"/>
                <a:ea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hlinkClick r:id="rId3"/>
              </a:rPr>
              <a:t>https://ieeesa.webex.com/ieeesa/j.php?MTID=m67d7ca06d9e0d20ea6fbcacbe1b13b6d</a:t>
            </a:r>
            <a:r>
              <a:rPr lang="en-US" sz="1600" dirty="0">
                <a:effectLst/>
                <a:latin typeface="Times New Roman" panose="02020603050405020304" pitchFamily="18" charset="0"/>
                <a:ea typeface="Times New Roman" panose="02020603050405020304" pitchFamily="18" charset="0"/>
              </a:rPr>
              <a:t> </a:t>
            </a:r>
            <a:endParaRPr lang="en-US" sz="16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dirty="0">
                <a:effectLst/>
                <a:latin typeface="Times New Roman" panose="02020603050405020304" pitchFamily="18" charset="0"/>
                <a:ea typeface="Calibri" panose="020F0502020204030204" pitchFamily="34" charset="0"/>
              </a:rPr>
              <a:t> </a:t>
            </a:r>
          </a:p>
          <a:p>
            <a:pPr marL="0" marR="0">
              <a:spcBef>
                <a:spcPts val="0"/>
              </a:spcBef>
              <a:spcAft>
                <a:spcPts val="0"/>
              </a:spcAft>
            </a:pPr>
            <a:r>
              <a:rPr lang="en-US" sz="1200" b="1" dirty="0">
                <a:solidFill>
                  <a:srgbClr val="000000"/>
                </a:solidFill>
                <a:effectLst/>
                <a:latin typeface="Times New Roman" panose="02020603050405020304" pitchFamily="18" charset="0"/>
                <a:ea typeface="Calibri" panose="020F0502020204030204" pitchFamily="34" charset="0"/>
              </a:rPr>
              <a:t>Jay Holcomb invites you to join this </a:t>
            </a:r>
            <a:r>
              <a:rPr lang="en-US" sz="1200" b="1" dirty="0" err="1">
                <a:solidFill>
                  <a:srgbClr val="000000"/>
                </a:solidFill>
                <a:effectLst/>
                <a:latin typeface="Times New Roman" panose="02020603050405020304" pitchFamily="18" charset="0"/>
                <a:ea typeface="Calibri" panose="020F0502020204030204" pitchFamily="34" charset="0"/>
              </a:rPr>
              <a:t>Webex</a:t>
            </a:r>
            <a:r>
              <a:rPr lang="en-US" sz="1200" b="1" dirty="0">
                <a:solidFill>
                  <a:srgbClr val="000000"/>
                </a:solidFill>
                <a:effectLst/>
                <a:latin typeface="Times New Roman" panose="02020603050405020304" pitchFamily="18" charset="0"/>
                <a:ea typeface="Calibri" panose="020F0502020204030204" pitchFamily="34" charset="0"/>
              </a:rPr>
              <a:t> meeting. </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dirty="0">
                <a:effectLst/>
                <a:latin typeface="Times New Roman" panose="02020603050405020304" pitchFamily="18" charset="0"/>
                <a:ea typeface="Calibri" panose="020F0502020204030204" pitchFamily="34" charset="0"/>
              </a:rPr>
              <a:t> </a:t>
            </a:r>
          </a:p>
          <a:p>
            <a:pPr marL="0" marR="0">
              <a:spcBef>
                <a:spcPts val="0"/>
              </a:spcBef>
              <a:spcAft>
                <a:spcPts val="0"/>
              </a:spcAft>
            </a:pPr>
            <a:r>
              <a:rPr lang="en-US" sz="1400" dirty="0">
                <a:solidFill>
                  <a:srgbClr val="000000"/>
                </a:solidFill>
                <a:effectLst/>
                <a:latin typeface="Times New Roman" panose="02020603050405020304" pitchFamily="18" charset="0"/>
                <a:ea typeface="Calibri" panose="020F0502020204030204" pitchFamily="34" charset="0"/>
              </a:rPr>
              <a:t>Meeting number (access code): 173 787 5314 </a:t>
            </a:r>
            <a:r>
              <a:rPr lang="en-US" sz="1400" dirty="0">
                <a:latin typeface="Times New Roman" panose="02020603050405020304" pitchFamily="18" charset="0"/>
                <a:ea typeface="Calibri" panose="020F0502020204030204" pitchFamily="34" charset="0"/>
              </a:rPr>
              <a:t>		</a:t>
            </a:r>
            <a:r>
              <a:rPr lang="en-US" sz="1400" dirty="0">
                <a:solidFill>
                  <a:srgbClr val="000000"/>
                </a:solidFill>
                <a:effectLst/>
                <a:latin typeface="Times New Roman" panose="02020603050405020304" pitchFamily="18" charset="0"/>
                <a:ea typeface="Calibri" panose="020F0502020204030204" pitchFamily="34" charset="0"/>
              </a:rPr>
              <a:t>Meeting password: rrtag2011</a:t>
            </a:r>
            <a:endParaRPr lang="en-US" sz="14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dirty="0">
                <a:effectLst/>
                <a:latin typeface="Times New Roman" panose="02020603050405020304" pitchFamily="18" charset="0"/>
                <a:ea typeface="Calibri" panose="020F0502020204030204" pitchFamily="34" charset="0"/>
              </a:rPr>
              <a:t> </a:t>
            </a:r>
          </a:p>
          <a:p>
            <a:pPr marL="0" marR="0">
              <a:spcBef>
                <a:spcPts val="0"/>
              </a:spcBef>
              <a:spcAft>
                <a:spcPts val="0"/>
              </a:spcAft>
            </a:pPr>
            <a:r>
              <a:rPr lang="en-US" sz="1200" dirty="0">
                <a:solidFill>
                  <a:srgbClr val="666666"/>
                </a:solidFill>
                <a:effectLst/>
                <a:latin typeface="Times New Roman" panose="02020603050405020304" pitchFamily="18" charset="0"/>
                <a:ea typeface="Calibri" panose="020F0502020204030204" pitchFamily="34" charset="0"/>
              </a:rPr>
              <a:t>Occurs every Thursday effective Thursday, November 5, 2020 (1 </a:t>
            </a:r>
            <a:r>
              <a:rPr lang="en-US" sz="1200" dirty="0" err="1">
                <a:solidFill>
                  <a:srgbClr val="666666"/>
                </a:solidFill>
                <a:effectLst/>
                <a:latin typeface="Times New Roman" panose="02020603050405020304" pitchFamily="18" charset="0"/>
                <a:ea typeface="Calibri" panose="020F0502020204030204" pitchFamily="34" charset="0"/>
              </a:rPr>
              <a:t>Hr</a:t>
            </a:r>
            <a:r>
              <a:rPr lang="en-US" sz="1200" dirty="0">
                <a:solidFill>
                  <a:srgbClr val="666666"/>
                </a:solidFill>
                <a:effectLst/>
                <a:latin typeface="Times New Roman" panose="02020603050405020304" pitchFamily="18" charset="0"/>
                <a:ea typeface="Calibri" panose="020F0502020204030204" pitchFamily="34" charset="0"/>
              </a:rPr>
              <a:t>) until Thursday, November 12, 2020 (2 </a:t>
            </a:r>
            <a:r>
              <a:rPr lang="en-US" sz="1200" dirty="0" err="1">
                <a:solidFill>
                  <a:srgbClr val="666666"/>
                </a:solidFill>
                <a:effectLst/>
                <a:latin typeface="Times New Roman" panose="02020603050405020304" pitchFamily="18" charset="0"/>
                <a:ea typeface="Calibri" panose="020F0502020204030204" pitchFamily="34" charset="0"/>
              </a:rPr>
              <a:t>Hr</a:t>
            </a:r>
            <a:r>
              <a:rPr lang="en-US" sz="1200" dirty="0">
                <a:solidFill>
                  <a:srgbClr val="666666"/>
                </a:solidFill>
                <a:effectLst/>
                <a:latin typeface="Times New Roman" panose="02020603050405020304" pitchFamily="18" charset="0"/>
                <a:ea typeface="Calibri" panose="020F0502020204030204" pitchFamily="34" charset="0"/>
              </a:rPr>
              <a:t>) from 3:00 PM to 4:00 / 5:00 PM, (UTC-04:00) Eastern Time (US &amp; Canada) </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dirty="0">
                <a:solidFill>
                  <a:srgbClr val="666666"/>
                </a:solidFill>
                <a:effectLst/>
                <a:latin typeface="Times New Roman" panose="02020603050405020304" pitchFamily="18" charset="0"/>
                <a:ea typeface="Calibri" panose="020F0502020204030204" pitchFamily="34" charset="0"/>
              </a:rPr>
              <a:t> </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u="none" strike="noStrike" dirty="0">
                <a:solidFill>
                  <a:srgbClr val="FF0000"/>
                </a:solidFill>
                <a:effectLst/>
                <a:highlight>
                  <a:srgbClr val="00FFFF"/>
                </a:highlight>
                <a:latin typeface="Times New Roman" panose="02020603050405020304" pitchFamily="18" charset="0"/>
                <a:ea typeface="Calibri" panose="020F0502020204030204" pitchFamily="34" charset="0"/>
                <a:hlinkClick r:id="rId3"/>
              </a:rPr>
              <a:t>Join meeting</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dirty="0">
                <a:effectLst/>
                <a:latin typeface="Times New Roman" panose="02020603050405020304" pitchFamily="18" charset="0"/>
                <a:ea typeface="Calibri" panose="020F0502020204030204" pitchFamily="34" charset="0"/>
              </a:rPr>
              <a:t> </a:t>
            </a:r>
          </a:p>
          <a:p>
            <a:pPr marL="0" marR="0">
              <a:spcBef>
                <a:spcPts val="0"/>
              </a:spcBef>
              <a:spcAft>
                <a:spcPts val="0"/>
              </a:spcAft>
            </a:pPr>
            <a:r>
              <a:rPr lang="en-US" sz="1200" b="1" dirty="0">
                <a:solidFill>
                  <a:srgbClr val="FF0000"/>
                </a:solidFill>
                <a:effectLst/>
                <a:latin typeface="Helvetica" panose="020B0604020202020204" pitchFamily="34" charset="0"/>
                <a:ea typeface="Calibri" panose="020F0502020204030204" pitchFamily="34" charset="0"/>
              </a:rPr>
              <a:t>note:   The call on Thursday 05 November 2020 (the first week) is only 1 hour long, from 15:00-16:00 ET.   I wanted just one call in number for the November 802.18 Plenary. </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b="1" dirty="0">
                <a:solidFill>
                  <a:srgbClr val="000000"/>
                </a:solidFill>
                <a:effectLst/>
                <a:latin typeface="Times New Roman" panose="02020603050405020304" pitchFamily="18" charset="0"/>
                <a:ea typeface="Calibri" panose="020F0502020204030204" pitchFamily="34" charset="0"/>
              </a:rPr>
              <a:t>Tap to join from a mobile device (attendees only)</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u="none" strike="noStrike" dirty="0">
                <a:solidFill>
                  <a:srgbClr val="00AFF9"/>
                </a:solidFill>
                <a:effectLst/>
                <a:latin typeface="Times New Roman" panose="02020603050405020304" pitchFamily="18" charset="0"/>
                <a:ea typeface="Calibri" panose="020F0502020204030204" pitchFamily="34" charset="0"/>
                <a:hlinkClick r:id="rId4"/>
              </a:rPr>
              <a:t>+1-646-992-2010,,1737875314##</a:t>
            </a:r>
            <a:r>
              <a:rPr lang="en-US" sz="1200" dirty="0">
                <a:effectLst/>
                <a:latin typeface="Times New Roman" panose="02020603050405020304" pitchFamily="18" charset="0"/>
                <a:ea typeface="Calibri" panose="020F0502020204030204" pitchFamily="34" charset="0"/>
              </a:rPr>
              <a:t> United States Toll (New York City)</a:t>
            </a:r>
          </a:p>
          <a:p>
            <a:pPr marL="0" marR="0">
              <a:spcBef>
                <a:spcPts val="0"/>
              </a:spcBef>
              <a:spcAft>
                <a:spcPts val="0"/>
              </a:spcAft>
            </a:pPr>
            <a:r>
              <a:rPr lang="en-US" sz="1200" u="none" strike="noStrike" dirty="0">
                <a:solidFill>
                  <a:srgbClr val="00AFF9"/>
                </a:solidFill>
                <a:effectLst/>
                <a:latin typeface="Times New Roman" panose="02020603050405020304" pitchFamily="18" charset="0"/>
                <a:ea typeface="Calibri" panose="020F0502020204030204" pitchFamily="34" charset="0"/>
                <a:hlinkClick r:id="rId5"/>
              </a:rPr>
              <a:t>+1-213-306-3065,,1737875314##</a:t>
            </a:r>
            <a:r>
              <a:rPr lang="en-US" sz="1200" dirty="0">
                <a:effectLst/>
                <a:latin typeface="Times New Roman" panose="02020603050405020304" pitchFamily="18" charset="0"/>
                <a:ea typeface="Calibri" panose="020F0502020204030204" pitchFamily="34" charset="0"/>
              </a:rPr>
              <a:t> United States Toll (Los Angeles)</a:t>
            </a:r>
          </a:p>
          <a:p>
            <a:pPr marL="0" marR="0">
              <a:spcBef>
                <a:spcPts val="0"/>
              </a:spcBef>
              <a:spcAft>
                <a:spcPts val="0"/>
              </a:spcAft>
            </a:pPr>
            <a:r>
              <a:rPr lang="en-US" sz="1200" b="1" dirty="0">
                <a:solidFill>
                  <a:srgbClr val="000000"/>
                </a:solidFill>
                <a:effectLst/>
                <a:latin typeface="Times New Roman" panose="02020603050405020304" pitchFamily="18" charset="0"/>
                <a:ea typeface="Calibri" panose="020F0502020204030204" pitchFamily="34" charset="0"/>
              </a:rPr>
              <a:t>Join by phone</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dirty="0">
                <a:effectLst/>
                <a:latin typeface="Times New Roman" panose="02020603050405020304" pitchFamily="18" charset="0"/>
                <a:ea typeface="Calibri" panose="020F0502020204030204" pitchFamily="34" charset="0"/>
              </a:rPr>
              <a:t>+1-646-992-2010 United States Toll (New York City)</a:t>
            </a:r>
          </a:p>
          <a:p>
            <a:pPr marL="0" marR="0">
              <a:spcBef>
                <a:spcPts val="0"/>
              </a:spcBef>
              <a:spcAft>
                <a:spcPts val="0"/>
              </a:spcAft>
            </a:pPr>
            <a:r>
              <a:rPr lang="en-US" sz="1200" dirty="0">
                <a:effectLst/>
                <a:latin typeface="Times New Roman" panose="02020603050405020304" pitchFamily="18" charset="0"/>
                <a:ea typeface="Calibri" panose="020F0502020204030204" pitchFamily="34" charset="0"/>
              </a:rPr>
              <a:t>+1-213-306-3065 United States Toll (Los Angeles)</a:t>
            </a:r>
          </a:p>
          <a:p>
            <a:pPr marL="0" marR="0">
              <a:spcBef>
                <a:spcPts val="0"/>
              </a:spcBef>
              <a:spcAft>
                <a:spcPts val="0"/>
              </a:spcAft>
            </a:pPr>
            <a:r>
              <a:rPr lang="en-US" sz="1200" u="none" strike="noStrike" dirty="0">
                <a:solidFill>
                  <a:srgbClr val="00AFF9"/>
                </a:solidFill>
                <a:effectLst/>
                <a:latin typeface="Times New Roman" panose="02020603050405020304" pitchFamily="18" charset="0"/>
                <a:ea typeface="Calibri" panose="020F0502020204030204" pitchFamily="34" charset="0"/>
                <a:hlinkClick r:id="rId6"/>
              </a:rPr>
              <a:t>Global call-in numbers</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dirty="0">
                <a:solidFill>
                  <a:srgbClr val="000000"/>
                </a:solidFill>
                <a:effectLst/>
                <a:latin typeface="Times New Roman" panose="02020603050405020304" pitchFamily="18" charset="0"/>
                <a:ea typeface="Calibri" panose="020F0502020204030204" pitchFamily="34" charset="0"/>
              </a:rPr>
              <a:t>Need help? Go to </a:t>
            </a:r>
            <a:r>
              <a:rPr lang="en-US" sz="1200" u="none" strike="noStrike" dirty="0">
                <a:solidFill>
                  <a:srgbClr val="049FD9"/>
                </a:solidFill>
                <a:effectLst/>
                <a:latin typeface="Times New Roman" panose="02020603050405020304" pitchFamily="18" charset="0"/>
                <a:ea typeface="Calibri" panose="020F0502020204030204" pitchFamily="34" charset="0"/>
                <a:hlinkClick r:id="rId7"/>
              </a:rPr>
              <a:t>http://help.webex.com</a:t>
            </a:r>
            <a:r>
              <a:rPr lang="en-US" sz="1200" dirty="0">
                <a:solidFill>
                  <a:srgbClr val="000000"/>
                </a:solidFill>
                <a:effectLst/>
                <a:latin typeface="Times New Roman" panose="02020603050405020304" pitchFamily="18" charset="0"/>
                <a:ea typeface="Calibri" panose="020F0502020204030204" pitchFamily="34" charset="0"/>
              </a:rPr>
              <a:t> </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800" dirty="0">
                <a:effectLst/>
                <a:latin typeface="Times New Roman" panose="02020603050405020304" pitchFamily="18" charset="0"/>
                <a:ea typeface="Calibri" panose="020F0502020204030204" pitchFamily="34" charset="0"/>
              </a:rPr>
              <a:t> </a:t>
            </a:r>
            <a:r>
              <a:rPr lang="en-US" sz="1100" dirty="0">
                <a:latin typeface="Times New Roman" pitchFamily="16" charset="0"/>
              </a:rPr>
              <a:t>IMPORTANT NOTICE: Please note that this </a:t>
            </a:r>
            <a:r>
              <a:rPr lang="en-US" sz="1100" dirty="0" err="1">
                <a:latin typeface="Times New Roman" pitchFamily="16" charset="0"/>
              </a:rPr>
              <a:t>Webex</a:t>
            </a:r>
            <a:r>
              <a:rPr lang="en-US" sz="110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 </a:t>
            </a:r>
            <a:r>
              <a:rPr lang="en-US" sz="2400" dirty="0">
                <a:highlight>
                  <a:srgbClr val="FFFF00"/>
                </a:highlight>
              </a:rPr>
              <a:t>plenary</a:t>
            </a:r>
            <a:r>
              <a:rPr lang="en-US" sz="2400" dirty="0"/>
              <a:t> teleconference call-in, </a:t>
            </a:r>
            <a:r>
              <a:rPr lang="en-US" sz="2000" dirty="0">
                <a:highlight>
                  <a:srgbClr val="FFFF00"/>
                </a:highlight>
              </a:rPr>
              <a:t>05 &amp; 12 Nov 2020</a:t>
            </a:r>
            <a:endParaRPr lang="en-US" sz="2400" dirty="0">
              <a:highlight>
                <a:srgbClr val="FFFF00"/>
              </a:highlight>
            </a:endParaRPr>
          </a:p>
        </p:txBody>
      </p:sp>
    </p:spTree>
    <p:extLst>
      <p:ext uri="{BB962C8B-B14F-4D97-AF65-F5344CB8AC3E}">
        <p14:creationId xmlns:p14="http://schemas.microsoft.com/office/powerpoint/2010/main" val="24147626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05-12Nov20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34</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701225" y="1030737"/>
            <a:ext cx="7989888"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400" b="1" dirty="0">
                <a:effectLst/>
                <a:latin typeface="Consolas" panose="020B0609020204030204" pitchFamily="49" charset="0"/>
                <a:ea typeface="Times New Roman" panose="02020603050405020304" pitchFamily="18" charset="0"/>
              </a:rPr>
              <a:t>Subject:</a:t>
            </a:r>
            <a:r>
              <a:rPr lang="en-US" sz="1400" dirty="0">
                <a:effectLst/>
                <a:latin typeface="Consolas" panose="020B0609020204030204" pitchFamily="49" charset="0"/>
                <a:ea typeface="Times New Roman" panose="02020603050405020304" pitchFamily="18" charset="0"/>
              </a:rPr>
              <a:t> [EXTERNAL] </a:t>
            </a:r>
            <a:r>
              <a:rPr lang="en-US" sz="1400" dirty="0" err="1">
                <a:effectLst/>
                <a:latin typeface="Consolas" panose="020B0609020204030204" pitchFamily="49" charset="0"/>
                <a:ea typeface="Times New Roman" panose="02020603050405020304" pitchFamily="18" charset="0"/>
              </a:rPr>
              <a:t>Webex</a:t>
            </a:r>
            <a:r>
              <a:rPr lang="en-US" sz="1400" dirty="0">
                <a:effectLst/>
                <a:latin typeface="Consolas" panose="020B0609020204030204" pitchFamily="49" charset="0"/>
                <a:ea typeface="Times New Roman" panose="02020603050405020304" pitchFamily="18" charset="0"/>
              </a:rPr>
              <a:t> meeting invitation: 802.18 weekly teleconferences</a:t>
            </a:r>
            <a:br>
              <a:rPr lang="en-US" sz="1400" dirty="0">
                <a:effectLst/>
                <a:latin typeface="Consolas" panose="020B0609020204030204" pitchFamily="49" charset="0"/>
                <a:ea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rPr>
              <a:t>When:</a:t>
            </a:r>
            <a:r>
              <a:rPr lang="en-US" sz="1400" dirty="0">
                <a:effectLst/>
                <a:latin typeface="Consolas" panose="020B0609020204030204" pitchFamily="49" charset="0"/>
                <a:ea typeface="Times New Roman" panose="02020603050405020304" pitchFamily="18" charset="0"/>
              </a:rPr>
              <a:t> Occurs every Thursday effective 30-Jul-20 until 06*-Jan-21 from 15:00 to 16:00 America/</a:t>
            </a:r>
            <a:r>
              <a:rPr lang="en-US" sz="1400" dirty="0" err="1">
                <a:effectLst/>
                <a:latin typeface="Consolas" panose="020B0609020204030204" pitchFamily="49" charset="0"/>
                <a:ea typeface="Times New Roman" panose="02020603050405020304" pitchFamily="18" charset="0"/>
              </a:rPr>
              <a:t>New_York</a:t>
            </a:r>
            <a:r>
              <a:rPr lang="en-US" sz="1400" dirty="0">
                <a:effectLst/>
                <a:latin typeface="Consolas" panose="020B0609020204030204" pitchFamily="49" charset="0"/>
                <a:ea typeface="Times New Roman" panose="02020603050405020304" pitchFamily="18" charset="0"/>
              </a:rPr>
              <a:t>.						(*-bug, really 7</a:t>
            </a:r>
            <a:r>
              <a:rPr lang="en-US" sz="1400" baseline="30000" dirty="0">
                <a:effectLst/>
                <a:latin typeface="Consolas" panose="020B0609020204030204" pitchFamily="49" charset="0"/>
                <a:ea typeface="Times New Roman" panose="02020603050405020304" pitchFamily="18" charset="0"/>
              </a:rPr>
              <a:t>th</a:t>
            </a:r>
            <a:r>
              <a:rPr lang="en-US" sz="1400" dirty="0">
                <a:effectLst/>
                <a:latin typeface="Consolas" panose="020B0609020204030204" pitchFamily="49" charset="0"/>
                <a:ea typeface="Times New Roman" panose="02020603050405020304" pitchFamily="18" charset="0"/>
              </a:rPr>
              <a:t>see below)</a:t>
            </a:r>
            <a:br>
              <a:rPr lang="en-US" sz="1400" dirty="0">
                <a:effectLst/>
                <a:latin typeface="Consolas" panose="020B0609020204030204" pitchFamily="49" charset="0"/>
                <a:ea typeface="Times New Roman" panose="02020603050405020304" pitchFamily="18" charset="0"/>
              </a:rPr>
            </a:br>
            <a:br>
              <a:rPr lang="en-US" sz="1000" dirty="0">
                <a:effectLst/>
                <a:latin typeface="Consolas" panose="020B0609020204030204" pitchFamily="49" charset="0"/>
                <a:ea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rPr>
              <a:t>Where:</a:t>
            </a:r>
            <a:r>
              <a:rPr lang="en-US" sz="1400" dirty="0">
                <a:effectLst/>
                <a:latin typeface="Consolas" panose="020B0609020204030204" pitchFamily="49" charset="0"/>
                <a:ea typeface="Times New Roman" panose="02020603050405020304" pitchFamily="18" charset="0"/>
              </a:rPr>
              <a:t> </a:t>
            </a:r>
            <a:r>
              <a:rPr lang="en-US" sz="1400" u="sng" dirty="0">
                <a:solidFill>
                  <a:srgbClr val="0000FF"/>
                </a:solidFill>
                <a:effectLst/>
                <a:latin typeface="Consolas" panose="020B0609020204030204" pitchFamily="49" charset="0"/>
                <a:ea typeface="Times New Roman" panose="02020603050405020304" pitchFamily="18" charset="0"/>
                <a:hlinkClick r:id="rId3"/>
              </a:rPr>
              <a:t>https://ieeesa.webex.com/ieeesa/j.php?MTID=m89174bca2347d480f1f7b52309753d89</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Meeting number (access code): 129 025 9639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Meeting password: rrtag20c</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0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Occurs every Thursday effective Thursday, July 30, 2020 until Thursday, January 7, 2021 from 3:00 PM to 4:00 PM, (UTC-04:00) Eastern Time (US &amp; Canada)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3:00 pm  |  (UTC-04:00) Eastern Time (US &amp; Canada)  |  1 </a:t>
            </a:r>
            <a:r>
              <a:rPr lang="en-US" sz="1400" dirty="0" err="1">
                <a:solidFill>
                  <a:srgbClr val="666666"/>
                </a:solidFill>
                <a:effectLst/>
                <a:latin typeface="Consolas" panose="020B0609020204030204" pitchFamily="49" charset="0"/>
                <a:ea typeface="Calibri" panose="020F0502020204030204" pitchFamily="34" charset="0"/>
              </a:rPr>
              <a:t>hr</a:t>
            </a:r>
            <a:r>
              <a:rPr lang="en-US" sz="1400" dirty="0">
                <a:solidFill>
                  <a:srgbClr val="666666"/>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u="sng" dirty="0">
                <a:solidFill>
                  <a:srgbClr val="FF0000"/>
                </a:solidFill>
                <a:effectLst/>
                <a:latin typeface="Consolas" panose="020B0609020204030204" pitchFamily="49" charset="0"/>
                <a:ea typeface="Calibri" panose="020F0502020204030204" pitchFamily="34" charset="0"/>
                <a:hlinkClick r:id="rId4"/>
              </a:rPr>
              <a:t>Join meeting</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cs typeface="Times New Roman" panose="02020603050405020304" pitchFamily="18"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rPr>
              <a:t>Join by phone</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999999"/>
                </a:solidFill>
                <a:effectLst/>
                <a:latin typeface="Consolas" panose="020B0609020204030204" pitchFamily="49" charset="0"/>
                <a:ea typeface="Calibri" panose="020F0502020204030204" pitchFamily="34" charset="0"/>
              </a:rPr>
              <a:t>Tap to call in from a mobile device (attendees only)</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5"/>
              </a:rPr>
              <a:t>+1-646-992-2010</a:t>
            </a:r>
            <a:r>
              <a:rPr lang="en-US" sz="1400" dirty="0">
                <a:effectLst/>
                <a:latin typeface="Consolas" panose="020B0609020204030204" pitchFamily="49" charset="0"/>
                <a:ea typeface="Calibri" panose="020F0502020204030204" pitchFamily="34" charset="0"/>
              </a:rPr>
              <a:t> United States Toll (New York City)</a:t>
            </a: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6"/>
              </a:rPr>
              <a:t>+1-213-306-3065</a:t>
            </a:r>
            <a:r>
              <a:rPr lang="en-US" sz="1400" dirty="0">
                <a:effectLst/>
                <a:latin typeface="Consolas" panose="020B0609020204030204" pitchFamily="49" charset="0"/>
                <a:ea typeface="Calibri" panose="020F0502020204030204" pitchFamily="34" charset="0"/>
              </a:rPr>
              <a:t> United States Toll (Los Angeles)</a:t>
            </a: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7"/>
              </a:rPr>
              <a:t>Global call-in numbers</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Need help? Go to </a:t>
            </a:r>
            <a:r>
              <a:rPr lang="en-US" sz="1400" u="sng" dirty="0">
                <a:solidFill>
                  <a:srgbClr val="049FD9"/>
                </a:solidFill>
                <a:effectLst/>
                <a:latin typeface="Consolas" panose="020B0609020204030204" pitchFamily="49" charset="0"/>
                <a:ea typeface="Calibri" panose="020F0502020204030204" pitchFamily="34" charset="0"/>
                <a:hlinkClick r:id="rId8"/>
              </a:rPr>
              <a:t>http://help.webex.com</a:t>
            </a:r>
            <a:r>
              <a:rPr lang="en-US" sz="1400" dirty="0">
                <a:solidFill>
                  <a:srgbClr val="000000"/>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r>
              <a:rPr lang="en-US" sz="1100" dirty="0">
                <a:latin typeface="Times New Roman" pitchFamily="16" charset="0"/>
              </a:rPr>
              <a:t>IMPORTANT NOTICE: Please note that this </a:t>
            </a:r>
            <a:r>
              <a:rPr lang="en-US" sz="1100" dirty="0" err="1">
                <a:latin typeface="Times New Roman" pitchFamily="16" charset="0"/>
              </a:rPr>
              <a:t>Webex</a:t>
            </a:r>
            <a:r>
              <a:rPr lang="en-US" sz="110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 </a:t>
            </a:r>
            <a:r>
              <a:rPr lang="en-US" sz="2400" dirty="0">
                <a:highlight>
                  <a:srgbClr val="808080"/>
                </a:highlight>
              </a:rPr>
              <a:t>weekly </a:t>
            </a:r>
            <a:r>
              <a:rPr lang="en-US" sz="2400" dirty="0"/>
              <a:t>teleconference call-in, </a:t>
            </a:r>
            <a:r>
              <a:rPr lang="en-US" sz="2400" dirty="0">
                <a:highlight>
                  <a:srgbClr val="808080"/>
                </a:highlight>
              </a:rPr>
              <a:t>30Jul20 to 07Jan21</a:t>
            </a:r>
          </a:p>
        </p:txBody>
      </p:sp>
    </p:spTree>
    <p:extLst>
      <p:ext uri="{BB962C8B-B14F-4D97-AF65-F5344CB8AC3E}">
        <p14:creationId xmlns:p14="http://schemas.microsoft.com/office/powerpoint/2010/main" val="24901764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727841" y="1010418"/>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lvl="0" indent="-285750">
              <a:buFont typeface="Arial" panose="020B0604020202020204" pitchFamily="34" charset="0"/>
              <a:buChar char="•"/>
            </a:pPr>
            <a:r>
              <a:rPr lang="en-US" sz="1600" dirty="0">
                <a:solidFill>
                  <a:schemeClr val="tx1"/>
                </a:solidFill>
                <a:effectLst/>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ffectLst/>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i="0" u="none" strike="noStrike" dirty="0">
                <a:solidFill>
                  <a:srgbClr val="3789BD"/>
                </a:solidFill>
                <a:effectLst/>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05-12Nov20</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(&amp;TAG)Officers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05-12Nov20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36</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100"/>
              </a:spcBef>
            </a:pPr>
            <a:r>
              <a:rPr lang="en-US" sz="900" dirty="0"/>
              <a:t>3.4.1 Chair</a:t>
            </a:r>
          </a:p>
          <a:p>
            <a:pPr>
              <a:spcBef>
                <a:spcPts val="100"/>
              </a:spcBef>
            </a:pPr>
            <a:r>
              <a:rPr lang="en-US" sz="900" b="0" dirty="0"/>
              <a:t>The responsibilities of the Chair or his or her designee shall include</a:t>
            </a:r>
          </a:p>
          <a:p>
            <a:pPr>
              <a:spcBef>
                <a:spcPts val="100"/>
              </a:spcBef>
            </a:pPr>
            <a:r>
              <a:rPr lang="en-US" sz="900" b="0" dirty="0"/>
              <a:t>a) Leading the activity according to all of the relevant Policies and Procedures.</a:t>
            </a:r>
          </a:p>
          <a:p>
            <a:pPr>
              <a:spcBef>
                <a:spcPts val="100"/>
              </a:spcBef>
            </a:pPr>
            <a:r>
              <a:rPr lang="en-US" sz="900" b="0" dirty="0"/>
              <a:t>b) Being objective.</a:t>
            </a:r>
          </a:p>
          <a:p>
            <a:pPr>
              <a:spcBef>
                <a:spcPts val="100"/>
              </a:spcBef>
            </a:pPr>
            <a:r>
              <a:rPr lang="en-US" sz="900" b="0" dirty="0"/>
              <a:t>c) Entertaining motions, but not making motions.</a:t>
            </a:r>
          </a:p>
          <a:p>
            <a:pPr>
              <a:spcBef>
                <a:spcPts val="100"/>
              </a:spcBef>
            </a:pPr>
            <a:r>
              <a:rPr lang="en-US" sz="900" b="0" dirty="0"/>
              <a:t>d) Not biasing discussions.</a:t>
            </a:r>
          </a:p>
          <a:p>
            <a:pPr>
              <a:spcBef>
                <a:spcPts val="100"/>
              </a:spcBef>
            </a:pPr>
            <a:r>
              <a:rPr lang="en-US" sz="900" b="0" dirty="0"/>
              <a:t>e) Delegating necessary functions.</a:t>
            </a:r>
          </a:p>
          <a:p>
            <a:pPr>
              <a:spcBef>
                <a:spcPts val="100"/>
              </a:spcBef>
            </a:pPr>
            <a:r>
              <a:rPr lang="en-US" sz="900" b="0" dirty="0"/>
              <a:t>f) Ensuring that all parties have the opportunity to express their views.</a:t>
            </a:r>
          </a:p>
          <a:p>
            <a:pPr>
              <a:spcBef>
                <a:spcPts val="100"/>
              </a:spcBef>
            </a:pPr>
            <a:r>
              <a:rPr lang="en-US" sz="900" b="0" dirty="0"/>
              <a:t>g) Setting goals and deadlines and adhere to them.</a:t>
            </a:r>
          </a:p>
          <a:p>
            <a:pPr>
              <a:spcBef>
                <a:spcPts val="100"/>
              </a:spcBef>
            </a:pPr>
            <a:r>
              <a:rPr lang="en-US" sz="900" b="0" dirty="0"/>
              <a:t>h) Being knowledgeable in IEEE standards processes and parliamentary procedures and</a:t>
            </a:r>
          </a:p>
          <a:p>
            <a:pPr>
              <a:spcBef>
                <a:spcPts val="100"/>
              </a:spcBef>
            </a:pPr>
            <a:r>
              <a:rPr lang="en-US" sz="900" b="0" dirty="0"/>
              <a:t>ensuring that the processes and procedures are followed.</a:t>
            </a:r>
          </a:p>
          <a:p>
            <a:pPr>
              <a:spcBef>
                <a:spcPts val="100"/>
              </a:spcBef>
            </a:pPr>
            <a:r>
              <a:rPr lang="en-US" sz="900" b="0" dirty="0" err="1"/>
              <a:t>i</a:t>
            </a:r>
            <a:r>
              <a:rPr lang="en-US" sz="900" b="0" dirty="0"/>
              <a:t>) Seeking consensus as a means of resolving issues.</a:t>
            </a:r>
          </a:p>
          <a:p>
            <a:pPr>
              <a:spcBef>
                <a:spcPts val="100"/>
              </a:spcBef>
            </a:pPr>
            <a:r>
              <a:rPr lang="en-US" sz="900" b="0" dirty="0"/>
              <a:t>j) Prioritizing work to best serve the group and its goals.</a:t>
            </a:r>
          </a:p>
          <a:p>
            <a:pPr>
              <a:spcBef>
                <a:spcPts val="100"/>
              </a:spcBef>
            </a:pPr>
            <a:r>
              <a:rPr lang="en-US" sz="900" b="0" dirty="0"/>
              <a:t>k) Complying with the IEEE-SA Intellectual Property Policies, including but not limited to IEEE-SA Patent Policy (see </a:t>
            </a:r>
            <a:r>
              <a:rPr lang="en-US" sz="900" b="0" i="1" dirty="0"/>
              <a:t>IEEE-SA Standards Board Operations Manual </a:t>
            </a:r>
            <a:r>
              <a:rPr lang="en-US" sz="900" b="0" dirty="0"/>
              <a:t>6.3.2, </a:t>
            </a:r>
          </a:p>
          <a:p>
            <a:pPr>
              <a:spcBef>
                <a:spcPts val="100"/>
              </a:spcBef>
            </a:pPr>
            <a:r>
              <a:rPr lang="en-US" sz="900" b="0" dirty="0"/>
              <a:t>http://standards.ieee.org/board/pat/index.html) and IEEE-SA Copyright Policy (see </a:t>
            </a:r>
            <a:r>
              <a:rPr lang="en-US" sz="900" b="0" i="1" dirty="0"/>
              <a:t>IEEE-SA Standards Board Bylaws </a:t>
            </a:r>
            <a:r>
              <a:rPr lang="en-US" sz="900" b="0" dirty="0"/>
              <a:t>7, http://standards.ieee.org/guides/bylaws/sect6-</a:t>
            </a:r>
          </a:p>
          <a:p>
            <a:pPr>
              <a:spcBef>
                <a:spcPts val="100"/>
              </a:spcBef>
            </a:pPr>
            <a:r>
              <a:rPr lang="en-US" sz="900" b="0" dirty="0"/>
              <a:t>7.html#7).</a:t>
            </a:r>
          </a:p>
          <a:p>
            <a:pPr>
              <a:spcBef>
                <a:spcPts val="100"/>
              </a:spcBef>
            </a:pPr>
            <a:r>
              <a:rPr lang="en-US" sz="900" b="0" dirty="0"/>
              <a:t>l) Fulfilling any financial </a:t>
            </a:r>
            <a:r>
              <a:rPr lang="en-US" sz="900" b="0" dirty="0" err="1"/>
              <a:t>repor</a:t>
            </a:r>
            <a:r>
              <a:rPr lang="en-US" sz="900" dirty="0"/>
              <a:t> </a:t>
            </a:r>
            <a:r>
              <a:rPr lang="en-US" sz="900" b="0" dirty="0"/>
              <a:t>ting requirements of the IEEE, in the absence of a Treasurer.</a:t>
            </a:r>
          </a:p>
          <a:p>
            <a:pPr>
              <a:spcBef>
                <a:spcPts val="100"/>
              </a:spcBef>
            </a:pPr>
            <a:r>
              <a:rPr lang="en-US" sz="900" b="0" dirty="0"/>
              <a:t>m) Participating as needed in meetings of the Sponsor to represent the Working Group and, in the case of a “Directed Position”, vote the will of the Working Group in accordance with the Directed Position Procedure (See “Procedure for establishing a directed position” subclause of the IEEE 802 LMSC OM [5]).</a:t>
            </a:r>
          </a:p>
          <a:p>
            <a:pPr>
              <a:spcBef>
                <a:spcPts val="100"/>
              </a:spcBef>
            </a:pPr>
            <a:r>
              <a:rPr lang="en-US" sz="900" b="0" dirty="0"/>
              <a:t>n) Being familiar with training materials available through IEEE Standards Development Online.</a:t>
            </a:r>
          </a:p>
          <a:p>
            <a:pPr>
              <a:spcBef>
                <a:spcPts val="100"/>
              </a:spcBef>
            </a:pPr>
            <a:r>
              <a:rPr lang="en-US" sz="900" b="0" dirty="0"/>
              <a:t>o) Call meetings and issue a notice for each meeting at least 30 calendar days prior to the meeting</a:t>
            </a:r>
          </a:p>
          <a:p>
            <a:pPr>
              <a:spcBef>
                <a:spcPts val="100"/>
              </a:spcBef>
            </a:pPr>
            <a:r>
              <a:rPr lang="en-US" sz="900" b="0" dirty="0"/>
              <a:t>p) Ensure agendas are published at least 14 calendar days before a meeting</a:t>
            </a:r>
          </a:p>
          <a:p>
            <a:pPr>
              <a:spcBef>
                <a:spcPts val="100"/>
              </a:spcBef>
            </a:pPr>
            <a:r>
              <a:rPr lang="en-US" sz="900" b="0" dirty="0"/>
              <a:t>q) Ensure important requested documents are issued to members of the Working Group, the Sponsor, and liaison groups.</a:t>
            </a:r>
          </a:p>
          <a:p>
            <a:pPr>
              <a:spcBef>
                <a:spcPts val="100"/>
              </a:spcBef>
            </a:pPr>
            <a:r>
              <a:rPr lang="en-US" sz="900" b="0" dirty="0"/>
              <a:t>r) Ensure a membership roster is created and maintained</a:t>
            </a:r>
          </a:p>
          <a:p>
            <a:pPr>
              <a:spcBef>
                <a:spcPts val="100"/>
              </a:spcBef>
            </a:pPr>
            <a:r>
              <a:rPr lang="en-US" sz="900" b="0" dirty="0"/>
              <a:t>s) Ensure participant attendance is recorded at each meeting</a:t>
            </a:r>
          </a:p>
          <a:p>
            <a:pPr>
              <a:spcBef>
                <a:spcPts val="100"/>
              </a:spcBef>
            </a:pPr>
            <a:r>
              <a:rPr lang="en-US" sz="900" b="0" dirty="0"/>
              <a:t>t) Be responsible for the management and distribution of Working Group documentation in compliance with IEEE-SA guidelines, including but not limited to guidelines with regard to posting and distribution of drafts and approved IEEE standards.</a:t>
            </a:r>
          </a:p>
          <a:p>
            <a:pPr>
              <a:spcBef>
                <a:spcPts val="100"/>
              </a:spcBef>
            </a:pPr>
            <a:r>
              <a:rPr lang="en-US" sz="900" b="0" dirty="0"/>
              <a:t>u) Maintain liaison with other organizations at the direction of the Sponsor or at the discretion of the Working Group Chair with the approval of the Sponsor</a:t>
            </a:r>
          </a:p>
          <a:p>
            <a:pPr>
              <a:spcBef>
                <a:spcPts val="100"/>
              </a:spcBef>
            </a:pPr>
            <a:r>
              <a:rPr lang="en-US" sz="900" b="0" dirty="0"/>
              <a:t>v) Ensure that any financial operations of the Working Group comply with the requirements of the IEEE 802 LMSC Operations Manual</a:t>
            </a:r>
          </a:p>
          <a:p>
            <a:pPr>
              <a:spcBef>
                <a:spcPts val="100"/>
              </a:spcBef>
            </a:pPr>
            <a:r>
              <a:rPr lang="en-US" sz="900" b="0" dirty="0"/>
              <a:t>w) Assign/unassign subtasks and task leaders (e.g., secretary, subgroup chair, etc.)</a:t>
            </a:r>
          </a:p>
          <a:p>
            <a:pPr>
              <a:spcBef>
                <a:spcPts val="100"/>
              </a:spcBef>
            </a:pPr>
            <a:r>
              <a:rPr lang="en-US" sz="900" b="0" dirty="0"/>
              <a:t>x) Determine if the Working Group is dominated by an organization and, if so, treat that organizations’ vote as one (with the approval of the Sponsor)</a:t>
            </a:r>
          </a:p>
          <a:p>
            <a:pPr>
              <a:spcBef>
                <a:spcPts val="100"/>
              </a:spcBef>
            </a:pPr>
            <a:r>
              <a:rPr lang="en-US" sz="900" b="0" dirty="0"/>
              <a:t>y) Manage balloting of projects</a:t>
            </a:r>
          </a:p>
          <a:p>
            <a:pPr>
              <a:spcBef>
                <a:spcPts val="100"/>
              </a:spcBef>
            </a:pPr>
            <a:r>
              <a:rPr lang="en-US" sz="900" b="0" dirty="0"/>
              <a:t>z) Decide which matters are procedural and which matters are technical</a:t>
            </a:r>
          </a:p>
          <a:p>
            <a:pPr>
              <a:spcBef>
                <a:spcPts val="100"/>
              </a:spcBef>
            </a:pPr>
            <a:r>
              <a:rPr lang="en-US" sz="900" b="0" dirty="0"/>
              <a:t>aa) Decide procedural matters or defer them to a vote by the Working Group</a:t>
            </a:r>
          </a:p>
          <a:p>
            <a:pPr>
              <a:spcBef>
                <a:spcPts val="100"/>
              </a:spcBef>
            </a:pPr>
            <a:r>
              <a:rPr lang="en-US" sz="900" b="0" dirty="0"/>
              <a:t>bb) Place issues to a vote by Working Group members</a:t>
            </a:r>
          </a:p>
          <a:p>
            <a:pPr>
              <a:spcBef>
                <a:spcPts val="100"/>
              </a:spcBef>
            </a:pPr>
            <a:r>
              <a:rPr lang="en-US" sz="900" b="0" dirty="0"/>
              <a:t>cc) Preside over Working Group meetings and activities of the Working Group according to all of the relevant policies and procedures</a:t>
            </a:r>
            <a:endParaRPr lang="en-US" sz="9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05-12Nov20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05-12Nov20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Vice Chair</a:t>
            </a:r>
            <a:endParaRPr lang="en-US" altLang="en-US" sz="2400" dirty="0"/>
          </a:p>
        </p:txBody>
      </p:sp>
    </p:spTree>
    <p:extLst>
      <p:ext uri="{BB962C8B-B14F-4D97-AF65-F5344CB8AC3E}">
        <p14:creationId xmlns:p14="http://schemas.microsoft.com/office/powerpoint/2010/main" val="414859675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(or TAG)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39</a:t>
            </a:fld>
            <a:endParaRPr lang="en-US" altLang="en-US" sz="1200" b="0" dirty="0"/>
          </a:p>
        </p:txBody>
      </p:sp>
      <p:sp>
        <p:nvSpPr>
          <p:cNvPr id="2" name="Date Placeholder 1"/>
          <p:cNvSpPr>
            <a:spLocks noGrp="1"/>
          </p:cNvSpPr>
          <p:nvPr>
            <p:ph type="dt" idx="15"/>
          </p:nvPr>
        </p:nvSpPr>
        <p:spPr/>
        <p:txBody>
          <a:bodyPr/>
          <a:lstStyle/>
          <a:p>
            <a:r>
              <a:rPr lang="en-US"/>
              <a:t>05-12Nov20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05-12Nov20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05-12Nov20</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40</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05-12Nov20</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41</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304800" y="7551"/>
            <a:ext cx="8534399" cy="684289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653396"/>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05-12Nov20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77486" y="1676399"/>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05-12Nov20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05-12Nov20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455611" y="889002"/>
            <a:ext cx="4725989" cy="5474748"/>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400" b="1" u="sng" dirty="0">
                <a:solidFill>
                  <a:schemeClr val="tx1"/>
                </a:solidFill>
              </a:rPr>
              <a:t>IMAT Attendance server is open</a:t>
            </a:r>
          </a:p>
          <a:p>
            <a:pPr lvl="1">
              <a:spcBef>
                <a:spcPts val="0"/>
              </a:spcBef>
              <a:buFont typeface="Arial" panose="020B0604020202020204" pitchFamily="34" charset="0"/>
              <a:buChar char="•"/>
            </a:pPr>
            <a:r>
              <a:rPr lang="en-US" altLang="en-US" sz="1400" b="1" u="sng" dirty="0">
                <a:solidFill>
                  <a:schemeClr val="tx1"/>
                </a:solidFill>
              </a:rPr>
              <a:t>Remember to mute when not speaking, thanks.</a:t>
            </a:r>
          </a:p>
          <a:p>
            <a:pPr lvl="1">
              <a:spcBef>
                <a:spcPts val="0"/>
              </a:spcBef>
              <a:buFont typeface="Arial" panose="020B0604020202020204" pitchFamily="34" charset="0"/>
              <a:buChar char="•"/>
            </a:pPr>
            <a:r>
              <a:rPr lang="en-US" altLang="en-US" sz="1400" b="1" u="sng" dirty="0">
                <a:solidFill>
                  <a:schemeClr val="tx1"/>
                </a:solidFill>
              </a:rPr>
              <a:t>Please request Q in the chat window.</a:t>
            </a:r>
          </a:p>
          <a:p>
            <a:pPr>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Peter E.</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buFont typeface="Arial" panose="020B0604020202020204" pitchFamily="34" charset="0"/>
              <a:buChar char="•"/>
            </a:pPr>
            <a:r>
              <a:rPr lang="en-US" altLang="en-US" sz="1600" dirty="0">
                <a:solidFill>
                  <a:schemeClr val="tx1"/>
                </a:solidFill>
              </a:rPr>
              <a:t>Approve agenda, last minutes</a:t>
            </a:r>
            <a:r>
              <a:rPr lang="en-US" altLang="en-US" sz="1400" dirty="0">
                <a:solidFill>
                  <a:schemeClr val="tx1"/>
                </a:solidFill>
              </a:rPr>
              <a:t>  &amp; announcements</a:t>
            </a:r>
          </a:p>
          <a:p>
            <a:pPr>
              <a:buFont typeface="Arial" panose="020B0604020202020204" pitchFamily="34" charset="0"/>
              <a:buChar char="•"/>
            </a:pPr>
            <a:r>
              <a:rPr lang="en-US" altLang="en-US" sz="1600" dirty="0">
                <a:solidFill>
                  <a:schemeClr val="tx1"/>
                </a:solidFill>
              </a:rPr>
              <a:t>Discussion items (both meetings)</a:t>
            </a:r>
            <a:endParaRPr lang="en-US" altLang="en-US" sz="1400" dirty="0">
              <a:solidFill>
                <a:schemeClr val="tx1"/>
              </a:solidFill>
            </a:endParaRP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t>FCC FNPRM 5.9 GHz</a:t>
            </a:r>
            <a:endParaRPr lang="en-US" altLang="en-US" sz="1400" dirty="0">
              <a:solidFill>
                <a:schemeClr val="tx1"/>
              </a:solidFill>
            </a:endParaRPr>
          </a:p>
          <a:p>
            <a:pPr lvl="1">
              <a:spcBef>
                <a:spcPts val="0"/>
              </a:spcBef>
              <a:buFont typeface="Arial" panose="020B0604020202020204" pitchFamily="34" charset="0"/>
              <a:buChar char="•"/>
            </a:pPr>
            <a:r>
              <a:rPr lang="en-US" altLang="en-US" sz="1400" dirty="0">
                <a:solidFill>
                  <a:schemeClr val="tx1"/>
                </a:solidFill>
              </a:rPr>
              <a:t>FCC 6 GHz </a:t>
            </a:r>
          </a:p>
          <a:p>
            <a:pPr lvl="1">
              <a:spcBef>
                <a:spcPts val="0"/>
              </a:spcBef>
              <a:buFont typeface="Arial" panose="020B0604020202020204" pitchFamily="34" charset="0"/>
              <a:buChar char="•"/>
            </a:pPr>
            <a:r>
              <a:rPr lang="en-US" altLang="en-US" sz="1400" dirty="0">
                <a:solidFill>
                  <a:schemeClr val="tx1"/>
                </a:solidFill>
              </a:rPr>
              <a:t>General Discussion Items</a:t>
            </a:r>
          </a:p>
          <a:p>
            <a:pPr lvl="1">
              <a:buFont typeface="Arial" panose="020B0604020202020204" pitchFamily="34" charset="0"/>
              <a:buChar char="•"/>
            </a:pPr>
            <a:endParaRPr lang="en-US" altLang="en-US" sz="12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FCC FNPRM 5.9 GHz FNPM inputs</a:t>
            </a:r>
          </a:p>
          <a:p>
            <a:pPr lvl="1">
              <a:buFont typeface="Arial" panose="020B0604020202020204" pitchFamily="34" charset="0"/>
              <a:buChar char="•"/>
            </a:pPr>
            <a:r>
              <a:rPr lang="en-US" altLang="en-US" sz="1400" dirty="0">
                <a:solidFill>
                  <a:schemeClr val="tx1"/>
                </a:solidFill>
              </a:rPr>
              <a:t>Ongoing: APG contribution input</a:t>
            </a:r>
          </a:p>
          <a:p>
            <a:pPr lvl="1">
              <a:buFont typeface="Arial" panose="020B0604020202020204" pitchFamily="34" charset="0"/>
              <a:buChar char="•"/>
            </a:pPr>
            <a:r>
              <a:rPr lang="en-US" sz="1400" dirty="0">
                <a:effectLst/>
                <a:ea typeface="SimSun" panose="02010600030101010101" pitchFamily="2" charset="-122"/>
              </a:rPr>
              <a:t>Anything new today</a:t>
            </a:r>
          </a:p>
          <a:p>
            <a:pPr>
              <a:buFont typeface="Arial" panose="020B0604020202020204" pitchFamily="34" charset="0"/>
              <a:buChar char="•"/>
            </a:pPr>
            <a:r>
              <a:rPr lang="en-US" altLang="en-US" sz="1600" dirty="0">
                <a:solidFill>
                  <a:schemeClr val="tx1"/>
                </a:solidFill>
              </a:rPr>
              <a:t>AOB and Recess/Adjourn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796559" y="1193802"/>
            <a:ext cx="3966441" cy="52816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GB"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200" kern="0" dirty="0">
                <a:solidFill>
                  <a:schemeClr val="tx1"/>
                </a:solidFill>
              </a:rPr>
              <a:t>WRC-23 AIs</a:t>
            </a:r>
          </a:p>
          <a:p>
            <a:pPr marL="457200" lvl="1" indent="0">
              <a:spcBef>
                <a:spcPts val="0"/>
              </a:spcBef>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FCC FNPRM on 5.9 GHz</a:t>
            </a:r>
          </a:p>
          <a:p>
            <a:pPr lvl="1">
              <a:spcBef>
                <a:spcPts val="0"/>
              </a:spcBef>
              <a:buFont typeface="Arial" panose="020B0604020202020204" pitchFamily="34" charset="0"/>
              <a:buChar char="•"/>
            </a:pPr>
            <a:r>
              <a:rPr lang="en-US" altLang="en-US" sz="1400" kern="0" dirty="0">
                <a:solidFill>
                  <a:schemeClr val="tx1"/>
                </a:solidFill>
              </a:rPr>
              <a:t>Discuss if we want to consider comments</a:t>
            </a:r>
            <a:endParaRPr lang="en-US" altLang="en-US" sz="1400" b="0" kern="0" dirty="0">
              <a:solidFill>
                <a:schemeClr val="tx1"/>
              </a:solidFill>
            </a:endParaRP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FCC 6 GHz</a:t>
            </a:r>
          </a:p>
          <a:p>
            <a:pPr lvl="1">
              <a:spcBef>
                <a:spcPts val="0"/>
              </a:spcBef>
              <a:buFont typeface="Arial" panose="020B0604020202020204" pitchFamily="34" charset="0"/>
              <a:buChar char="•"/>
            </a:pPr>
            <a:r>
              <a:rPr lang="en-US" altLang="en-US" sz="1400" kern="0" dirty="0">
                <a:solidFill>
                  <a:schemeClr val="tx1"/>
                </a:solidFill>
              </a:rPr>
              <a:t>Multi stake-holders group</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b="0" kern="0" dirty="0">
                <a:solidFill>
                  <a:schemeClr val="tx1"/>
                </a:solidFill>
              </a:rPr>
              <a:t> </a:t>
            </a:r>
          </a:p>
          <a:p>
            <a:pPr lvl="1">
              <a:spcBef>
                <a:spcPts val="0"/>
              </a:spcBef>
              <a:buFont typeface="Arial" panose="020B0604020202020204" pitchFamily="34" charset="0"/>
              <a:buChar char="•"/>
            </a:pPr>
            <a:r>
              <a:rPr lang="en-US" altLang="en-US" sz="1400" kern="0" dirty="0">
                <a:solidFill>
                  <a:schemeClr val="tx1"/>
                </a:solidFill>
              </a:rPr>
              <a:t> </a:t>
            </a:r>
          </a:p>
          <a:p>
            <a:pPr lvl="1">
              <a:spcBef>
                <a:spcPts val="0"/>
              </a:spcBef>
              <a:buFont typeface="Arial" panose="020B0604020202020204" pitchFamily="34" charset="0"/>
              <a:buChar char="•"/>
            </a:pPr>
            <a:endParaRPr lang="en-US" altLang="en-US" sz="1400" b="0" kern="0" dirty="0">
              <a:solidFill>
                <a:schemeClr val="tx1"/>
              </a:solidFill>
            </a:endParaRP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594577"/>
            <a:ext cx="8229602"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800" b="0" dirty="0"/>
              <a:t>To approve the agenda as presented on previous slide</a:t>
            </a:r>
          </a:p>
          <a:p>
            <a:pPr>
              <a:spcBef>
                <a:spcPts val="0"/>
              </a:spcBef>
            </a:pPr>
            <a:r>
              <a:rPr lang="en-US" altLang="en-US" sz="1800" b="1" dirty="0"/>
              <a:t>	</a:t>
            </a:r>
            <a:r>
              <a:rPr lang="en-US" altLang="en-US" sz="1800" b="1" dirty="0">
                <a:solidFill>
                  <a:schemeClr val="tx1"/>
                </a:solidFill>
              </a:rPr>
              <a:t>	</a:t>
            </a:r>
            <a:r>
              <a:rPr lang="en-US" altLang="en-US" sz="1800" b="0" dirty="0">
                <a:solidFill>
                  <a:schemeClr val="tx1"/>
                </a:solidFill>
              </a:rPr>
              <a:t>Moved by: 	Stuart K.</a:t>
            </a:r>
          </a:p>
          <a:p>
            <a:pPr>
              <a:spcBef>
                <a:spcPts val="0"/>
              </a:spcBef>
            </a:pPr>
            <a:r>
              <a:rPr lang="en-US" altLang="en-US" sz="1800" b="0" dirty="0">
                <a:solidFill>
                  <a:schemeClr val="tx1"/>
                </a:solidFill>
              </a:rPr>
              <a:t>		Seconded by: 	Vijay A.</a:t>
            </a:r>
          </a:p>
          <a:p>
            <a:pPr>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600" b="0" dirty="0">
                <a:effectLst/>
                <a:ea typeface="SimSun" panose="02010600030101010101" pitchFamily="2" charset="-122"/>
              </a:rPr>
              <a:t>To approve the minutes from the IEEE 802.18 Plenary 16-23 July 2020 in document </a:t>
            </a:r>
            <a:r>
              <a:rPr lang="en-GB" sz="1600" b="0" dirty="0">
                <a:solidFill>
                  <a:schemeClr val="bg1">
                    <a:lumMod val="75000"/>
                  </a:schemeClr>
                </a:solidFill>
                <a:ea typeface="SimSun" panose="02010600030101010101" pitchFamily="2" charset="-122"/>
                <a:hlinkClick r:id="rId3"/>
              </a:rPr>
              <a:t>https://mentor.ieee.org/802.18/dcn/20/18-20-0103-00-0000-minutes-electronic-plenary-16-23jul2020-rr-tag-yul.docx</a:t>
            </a:r>
            <a:r>
              <a:rPr lang="en-GB" sz="1600" b="0" dirty="0">
                <a:solidFill>
                  <a:schemeClr val="bg1">
                    <a:lumMod val="75000"/>
                  </a:schemeClr>
                </a:solidFill>
                <a:ea typeface="SimSun" panose="02010600030101010101" pitchFamily="2" charset="-122"/>
              </a:rPr>
              <a:t> </a:t>
            </a:r>
            <a:r>
              <a:rPr lang="en-US" sz="1600" b="0" i="0" dirty="0">
                <a:solidFill>
                  <a:srgbClr val="000000"/>
                </a:solidFill>
                <a:effectLst/>
              </a:rPr>
              <a:t>26-Jul-2020 22:03:40 ET</a:t>
            </a:r>
            <a:r>
              <a:rPr lang="en-US" sz="1600" b="0" dirty="0">
                <a:effectLst/>
                <a:ea typeface="SimSun" panose="02010600030101010101" pitchFamily="2" charset="-122"/>
              </a:rPr>
              <a:t>, with editorial privilege for the 802.18 chair.</a:t>
            </a:r>
            <a:r>
              <a:rPr lang="en-US" altLang="en-US" sz="1600" b="0" dirty="0">
                <a:solidFill>
                  <a:schemeClr val="tx1"/>
                </a:solidFill>
              </a:rPr>
              <a:t>	</a:t>
            </a:r>
          </a:p>
          <a:p>
            <a:pPr marL="0" indent="0">
              <a:spcBef>
                <a:spcPts val="400"/>
              </a:spcBef>
            </a:pPr>
            <a:r>
              <a:rPr lang="en-US" altLang="en-US" sz="1800" b="0" dirty="0">
                <a:solidFill>
                  <a:schemeClr val="tx1"/>
                </a:solidFill>
              </a:rPr>
              <a:t> 	Moved by:  	Steve P.</a:t>
            </a:r>
          </a:p>
          <a:p>
            <a:pPr marL="0" indent="0">
              <a:spcBef>
                <a:spcPts val="0"/>
              </a:spcBef>
            </a:pPr>
            <a:r>
              <a:rPr lang="en-US" altLang="en-US" sz="1800" b="0" dirty="0">
                <a:solidFill>
                  <a:schemeClr val="tx1"/>
                </a:solidFill>
              </a:rPr>
              <a:t>	Seconded by:  Edward A.</a:t>
            </a:r>
          </a:p>
          <a:p>
            <a:pPr marL="0" indent="0">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lvl="2">
              <a:spcBef>
                <a:spcPts val="0"/>
              </a:spcBef>
              <a:buFont typeface="Arial" panose="020B0604020202020204" pitchFamily="34" charset="0"/>
              <a:buChar char="•"/>
            </a:pPr>
            <a:endParaRPr lang="en-US" altLang="en-US" sz="1200" b="0" dirty="0">
              <a:solidFill>
                <a:schemeClr val="tx1"/>
              </a:solidFill>
            </a:endParaRPr>
          </a:p>
          <a:p>
            <a:pPr marL="685800" lvl="1">
              <a:spcBef>
                <a:spcPts val="400"/>
              </a:spcBef>
              <a:buFont typeface="Arial" panose="020B0604020202020204" pitchFamily="34" charset="0"/>
              <a:buChar char="•"/>
            </a:pPr>
            <a:endParaRPr lang="en-US" altLang="en-US" sz="14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05-12Nov20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8001001" cy="469235"/>
          </a:xfrm>
        </p:spPr>
        <p:txBody>
          <a:bodyPr/>
          <a:lstStyle/>
          <a:p>
            <a:r>
              <a:rPr lang="en-US" altLang="en-US" sz="2400" dirty="0"/>
              <a:t>Administrative–moving forward –  </a:t>
            </a:r>
            <a:endParaRPr lang="en-US" altLang="en-US" sz="2400" i="1" u="sng" dirty="0">
              <a:solidFill>
                <a:srgbClr val="00B050"/>
              </a:solidFill>
            </a:endParaRPr>
          </a:p>
        </p:txBody>
      </p:sp>
      <p:sp>
        <p:nvSpPr>
          <p:cNvPr id="16387" name="Content Placeholder 2"/>
          <p:cNvSpPr>
            <a:spLocks noGrp="1"/>
          </p:cNvSpPr>
          <p:nvPr>
            <p:ph idx="1"/>
          </p:nvPr>
        </p:nvSpPr>
        <p:spPr>
          <a:xfrm>
            <a:off x="685799" y="655637"/>
            <a:ext cx="8382001" cy="5667376"/>
          </a:xfrm>
        </p:spPr>
        <p:txBody>
          <a:bodyPr/>
          <a:lstStyle/>
          <a:p>
            <a:pPr lvl="4">
              <a:buFont typeface="Arial" panose="020B0604020202020204" pitchFamily="34" charset="0"/>
              <a:buChar char="•"/>
            </a:pPr>
            <a:endParaRPr lang="en-US" altLang="en-US" sz="800" dirty="0"/>
          </a:p>
          <a:p>
            <a:pPr marL="285750" indent="-285750">
              <a:spcBef>
                <a:spcPts val="400"/>
              </a:spcBef>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November 2020 </a:t>
            </a:r>
            <a:r>
              <a:rPr lang="en-US" altLang="en-US" sz="1800" b="0" dirty="0">
                <a:solidFill>
                  <a:schemeClr val="tx1"/>
                </a:solidFill>
              </a:rPr>
              <a:t>is electronic from </a:t>
            </a:r>
            <a:r>
              <a:rPr lang="en-US" altLang="en-US" sz="1600" dirty="0">
                <a:solidFill>
                  <a:schemeClr val="tx1"/>
                </a:solidFill>
              </a:rPr>
              <a:t>30Oct20 to 13Nov20.  </a:t>
            </a:r>
          </a:p>
          <a:p>
            <a:pPr marL="685800" lvl="1">
              <a:spcBef>
                <a:spcPts val="400"/>
              </a:spcBef>
              <a:buFont typeface="Arial" panose="020B0604020202020204" pitchFamily="34" charset="0"/>
              <a:buChar char="•"/>
            </a:pPr>
            <a:r>
              <a:rPr lang="en-US" altLang="en-US" sz="1600" b="0" dirty="0">
                <a:solidFill>
                  <a:schemeClr val="tx1"/>
                </a:solidFill>
              </a:rPr>
              <a:t>This will allow 802.18 to have our </a:t>
            </a:r>
            <a:r>
              <a:rPr lang="en-US" altLang="en-US" sz="1600" b="0" dirty="0">
                <a:solidFill>
                  <a:schemeClr val="tx1"/>
                </a:solidFill>
                <a:highlight>
                  <a:srgbClr val="D5F4FF"/>
                </a:highlight>
              </a:rPr>
              <a:t>2 Thursday meetings</a:t>
            </a:r>
            <a:r>
              <a:rPr lang="en-US" altLang="en-US" sz="1600" b="0" dirty="0">
                <a:solidFill>
                  <a:schemeClr val="tx1"/>
                </a:solidFill>
              </a:rPr>
              <a:t>, like the July Plenary.</a:t>
            </a:r>
          </a:p>
          <a:p>
            <a:pPr lvl="1">
              <a:spcBef>
                <a:spcPts val="400"/>
              </a:spcBef>
              <a:buFont typeface="Wingdings" panose="05000000000000000000" pitchFamily="2" charset="2"/>
              <a:buChar char="Ø"/>
            </a:pPr>
            <a:r>
              <a:rPr lang="en-US" altLang="en-US" sz="1600" b="1" u="sng" dirty="0">
                <a:solidFill>
                  <a:schemeClr val="tx1"/>
                </a:solidFill>
                <a:highlight>
                  <a:srgbClr val="D5F4FF"/>
                </a:highlight>
              </a:rPr>
              <a:t>For .18 we will meet 1hr the 1</a:t>
            </a:r>
            <a:r>
              <a:rPr lang="en-US" altLang="en-US" sz="1600" b="1" u="sng" baseline="30000" dirty="0">
                <a:solidFill>
                  <a:schemeClr val="tx1"/>
                </a:solidFill>
                <a:highlight>
                  <a:srgbClr val="D5F4FF"/>
                </a:highlight>
              </a:rPr>
              <a:t>st</a:t>
            </a:r>
            <a:r>
              <a:rPr lang="en-US" altLang="en-US" sz="1600" b="1" u="sng" dirty="0">
                <a:solidFill>
                  <a:schemeClr val="tx1"/>
                </a:solidFill>
                <a:highlight>
                  <a:srgbClr val="D5F4FF"/>
                </a:highlight>
              </a:rPr>
              <a:t> week(1500-1600et), 05Nov20.</a:t>
            </a:r>
          </a:p>
          <a:p>
            <a:pPr lvl="1">
              <a:spcBef>
                <a:spcPts val="400"/>
              </a:spcBef>
              <a:buFont typeface="Wingdings" panose="05000000000000000000" pitchFamily="2" charset="2"/>
              <a:buChar char="Ø"/>
            </a:pPr>
            <a:r>
              <a:rPr lang="en-US" altLang="en-US" sz="1600" b="1" u="sng" dirty="0">
                <a:solidFill>
                  <a:schemeClr val="tx1"/>
                </a:solidFill>
                <a:highlight>
                  <a:srgbClr val="D5F4FF"/>
                </a:highlight>
              </a:rPr>
              <a:t>And 2hr the 2</a:t>
            </a:r>
            <a:r>
              <a:rPr lang="en-US" altLang="en-US" sz="1600" b="1" u="sng" baseline="30000" dirty="0">
                <a:solidFill>
                  <a:schemeClr val="tx1"/>
                </a:solidFill>
                <a:highlight>
                  <a:srgbClr val="D5F4FF"/>
                </a:highlight>
              </a:rPr>
              <a:t>nd</a:t>
            </a:r>
            <a:r>
              <a:rPr lang="en-US" altLang="en-US" sz="1600" b="1" u="sng" dirty="0">
                <a:solidFill>
                  <a:schemeClr val="tx1"/>
                </a:solidFill>
                <a:highlight>
                  <a:srgbClr val="D5F4FF"/>
                </a:highlight>
              </a:rPr>
              <a:t> week(1500-1700et), 12Nov20</a:t>
            </a:r>
          </a:p>
          <a:p>
            <a:pPr lvl="1">
              <a:spcBef>
                <a:spcPts val="400"/>
              </a:spcBef>
              <a:buFont typeface="Wingdings" panose="05000000000000000000" pitchFamily="2" charset="2"/>
              <a:buChar char="v"/>
            </a:pPr>
            <a:r>
              <a:rPr lang="en-US" altLang="en-US" sz="1600" b="1" u="sng" dirty="0">
                <a:solidFill>
                  <a:srgbClr val="00B050"/>
                </a:solidFill>
              </a:rPr>
              <a:t>The 1hr/2hr days have been flipped from earlier discussions</a:t>
            </a:r>
            <a:r>
              <a:rPr lang="en-US" altLang="en-US" sz="1600" b="1" u="sng" dirty="0">
                <a:solidFill>
                  <a:schemeClr val="tx1"/>
                </a:solidFill>
              </a:rPr>
              <a:t>.  Call-in in backup slides</a:t>
            </a:r>
            <a:endParaRPr lang="en-US" altLang="en-US" sz="1400" dirty="0">
              <a:solidFill>
                <a:schemeClr val="tx1"/>
              </a:solidFill>
            </a:endParaRPr>
          </a:p>
          <a:p>
            <a:pPr lvl="1">
              <a:buFont typeface="Arial" panose="020B0604020202020204" pitchFamily="34" charset="0"/>
              <a:buChar char="•"/>
            </a:pPr>
            <a:r>
              <a:rPr lang="en-US" sz="1600" dirty="0">
                <a:solidFill>
                  <a:schemeClr val="tx1"/>
                </a:solidFill>
                <a:cs typeface="+mn-cs"/>
              </a:rPr>
              <a:t>As RR-TAG has done in plenaries, it will take attending both for attendance credit. </a:t>
            </a:r>
          </a:p>
          <a:p>
            <a:pPr lvl="1">
              <a:buFont typeface="Arial" panose="020B0604020202020204" pitchFamily="34" charset="0"/>
              <a:buChar char="•"/>
            </a:pPr>
            <a:r>
              <a:rPr lang="en-US" sz="1600" b="1" u="sng" dirty="0">
                <a:solidFill>
                  <a:schemeClr val="tx1"/>
                </a:solidFill>
                <a:cs typeface="+mn-cs"/>
              </a:rPr>
              <a:t>IMAT is setup and will be used for voting membership attendance credit.</a:t>
            </a:r>
          </a:p>
          <a:p>
            <a:pPr lvl="1">
              <a:buFont typeface="Arial" panose="020B0604020202020204" pitchFamily="34" charset="0"/>
              <a:buChar char="•"/>
            </a:pPr>
            <a:r>
              <a:rPr lang="en-US" sz="1600" b="1" u="sng" dirty="0">
                <a:solidFill>
                  <a:schemeClr val="tx1"/>
                </a:solidFill>
                <a:cs typeface="+mn-cs"/>
              </a:rPr>
              <a:t>Note: </a:t>
            </a:r>
            <a:r>
              <a:rPr lang="en-US" sz="1600" dirty="0">
                <a:solidFill>
                  <a:schemeClr val="tx1"/>
                </a:solidFill>
                <a:cs typeface="+mn-cs"/>
              </a:rPr>
              <a:t>be sure your affiliation(s) are up to date, e.g. in my Project and when you sign in. </a:t>
            </a:r>
          </a:p>
          <a:p>
            <a:pPr>
              <a:buFont typeface="Arial" panose="020B0604020202020204" pitchFamily="34" charset="0"/>
              <a:buChar char="•"/>
            </a:pPr>
            <a:r>
              <a:rPr lang="en-US" altLang="en-US" sz="1600" b="0" dirty="0">
                <a:solidFill>
                  <a:schemeClr val="tx1"/>
                </a:solidFill>
              </a:rPr>
              <a:t>For </a:t>
            </a:r>
            <a:r>
              <a:rPr lang="en-US" altLang="en-US" sz="1600" dirty="0">
                <a:solidFill>
                  <a:schemeClr val="tx1"/>
                </a:solidFill>
              </a:rPr>
              <a:t>January</a:t>
            </a:r>
            <a:r>
              <a:rPr lang="en-US" altLang="en-US" sz="1600" b="0" dirty="0">
                <a:solidFill>
                  <a:schemeClr val="tx1"/>
                </a:solidFill>
              </a:rPr>
              <a:t> </a:t>
            </a:r>
            <a:r>
              <a:rPr lang="en-US" altLang="en-US" sz="1600" dirty="0">
                <a:solidFill>
                  <a:schemeClr val="tx1"/>
                </a:solidFill>
              </a:rPr>
              <a:t>2021 </a:t>
            </a:r>
            <a:r>
              <a:rPr lang="en-US" altLang="en-US" sz="1600" b="0" dirty="0">
                <a:solidFill>
                  <a:schemeClr val="tx1"/>
                </a:solidFill>
              </a:rPr>
              <a:t>Wireless Interim (Irvine) the Wireless Chairs met 30Sep20 and have cancelled the face-to-face meeting in Irvine, CA.   This leaves open for the WGs to decide on their own if they do an electronic Interim or not. </a:t>
            </a:r>
          </a:p>
          <a:p>
            <a:pPr>
              <a:buFont typeface="Arial" panose="020B0604020202020204" pitchFamily="34" charset="0"/>
              <a:buChar char="•"/>
            </a:pPr>
            <a:r>
              <a:rPr lang="en-US" altLang="en-US" sz="1600" b="0" dirty="0">
                <a:solidFill>
                  <a:schemeClr val="tx1"/>
                </a:solidFill>
              </a:rPr>
              <a:t>For </a:t>
            </a:r>
            <a:r>
              <a:rPr lang="en-US" altLang="en-US" sz="1600" dirty="0">
                <a:solidFill>
                  <a:schemeClr val="tx1"/>
                </a:solidFill>
              </a:rPr>
              <a:t>March 2021 </a:t>
            </a:r>
            <a:r>
              <a:rPr lang="en-US" altLang="en-US" sz="1600" b="0" dirty="0">
                <a:solidFill>
                  <a:schemeClr val="tx1"/>
                </a:solidFill>
              </a:rPr>
              <a:t>there was a presentation from F2F on the EC 06Oct20 call of what all the Hyatt Denver is doing (w/450 guess on attendees) and from an SME on the international hotel industry. At this time the EC will take it up again in their Dec 2020 call, though could wait till Jan21 call, which seemed to be the lean. </a:t>
            </a:r>
          </a:p>
          <a:p>
            <a:pPr lvl="1">
              <a:buFont typeface="Arial" panose="020B0604020202020204" pitchFamily="34" charset="0"/>
              <a:buChar char="•"/>
            </a:pPr>
            <a:r>
              <a:rPr lang="en-US" altLang="en-US" sz="1600" dirty="0">
                <a:solidFill>
                  <a:schemeClr val="tx1"/>
                </a:solidFill>
              </a:rPr>
              <a:t>At this point the 2021 Electronic Media of IEEE 802 standards Edition has been setup to deliver by electronic download if needed. </a:t>
            </a:r>
            <a:endParaRPr lang="en-US" altLang="en-US" sz="1600" b="0" dirty="0">
              <a:solidFill>
                <a:schemeClr val="tx1"/>
              </a:solidFill>
            </a:endParaRPr>
          </a:p>
          <a:p>
            <a:pPr>
              <a:buFont typeface="Arial" panose="020B0604020202020204" pitchFamily="34" charset="0"/>
              <a:buChar char="•"/>
            </a:pPr>
            <a:r>
              <a:rPr lang="en-US" altLang="en-US" sz="1600" b="0" dirty="0">
                <a:solidFill>
                  <a:schemeClr val="tx1"/>
                </a:solidFill>
              </a:rPr>
              <a:t>For </a:t>
            </a:r>
            <a:r>
              <a:rPr lang="en-US" altLang="en-US" sz="1600" dirty="0">
                <a:solidFill>
                  <a:schemeClr val="tx1"/>
                </a:solidFill>
              </a:rPr>
              <a:t>May 2021 </a:t>
            </a:r>
            <a:r>
              <a:rPr lang="en-US" altLang="en-US" sz="1600" b="0" dirty="0">
                <a:solidFill>
                  <a:schemeClr val="tx1"/>
                </a:solidFill>
              </a:rPr>
              <a:t>at the Hilton in Panama City, Panama, earlier EC straw poll was to continue with the contract with clear cancellation policies.  With that, the IEEE has new language on cancellation policies, considering the pandemic, so it is much clearer. </a:t>
            </a:r>
          </a:p>
          <a:p>
            <a:pPr>
              <a:buFont typeface="Arial" panose="020B0604020202020204" pitchFamily="34" charset="0"/>
              <a:buChar char="•"/>
            </a:pPr>
            <a:endParaRPr lang="en-US" sz="2000" dirty="0">
              <a:solidFill>
                <a:schemeClr val="tx1"/>
              </a:solidFill>
              <a:cs typeface="+mn-cs"/>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05-12Nov20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55506</TotalTime>
  <Words>10740</Words>
  <Application>Microsoft Office PowerPoint</Application>
  <PresentationFormat>On-screen Show (4:3)</PresentationFormat>
  <Paragraphs>1133</Paragraphs>
  <Slides>41</Slides>
  <Notes>25</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2</vt:i4>
      </vt:variant>
      <vt:variant>
        <vt:lpstr>Slide Titles</vt:lpstr>
      </vt:variant>
      <vt:variant>
        <vt:i4>41</vt:i4>
      </vt:variant>
    </vt:vector>
  </HeadingPairs>
  <TitlesOfParts>
    <vt:vector size="55" baseType="lpstr">
      <vt:lpstr>Arial</vt:lpstr>
      <vt:lpstr>Calibri</vt:lpstr>
      <vt:lpstr>Century Gothic</vt:lpstr>
      <vt:lpstr>Consolas</vt:lpstr>
      <vt:lpstr>Georgia</vt:lpstr>
      <vt:lpstr>Helvetica</vt:lpstr>
      <vt:lpstr>Helvetica Neue</vt:lpstr>
      <vt:lpstr>Monotype Sorts</vt:lpstr>
      <vt:lpstr>Roboto</vt:lpstr>
      <vt:lpstr>Times New Roman</vt:lpstr>
      <vt:lpstr>Wingdings</vt:lpstr>
      <vt:lpstr>Office Theme</vt:lpstr>
      <vt:lpstr>Document</vt:lpstr>
      <vt:lpstr>Packager Shell Object</vt:lpstr>
      <vt:lpstr>IEEE 802.18 RR-TAG Plenary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 –  </vt:lpstr>
      <vt:lpstr>Teleconferences</vt:lpstr>
      <vt:lpstr>EU items to share -1</vt:lpstr>
      <vt:lpstr>EU items to share -2</vt:lpstr>
      <vt:lpstr>Other regions (outside EU-Stds and USA), items to share</vt:lpstr>
      <vt:lpstr>ITU-R items to share  -</vt:lpstr>
      <vt:lpstr>FCC FNPRM 5.9 GHz</vt:lpstr>
      <vt:lpstr>FCC FNPRM 5.9 GHz -2</vt:lpstr>
      <vt:lpstr>FCC 6 GHz</vt:lpstr>
      <vt:lpstr>General Discussion Items</vt:lpstr>
      <vt:lpstr>Actions / AOB / Recess</vt:lpstr>
      <vt:lpstr>2nd - Thursday (12Nov20) Agenda</vt:lpstr>
      <vt:lpstr>EU items to share -1</vt:lpstr>
      <vt:lpstr>EU items to share -2</vt:lpstr>
      <vt:lpstr>Other regions (outside EU-Stds and USA), items to share</vt:lpstr>
      <vt:lpstr>ITU-R items to share  -</vt:lpstr>
      <vt:lpstr>FCC FNPRM 5.9 GHz</vt:lpstr>
      <vt:lpstr>FCC 6 GHz</vt:lpstr>
      <vt:lpstr>General Discussion -</vt:lpstr>
      <vt:lpstr>General Discussion – FYI only</vt:lpstr>
      <vt:lpstr>Actions Required</vt:lpstr>
      <vt:lpstr>Any Other Business</vt:lpstr>
      <vt:lpstr>Adjourn</vt:lpstr>
      <vt:lpstr>PowerPoint Presentation</vt:lpstr>
      <vt:lpstr>PowerPoint Presentation</vt:lpstr>
      <vt:lpstr>PowerPoint Presentation</vt:lpstr>
      <vt:lpstr>ITU-R links &amp; general info</vt:lpstr>
      <vt:lpstr>Responsibilities of Working Group (&amp;TAG)Officers</vt:lpstr>
      <vt:lpstr>Responsibilities of WG (or TAG) Chair</vt:lpstr>
      <vt:lpstr>Responsibilities of WG (or TAG) Vice Chair</vt:lpstr>
      <vt:lpstr>Responsibilities of WG (or TAG) Secretary</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Holcomb, Jay</dc:creator>
  <cp:lastModifiedBy>Holcomb, Jay</cp:lastModifiedBy>
  <cp:revision>3430</cp:revision>
  <cp:lastPrinted>1601-01-01T00:00:00Z</cp:lastPrinted>
  <dcterms:created xsi:type="dcterms:W3CDTF">2016-03-03T14:54:45Z</dcterms:created>
  <dcterms:modified xsi:type="dcterms:W3CDTF">2020-11-13T01:08:33Z</dcterms:modified>
</cp:coreProperties>
</file>