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41" r:id="rId3"/>
    <p:sldId id="329" r:id="rId4"/>
    <p:sldId id="604" r:id="rId5"/>
    <p:sldId id="624" r:id="rId6"/>
    <p:sldId id="605" r:id="rId7"/>
    <p:sldId id="516" r:id="rId8"/>
    <p:sldId id="596" r:id="rId9"/>
    <p:sldId id="686" r:id="rId10"/>
    <p:sldId id="411" r:id="rId11"/>
    <p:sldId id="665" r:id="rId12"/>
    <p:sldId id="691" r:id="rId13"/>
    <p:sldId id="602" r:id="rId14"/>
    <p:sldId id="603" r:id="rId15"/>
    <p:sldId id="606" r:id="rId16"/>
    <p:sldId id="608" r:id="rId17"/>
    <p:sldId id="696" r:id="rId18"/>
    <p:sldId id="697" r:id="rId19"/>
    <p:sldId id="698" r:id="rId20"/>
    <p:sldId id="699" r:id="rId21"/>
    <p:sldId id="700" r:id="rId22"/>
    <p:sldId id="702" r:id="rId23"/>
    <p:sldId id="535" r:id="rId24"/>
    <p:sldId id="708" r:id="rId25"/>
    <p:sldId id="709" r:id="rId26"/>
    <p:sldId id="710" r:id="rId27"/>
    <p:sldId id="711" r:id="rId28"/>
    <p:sldId id="712" r:id="rId29"/>
    <p:sldId id="713" r:id="rId30"/>
    <p:sldId id="714" r:id="rId31"/>
    <p:sldId id="715" r:id="rId32"/>
    <p:sldId id="716" r:id="rId33"/>
    <p:sldId id="717" r:id="rId34"/>
    <p:sldId id="650" r:id="rId35"/>
    <p:sldId id="498" r:id="rId36"/>
    <p:sldId id="402" r:id="rId37"/>
    <p:sldId id="403" r:id="rId38"/>
    <p:sldId id="689" r:id="rId39"/>
    <p:sldId id="701" r:id="rId40"/>
    <p:sldId id="672" r:id="rId41"/>
    <p:sldId id="671" r:id="rId42"/>
    <p:sldId id="664" r:id="rId43"/>
    <p:sldId id="663" r:id="rId44"/>
    <p:sldId id="690" r:id="rId45"/>
    <p:sldId id="652" r:id="rId46"/>
    <p:sldId id="549" r:id="rId47"/>
    <p:sldId id="425" r:id="rId48"/>
    <p:sldId id="656" r:id="rId49"/>
    <p:sldId id="655"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3"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12" autoAdjust="0"/>
    <p:restoredTop sz="96270" autoAdjust="0"/>
  </p:normalViewPr>
  <p:slideViewPr>
    <p:cSldViewPr>
      <p:cViewPr varScale="1">
        <p:scale>
          <a:sx n="96" d="100"/>
          <a:sy n="96" d="100"/>
        </p:scale>
        <p:origin x="1980" y="7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852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4.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4.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42767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48038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342453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42990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637542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557810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549963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953147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660657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967279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92534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53828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16-23Jul20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802.18-20/0102r00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sg5" TargetMode="External"/><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0/18-20-0104-01-0000-fcc-proposed-rule-modernizing-and-expanding-access-to-the-70-80-90-ghz-bands.docx"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17.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20/18-20-0104-01-0000-fcc-proposed-rule-modernizing-and-expanding-access-to-the-70-80-90-ghz-bands.docx"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13/2020-13611/bridging-the-digital-divide-for-low-income-consumers-lifeline-and-link-up-reform-and-modernization?utm_campaign=subscription*mailing*list&amp;utm_source=federalregister.gov&amp;utm_medium=email__;Kys!!F7jv3iA!iD62LVpCDJI0_oTedwqzCGNgVGRw30urV4MARt6rm9PmUiRcEyY63HnmwwppKP56bw$"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3611?utm_campaign=subscription*mailing*list&amp;utm_source=federalregister.gov&amp;utm_medium=email__;Kys!!F7jv3iA!iD62LVpCDJI0_oTedwqzCGNgVGRw30urV4MARt6rm9PmUiRcEyY63HnmwwoINN1PxQ$" TargetMode="External"/><Relationship Id="rId4" Type="http://schemas.openxmlformats.org/officeDocument/2006/relationships/hyperlink" Target="https://urldefense.com/v3/__https:/www.govinfo.gov/content/pkg/FR-2020-07-13/pdf/2020-13611.pdf?utm_campaign=subscription*mailing*list&amp;utm_source=federalregister.gov&amp;utm_medium=email__;Kys!!F7jv3iA!iD62LVpCDJI0_oTedwqzCGNgVGRw30urV4MARt6rm9PmUiRcEyY63Hnmwwqmhs6YYg$"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04-00-0000-minutes-sna-interim-14-16jan2020-rr-tag.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0/ec-20-0114-02-00EC-ieee-802-session-attendee-survey-result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16-23Jul20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16-23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0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-1</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379412" y="1148576"/>
            <a:ext cx="8382000" cy="5332413"/>
          </a:xfrm>
        </p:spPr>
        <p:txBody>
          <a:bodyPr/>
          <a:lstStyle/>
          <a:p>
            <a:pPr>
              <a:buFont typeface="Arial" panose="020B0604020202020204" pitchFamily="34" charset="0"/>
              <a:buChar char="•"/>
            </a:pPr>
            <a:r>
              <a:rPr lang="en-US" sz="1800" u="sng" dirty="0">
                <a:highlight>
                  <a:srgbClr val="00FFFF"/>
                </a:highlight>
              </a:rPr>
              <a:t>Mostly from January </a:t>
            </a:r>
            <a:r>
              <a:rPr lang="en-US" sz="1800" u="sng" dirty="0"/>
              <a:t>Wireless Interim </a:t>
            </a:r>
            <a:r>
              <a:rPr lang="en-US" sz="1800" u="sng" dirty="0">
                <a:solidFill>
                  <a:srgbClr val="0070C0"/>
                </a:solidFill>
              </a:rPr>
              <a:t>(Blue items added now): </a:t>
            </a:r>
          </a:p>
          <a:p>
            <a:pPr lvl="1">
              <a:buFont typeface="Arial" panose="020B0604020202020204" pitchFamily="34" charset="0"/>
              <a:buChar char="•"/>
            </a:pPr>
            <a:r>
              <a:rPr lang="en-US" sz="1800" dirty="0"/>
              <a:t>LMSC P&amp;P sections 3.1 and 4.0: 802 EC election/appointments</a:t>
            </a:r>
          </a:p>
          <a:p>
            <a:pPr lvl="2">
              <a:buFont typeface="Arial" panose="020B0604020202020204" pitchFamily="34" charset="0"/>
              <a:buChar char="•"/>
            </a:pPr>
            <a:r>
              <a:rPr lang="en-US" sz="1600" dirty="0"/>
              <a:t>all 802 executive committee members are elected or appointed and confirmed at the first Plenary session of each even numbered year. </a:t>
            </a:r>
          </a:p>
          <a:p>
            <a:pPr lvl="1">
              <a:buFont typeface="Arial" panose="020B0604020202020204" pitchFamily="34" charset="0"/>
              <a:buChar char="•"/>
            </a:pPr>
            <a:r>
              <a:rPr lang="en-US" sz="1800" dirty="0"/>
              <a:t>If anyone wishes to be considered for the 802.18 Chair, Vice Chair  or the appointed positions</a:t>
            </a:r>
          </a:p>
          <a:p>
            <a:pPr lvl="2">
              <a:buFont typeface="Arial" panose="020B0604020202020204" pitchFamily="34" charset="0"/>
              <a:buChar char="•"/>
            </a:pPr>
            <a:r>
              <a:rPr lang="en-US" sz="1600" dirty="0"/>
              <a:t>Please send nominations to the Chair before Friday 13 March end of day ET.</a:t>
            </a:r>
          </a:p>
          <a:p>
            <a:pPr lvl="2">
              <a:buFont typeface="Arial" panose="020B0604020202020204" pitchFamily="34" charset="0"/>
              <a:buChar char="•"/>
            </a:pPr>
            <a:r>
              <a:rPr lang="en-US" sz="1600" dirty="0">
                <a:solidFill>
                  <a:srgbClr val="0070C0"/>
                </a:solidFill>
              </a:rPr>
              <a:t>(Note: the chair re-opened nominations  from 15 June 20 to 01 July 20.) </a:t>
            </a:r>
          </a:p>
          <a:p>
            <a:pPr lvl="2">
              <a:buFont typeface="Arial" panose="020B0604020202020204" pitchFamily="34" charset="0"/>
              <a:buChar char="•"/>
            </a:pPr>
            <a:r>
              <a:rPr lang="en-US" sz="1600" dirty="0"/>
              <a:t>802.18 elections will be at the Tuesday meeting.  </a:t>
            </a:r>
            <a:r>
              <a:rPr lang="en-US" sz="1600" dirty="0">
                <a:solidFill>
                  <a:srgbClr val="0070C0"/>
                </a:solidFill>
              </a:rPr>
              <a:t>(The first meeting of the Plenary)</a:t>
            </a:r>
          </a:p>
          <a:p>
            <a:pPr lvl="1">
              <a:buFont typeface="Arial" panose="020B0604020202020204" pitchFamily="34" charset="0"/>
              <a:buChar char="•"/>
            </a:pPr>
            <a:r>
              <a:rPr lang="en-US" sz="1800" dirty="0"/>
              <a:t>All potential EC members, Chair and Vice Chairs</a:t>
            </a:r>
          </a:p>
          <a:p>
            <a:pPr lvl="2">
              <a:buFont typeface="Arial" panose="020B0604020202020204" pitchFamily="34" charset="0"/>
              <a:buChar char="•"/>
            </a:pPr>
            <a:r>
              <a:rPr lang="en-US" sz="1600" dirty="0"/>
              <a:t>Please remember to submit your letter of endorsement and disclosure of affiliation to the IEEE 802 Recording Secretary, John </a:t>
            </a:r>
            <a:r>
              <a:rPr lang="en-US" sz="1600" dirty="0" err="1"/>
              <a:t>D’Ambrosia</a:t>
            </a:r>
            <a:r>
              <a:rPr lang="en-US" sz="1600" dirty="0"/>
              <a:t>, as soon as possible, but no later than the call to order of the March 2020 opening EC meeting. </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US" dirty="0">
                <a:solidFill>
                  <a:srgbClr val="0070C0"/>
                </a:solidFill>
              </a:rPr>
              <a:t>Responsibilities / expectations for all offices are in the back up slides in this slide deck</a:t>
            </a:r>
            <a:endParaRPr lang="en-US" sz="1800" dirty="0"/>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Elections -2</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800" y="1066800"/>
            <a:ext cx="7770813" cy="5408613"/>
          </a:xfrm>
        </p:spPr>
        <p:txBody>
          <a:bodyPr/>
          <a:lstStyle/>
          <a:p>
            <a:pPr>
              <a:buFont typeface="Arial" panose="020B0604020202020204" pitchFamily="34" charset="0"/>
              <a:buChar char="•"/>
            </a:pPr>
            <a:r>
              <a:rPr lang="en-US" sz="2000" dirty="0"/>
              <a:t>Chair nominees</a:t>
            </a:r>
          </a:p>
          <a:p>
            <a:pPr lvl="1">
              <a:buFont typeface="Arial" panose="020B0604020202020204" pitchFamily="34" charset="0"/>
              <a:buChar char="•"/>
            </a:pPr>
            <a:r>
              <a:rPr lang="en-US" sz="1600" dirty="0"/>
              <a:t>Jay Holcomb (</a:t>
            </a:r>
            <a:r>
              <a:rPr lang="en-US" sz="1600" dirty="0" err="1"/>
              <a:t>Itron</a:t>
            </a:r>
            <a:r>
              <a:rPr lang="en-US" sz="1600" dirty="0"/>
              <a:t>)</a:t>
            </a:r>
          </a:p>
          <a:p>
            <a:pPr lvl="1">
              <a:buFont typeface="Arial" panose="020B0604020202020204" pitchFamily="34" charset="0"/>
              <a:buChar char="•"/>
            </a:pPr>
            <a:r>
              <a:rPr lang="en-US" sz="1600" dirty="0"/>
              <a:t>___</a:t>
            </a:r>
          </a:p>
          <a:p>
            <a:pPr>
              <a:buFont typeface="Arial" panose="020B0604020202020204" pitchFamily="34" charset="0"/>
              <a:buChar char="•"/>
            </a:pPr>
            <a:r>
              <a:rPr lang="en-US" sz="2000" dirty="0"/>
              <a:t>Vice-chair nominees</a:t>
            </a:r>
          </a:p>
          <a:p>
            <a:pPr lvl="1">
              <a:buFont typeface="Arial" panose="020B0604020202020204" pitchFamily="34" charset="0"/>
              <a:buChar char="•"/>
            </a:pPr>
            <a:r>
              <a:rPr lang="en-US" sz="1600" dirty="0"/>
              <a:t>With no nominees at this time, any nominations? </a:t>
            </a:r>
          </a:p>
          <a:p>
            <a:pPr lvl="1">
              <a:buFont typeface="Arial" panose="020B0604020202020204" pitchFamily="34" charset="0"/>
              <a:buChar char="•"/>
            </a:pPr>
            <a:r>
              <a:rPr lang="en-US" sz="1600" dirty="0"/>
              <a:t>______</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Secretary volunteers, temporary acceptable.</a:t>
            </a:r>
          </a:p>
          <a:p>
            <a:pPr lvl="1">
              <a:buFont typeface="Arial" panose="020B0604020202020204" pitchFamily="34" charset="0"/>
              <a:buChar char="•"/>
            </a:pPr>
            <a:r>
              <a:rPr lang="en-US" sz="1600" dirty="0"/>
              <a:t>Any volunteers? </a:t>
            </a:r>
          </a:p>
          <a:p>
            <a:pPr lvl="1">
              <a:buFont typeface="Arial" panose="020B0604020202020204" pitchFamily="34" charset="0"/>
              <a:buChar char="•"/>
            </a:pPr>
            <a:r>
              <a:rPr lang="en-US" sz="1600" dirty="0"/>
              <a:t>______</a:t>
            </a:r>
          </a:p>
          <a:p>
            <a:pPr lvl="1">
              <a:buFont typeface="Arial" panose="020B0604020202020204" pitchFamily="34" charset="0"/>
              <a:buChar char="•"/>
            </a:pPr>
            <a:endParaRPr lang="en-US" sz="1200" dirty="0"/>
          </a:p>
          <a:p>
            <a:pPr lvl="1"/>
            <a:endParaRPr lang="en-US" altLang="en-US" sz="1600" b="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967401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-3</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763586"/>
            <a:ext cx="7770813" cy="5711827"/>
          </a:xfrm>
        </p:spPr>
        <p:txBody>
          <a:bodyPr/>
          <a:lstStyle/>
          <a:p>
            <a:pPr marL="457200" lvl="1" indent="0"/>
            <a:endParaRPr lang="en-US" sz="1200" dirty="0"/>
          </a:p>
          <a:p>
            <a:pPr>
              <a:buFont typeface="Arial" panose="020B0604020202020204" pitchFamily="34" charset="0"/>
              <a:buChar char="•"/>
            </a:pPr>
            <a:r>
              <a:rPr lang="en-US" sz="1800" b="0" dirty="0">
                <a:solidFill>
                  <a:schemeClr val="tx1"/>
                </a:solidFill>
              </a:rPr>
              <a:t>Any objections to a voting member only roll call ballot?</a:t>
            </a:r>
          </a:p>
          <a:p>
            <a:pPr lvl="1">
              <a:buFont typeface="Arial" panose="020B0604020202020204" pitchFamily="34" charset="0"/>
              <a:buChar char="•"/>
            </a:pPr>
            <a:r>
              <a:rPr lang="en-US" sz="1800" b="0" dirty="0">
                <a:solidFill>
                  <a:schemeClr val="tx1"/>
                </a:solidFill>
              </a:rPr>
              <a:t>Alternative is </a:t>
            </a:r>
            <a:r>
              <a:rPr lang="en-US" sz="1800" dirty="0">
                <a:solidFill>
                  <a:schemeClr val="tx1"/>
                </a:solidFill>
              </a:rPr>
              <a:t>individual chat to Stuart Kerry. </a:t>
            </a:r>
            <a:endParaRPr lang="en-US" sz="18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Point of order, at this time Stuart Kerry (OK-Brit, Ruckus/CommScope) is delegated to run the ballot. </a:t>
            </a:r>
          </a:p>
          <a:p>
            <a:pPr>
              <a:buFont typeface="Arial" panose="020B0604020202020204" pitchFamily="34" charset="0"/>
              <a:buChar char="•"/>
            </a:pPr>
            <a:endParaRPr lang="en-US" sz="18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Jay Holcomb (Itron) as Chair of the RR-TAG (IEEE 802.18) for the next two years, through the first IEEE 802 Plenary of 2022. </a:t>
            </a:r>
          </a:p>
          <a:p>
            <a:pPr marL="0" indent="0"/>
            <a:r>
              <a:rPr lang="en-US" altLang="en-US" sz="1800" dirty="0">
                <a:solidFill>
                  <a:schemeClr val="tx1"/>
                </a:solidFill>
              </a:rPr>
              <a:t>	</a:t>
            </a:r>
            <a:r>
              <a:rPr lang="en-US" altLang="en-US" sz="1600" dirty="0">
                <a:solidFill>
                  <a:schemeClr val="tx1"/>
                </a:solidFill>
              </a:rPr>
              <a:t>Moved by:  	 </a:t>
            </a:r>
          </a:p>
          <a:p>
            <a:pPr lvl="1"/>
            <a:r>
              <a:rPr lang="en-US" altLang="en-US" sz="1600" b="1" dirty="0">
                <a:solidFill>
                  <a:schemeClr val="tx1"/>
                </a:solidFill>
              </a:rPr>
              <a:t>Seconded by:  	 </a:t>
            </a:r>
          </a:p>
          <a:p>
            <a:pPr lvl="1"/>
            <a:r>
              <a:rPr lang="en-US" altLang="en-US" sz="1600" b="1" dirty="0">
                <a:solidFill>
                  <a:schemeClr val="tx1"/>
                </a:solidFill>
              </a:rPr>
              <a:t>Discussion?	</a:t>
            </a:r>
          </a:p>
          <a:p>
            <a:pPr lvl="1"/>
            <a:r>
              <a:rPr lang="en-US" altLang="en-US" sz="1600" b="1" dirty="0">
                <a:solidFill>
                  <a:schemeClr val="tx1"/>
                </a:solidFill>
              </a:rPr>
              <a:t>Vote:  		___Y   /  ___N   /  ___A   / ___ DNV(Voters)	</a:t>
            </a:r>
          </a:p>
          <a:p>
            <a:pPr lvl="1"/>
            <a:r>
              <a:rPr lang="en-US" altLang="en-US" sz="1600" b="1" dirty="0">
                <a:solidFill>
                  <a:schemeClr val="tx1"/>
                </a:solidFill>
              </a:rPr>
              <a:t>Voters: </a:t>
            </a:r>
          </a:p>
          <a:p>
            <a:pPr lvl="1"/>
            <a:r>
              <a:rPr lang="en-US" altLang="en-US" sz="1600" b="1" dirty="0">
                <a:solidFill>
                  <a:schemeClr val="tx1"/>
                </a:solidFill>
              </a:rPr>
              <a:t>Total # attending: </a:t>
            </a:r>
          </a:p>
          <a:p>
            <a:pPr lvl="1"/>
            <a:endParaRPr lang="en-US" altLang="en-US" sz="1600" b="1" dirty="0">
              <a:solidFill>
                <a:schemeClr val="tx1"/>
              </a:solidFill>
            </a:endParaRPr>
          </a:p>
          <a:p>
            <a:pPr>
              <a:buFont typeface="Arial" panose="020B0604020202020204" pitchFamily="34" charset="0"/>
              <a:buChar char="•"/>
            </a:pPr>
            <a:r>
              <a:rPr lang="en-US" sz="1800" b="0" dirty="0">
                <a:solidFill>
                  <a:schemeClr val="tx1"/>
                </a:solidFill>
              </a:rPr>
              <a:t>Point of order, at this time Jay Holcomb  (Itron) will resume chair of the 802.18 Plenary sessions. </a:t>
            </a: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100710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07 January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a:t>
            </a:r>
            <a:r>
              <a:rPr lang="en-US" dirty="0">
                <a:solidFill>
                  <a:schemeClr val="bg1">
                    <a:lumMod val="75000"/>
                  </a:schemeClr>
                </a:solidFill>
              </a:rPr>
              <a:t>Stuart K. 	</a:t>
            </a:r>
          </a:p>
          <a:p>
            <a:pPr lvl="1">
              <a:buFont typeface="Arial" panose="020B0604020202020204" pitchFamily="34" charset="0"/>
              <a:buChar char="•"/>
            </a:pPr>
            <a:r>
              <a:rPr lang="en-US" dirty="0">
                <a:solidFill>
                  <a:schemeClr val="bg1">
                    <a:lumMod val="75000"/>
                  </a:schemeClr>
                </a:solidFill>
              </a:rPr>
              <a:t>Seconded by: 	Mike L. </a:t>
            </a:r>
          </a:p>
          <a:p>
            <a:pPr lvl="1">
              <a:buFont typeface="Arial" panose="020B0604020202020204" pitchFamily="34" charset="0"/>
              <a:buChar char="•"/>
            </a:pPr>
            <a:r>
              <a:rPr lang="en-US" dirty="0">
                <a:solidFill>
                  <a:schemeClr val="bg1">
                    <a:lumMod val="75000"/>
                  </a:schemeClr>
                </a:solidFill>
              </a:rPr>
              <a:t>Discussion?  None</a:t>
            </a:r>
          </a:p>
          <a:p>
            <a:pPr lvl="1">
              <a:buFont typeface="Arial" panose="020B0604020202020204" pitchFamily="34" charset="0"/>
              <a:buChar char="•"/>
            </a:pPr>
            <a:r>
              <a:rPr lang="en-US" dirty="0">
                <a:solidFill>
                  <a:schemeClr val="bg1">
                    <a:lumMod val="75000"/>
                  </a:schemeClr>
                </a:solidFill>
              </a:rPr>
              <a:t>Passed by Unanimous Consent</a:t>
            </a:r>
          </a:p>
          <a:p>
            <a:pPr lvl="1">
              <a:buFont typeface="Arial" panose="020B0604020202020204" pitchFamily="34" charset="0"/>
              <a:buChar char="•"/>
            </a:pP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28Sep-02Oct20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t>
            </a:r>
            <a:r>
              <a:rPr lang="en-US" sz="1600" b="1" dirty="0">
                <a:solidFill>
                  <a:schemeClr val="bg1">
                    <a:lumMod val="6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b="1" dirty="0">
                <a:solidFill>
                  <a:schemeClr val="bg1">
                    <a:lumMod val="65000"/>
                  </a:schemeClr>
                </a:solidFill>
              </a:rPr>
              <a:t>nothing to share today</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SRDoc #12 - 30Jul20</a:t>
            </a:r>
          </a:p>
          <a:p>
            <a:pPr lvl="1">
              <a:spcBef>
                <a:spcPts val="0"/>
              </a:spcBef>
              <a:buFont typeface="Arial" panose="020B0604020202020204" pitchFamily="34" charset="0"/>
              <a:buChar char="•"/>
            </a:pPr>
            <a:r>
              <a:rPr lang="en-US" sz="1600" b="1" dirty="0">
                <a:solidFill>
                  <a:schemeClr val="bg1">
                    <a:lumMod val="6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100" b="1" dirty="0">
                <a:solidFill>
                  <a:schemeClr val="bg1">
                    <a:lumMod val="65000"/>
                  </a:schemeClr>
                </a:solidFill>
              </a:rPr>
              <a:t>nothing to share today</a:t>
            </a:r>
          </a:p>
          <a:p>
            <a:pPr lvl="1">
              <a:spcBef>
                <a:spcPts val="0"/>
              </a:spcBef>
              <a:buFont typeface="Arial" panose="020B0604020202020204" pitchFamily="34" charset="0"/>
              <a:buChar char="•"/>
            </a:pPr>
            <a:r>
              <a:rPr lang="en-US" sz="1100" b="1" dirty="0">
                <a:solidFill>
                  <a:schemeClr val="bg1">
                    <a:lumMod val="65000"/>
                  </a:schemeClr>
                </a:solidFill>
              </a:rPr>
              <a:t>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call </a:t>
            </a:r>
            <a:r>
              <a:rPr lang="en-US" sz="1600" dirty="0"/>
              <a:t>#86,  28Sep-02Oct20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1">
              <a:spcBef>
                <a:spcPts val="0"/>
              </a:spcBef>
              <a:buFont typeface="Arial" panose="020B0604020202020204" pitchFamily="34" charset="0"/>
              <a:buChar char="•"/>
            </a:pPr>
            <a:r>
              <a:rPr lang="en-US" sz="1400" dirty="0">
                <a:solidFill>
                  <a:schemeClr val="tx1"/>
                </a:solidFill>
              </a:rPr>
              <a: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600" dirty="0">
                <a:solidFill>
                  <a:schemeClr val="tx1"/>
                </a:solidFill>
              </a:rPr>
              <a:t>next meeting #97, 19-23Oct20; Dublin, Ireland</a:t>
            </a:r>
            <a:endParaRPr lang="en-US" altLang="en-US" sz="140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#12, 05-07 Oct20;  ECO office</a:t>
            </a:r>
            <a:endParaRPr lang="en-US" sz="1400" dirty="0"/>
          </a:p>
          <a:p>
            <a:pPr lvl="1">
              <a:buFont typeface="Arial" panose="020B0604020202020204" pitchFamily="34" charset="0"/>
              <a:buChar char="•"/>
            </a:pPr>
            <a:r>
              <a:rPr lang="en-US" sz="1200" dirty="0">
                <a:solidFill>
                  <a:schemeClr val="bg1">
                    <a:lumMod val="65000"/>
                  </a:schemeClr>
                </a:solidFill>
              </a:rPr>
              <a:t>nothing to share today</a:t>
            </a:r>
          </a:p>
          <a:p>
            <a:pPr lvl="1">
              <a:buFont typeface="Arial" panose="020B0604020202020204" pitchFamily="34" charset="0"/>
              <a:buChar char="•"/>
            </a:pPr>
            <a:r>
              <a:rPr lang="en-US" sz="1600" dirty="0"/>
              <a:t>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lvl="0">
              <a:buFont typeface="Arial" panose="020B0604020202020204" pitchFamily="34" charset="0"/>
              <a:buChar char="•"/>
            </a:pPr>
            <a:r>
              <a:rPr lang="en-US" sz="1600" b="0" dirty="0">
                <a:solidFill>
                  <a:schemeClr val="tx1"/>
                </a:solidFill>
              </a:rPr>
              <a:t>We have not gotten back to reviewing the WRC-23 agenda items that a member did a nice job with summarizing them at the end of  </a:t>
            </a:r>
            <a:r>
              <a:rPr lang="en-US" sz="1600" b="0" dirty="0">
                <a:hlinkClick r:id="rId3"/>
              </a:rPr>
              <a:t>&lt;18-19-0152&gt;</a:t>
            </a:r>
            <a:r>
              <a:rPr lang="en-US" sz="1600" b="0" dirty="0"/>
              <a:t>.   </a:t>
            </a:r>
          </a:p>
          <a:p>
            <a:pPr>
              <a:spcBef>
                <a:spcPts val="0"/>
              </a:spcBef>
              <a:buFont typeface="Arial" panose="020B0604020202020204" pitchFamily="34" charset="0"/>
              <a:buChar char="•"/>
            </a:pPr>
            <a:r>
              <a:rPr lang="en-US" sz="1600" b="0" dirty="0"/>
              <a:t> Is anyone available to start a focused document on these, and/or what is the timing we should target to work on them? </a:t>
            </a:r>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4"/>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3"/>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3"/>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a:t>
            </a:r>
            <a:r>
              <a:rPr lang="en-US" altLang="en-US" sz="1600" dirty="0"/>
              <a:t> (1of 3)</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800" b="1" u="sng" dirty="0"/>
              <a:t>Proceeding:</a:t>
            </a:r>
            <a:r>
              <a:rPr lang="en-US" sz="18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600" b="0" dirty="0"/>
              <a:t>30 days for FCC to rule on these.  Several oppositions to the stay and several for the stay.   </a:t>
            </a:r>
          </a:p>
          <a:p>
            <a:pPr lvl="1">
              <a:buFont typeface="Arial" panose="020B0604020202020204" pitchFamily="34" charset="0"/>
              <a:buChar char="•"/>
            </a:pPr>
            <a:r>
              <a:rPr lang="en-US" sz="1600" dirty="0"/>
              <a:t>All 3 will go to First Circuit Court of appeals.  Expect it will be sooner, tbd. </a:t>
            </a:r>
          </a:p>
          <a:p>
            <a:pPr lvl="1">
              <a:buFont typeface="Arial" panose="020B0604020202020204" pitchFamily="34" charset="0"/>
              <a:buChar char="•"/>
            </a:pPr>
            <a:r>
              <a:rPr lang="en-US" sz="160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lvl="1">
              <a:buFont typeface="Arial" panose="020B0604020202020204" pitchFamily="34" charset="0"/>
              <a:buChar char="•"/>
            </a:pPr>
            <a:r>
              <a:rPr lang="en-US" sz="1600" dirty="0"/>
              <a:t>Pending Federal Register yet. </a:t>
            </a:r>
          </a:p>
          <a:p>
            <a:pPr marL="0" indent="0"/>
            <a:endParaRPr lang="en-US" sz="20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79894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 </a:t>
            </a:r>
            <a:r>
              <a:rPr lang="en-US" altLang="en-US" sz="1600" dirty="0"/>
              <a:t> (2of 3)</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a:t>
            </a:r>
            <a:r>
              <a:rPr lang="en-US" sz="1600" dirty="0" err="1"/>
              <a:t>Mutli</a:t>
            </a:r>
            <a:r>
              <a:rPr lang="en-US" sz="1600" dirty="0"/>
              <a:t>-stake holder group (MSG) getting together 31 July 20 to discuss 6 GHz and what happens in the band.  </a:t>
            </a:r>
          </a:p>
          <a:p>
            <a:pPr lvl="2">
              <a:buFont typeface="Arial" panose="020B0604020202020204" pitchFamily="34" charset="0"/>
              <a:buChar char="•"/>
            </a:pPr>
            <a:r>
              <a:rPr lang="en-US" sz="1400" dirty="0"/>
              <a:t>Focus is on formation of the group at this first call with a steering group, </a:t>
            </a:r>
          </a:p>
          <a:p>
            <a:pPr lvl="2">
              <a:buFont typeface="Arial" panose="020B0604020202020204" pitchFamily="34" charset="0"/>
              <a:buChar char="•"/>
            </a:pPr>
            <a:r>
              <a:rPr lang="en-US" sz="1400" dirty="0"/>
              <a:t>FCC will be in attendance.</a:t>
            </a:r>
          </a:p>
          <a:p>
            <a:pPr lvl="2">
              <a:buFont typeface="Arial" panose="020B0604020202020204" pitchFamily="34" charset="0"/>
              <a:buChar char="•"/>
            </a:pPr>
            <a:r>
              <a:rPr lang="en-US" sz="14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are coming on board and participating in this launch on the 31</a:t>
            </a:r>
            <a:r>
              <a:rPr lang="en-US" sz="1600" baseline="30000" dirty="0"/>
              <a:t>st   </a:t>
            </a:r>
            <a:r>
              <a:rPr lang="en-US" sz="1600" dirty="0"/>
              <a:t>(1300-1700 et)</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Stakes are getting higher…… </a:t>
            </a:r>
          </a:p>
          <a:p>
            <a:pPr marL="457200" lvl="1" indent="0"/>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a:t>
            </a:r>
            <a:r>
              <a:rPr lang="en-US" altLang="en-US" sz="1800" dirty="0"/>
              <a:t> (3 of 3)</a:t>
            </a:r>
            <a:r>
              <a:rPr lang="en-US" altLang="en-US" sz="2400" dirty="0"/>
              <a:t>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https://mentor.ieee.org/802.18/dcn/20/18-20-0062-02-0000-fcc-r-o-fnprm-promoting-unlicensed-use-of-the-6ghz-band-et-18-295.docx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Need time to go through them. </a:t>
            </a:r>
          </a:p>
          <a:p>
            <a:pPr lvl="2">
              <a:buFont typeface="Arial" panose="020B0604020202020204" pitchFamily="34" charset="0"/>
              <a:buChar char="•"/>
            </a:pPr>
            <a:r>
              <a:rPr lang="en-US" sz="1600" dirty="0"/>
              <a:t>Possible common points for all of IEEE 802 to consider. </a:t>
            </a:r>
          </a:p>
          <a:p>
            <a:pPr lvl="1">
              <a:buFont typeface="Arial" panose="020B0604020202020204" pitchFamily="34" charset="0"/>
              <a:buChar char="•"/>
            </a:pPr>
            <a:r>
              <a:rPr lang="en-US" sz="1600" dirty="0"/>
              <a:t>Reply Comments due:  27July20.</a:t>
            </a:r>
          </a:p>
          <a:p>
            <a:pPr lvl="2">
              <a:buFont typeface="Arial" panose="020B0604020202020204" pitchFamily="34" charset="0"/>
              <a:buChar char="•"/>
            </a:pPr>
            <a:r>
              <a:rPr lang="en-US" sz="1600" dirty="0"/>
              <a:t>For the 10day LMSC ballot, would have had to approve today, 09July20. </a:t>
            </a:r>
          </a:p>
          <a:p>
            <a:pPr lvl="2">
              <a:buFont typeface="Arial" panose="020B0604020202020204" pitchFamily="34" charset="0"/>
              <a:buChar char="•"/>
            </a:pPr>
            <a:r>
              <a:rPr lang="en-US" sz="1600" dirty="0"/>
              <a:t>There is LMSC closing meeting on Friday 24July20 we could try for. </a:t>
            </a:r>
          </a:p>
          <a:p>
            <a:pPr lvl="2">
              <a:buFont typeface="Arial" panose="020B0604020202020204" pitchFamily="34" charset="0"/>
              <a:buChar char="•"/>
            </a:pPr>
            <a:endParaRPr lang="en-US" sz="1600" dirty="0"/>
          </a:p>
          <a:p>
            <a:pPr lvl="2">
              <a:buFont typeface="Arial" panose="020B0604020202020204" pitchFamily="34" charset="0"/>
              <a:buChar char="•"/>
            </a:pPr>
            <a:r>
              <a:rPr lang="en-US" b="1" dirty="0">
                <a:solidFill>
                  <a:srgbClr val="00B0F0"/>
                </a:solidFill>
              </a:rPr>
              <a:t>Would need someone to draft up the initial comment text  to get this going.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297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46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16-23Jul20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47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47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2)</a:t>
            </a:r>
            <a:endParaRPr lang="en-US" sz="2000" dirty="0"/>
          </a:p>
        </p:txBody>
      </p:sp>
      <p:sp>
        <p:nvSpPr>
          <p:cNvPr id="3" name="Content Placeholder 2"/>
          <p:cNvSpPr>
            <a:spLocks noGrp="1"/>
          </p:cNvSpPr>
          <p:nvPr>
            <p:ph idx="1"/>
          </p:nvPr>
        </p:nvSpPr>
        <p:spPr>
          <a:xfrm>
            <a:off x="685800" y="1096022"/>
            <a:ext cx="8153400" cy="5512522"/>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dirty="0">
              <a:effectLst/>
              <a:ea typeface="Calibri" panose="020F0502020204030204" pitchFamily="34" charset="0"/>
            </a:endParaRPr>
          </a:p>
          <a:p>
            <a:pPr lvl="3">
              <a:buFont typeface="Arial" panose="020B0604020202020204" pitchFamily="34" charset="0"/>
              <a:buChar char="•"/>
            </a:pPr>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next week – 23July20.</a:t>
            </a:r>
            <a:endParaRPr lang="en-US" sz="1400" b="0" i="0" dirty="0">
              <a:solidFill>
                <a:srgbClr val="333333"/>
              </a:solidFill>
              <a:effectLst/>
            </a:endParaRPr>
          </a:p>
          <a:p>
            <a:pPr lvl="3">
              <a:buFont typeface="Arial" panose="020B0604020202020204" pitchFamily="34" charset="0"/>
              <a:buChar char="•"/>
            </a:pP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6"/>
              </a:rPr>
              <a:t>https://mentor.ieee.org/802.18/dcn/20/18-20-0104-01-0000-fcc-proposed-rule-modernizing-and-expanding-access-to-the-70-80-90-ghz-bands.docx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dirty="0">
                <a:solidFill>
                  <a:srgbClr val="333333"/>
                </a:solidFill>
              </a:rPr>
              <a:t>There are </a:t>
            </a:r>
            <a:r>
              <a:rPr lang="en-US" sz="1600" b="1" u="sng" dirty="0">
                <a:solidFill>
                  <a:srgbClr val="333333"/>
                </a:solidFill>
              </a:rPr>
              <a:t>only 5 ‘seek comments’</a:t>
            </a:r>
            <a:r>
              <a:rPr lang="en-US" sz="1600" dirty="0">
                <a:solidFill>
                  <a:srgbClr val="333333"/>
                </a:solidFill>
              </a:rPr>
              <a:t>, highlighted in this copy of the proposed rule </a:t>
            </a:r>
            <a:endParaRPr lang="en-US" sz="1600" b="0" dirty="0">
              <a:solidFill>
                <a:srgbClr val="333333"/>
              </a:solidFill>
            </a:endParaRP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 the feedback from RR-TAG is we need to look at this more and maybe comment.</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333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E-Band ;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maintenance here also.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rPr>
              <a:t>Could start with suggestion to start with 57-71 GHz rules and move up. </a:t>
            </a:r>
          </a:p>
          <a:p>
            <a:pPr algn="l" fontAlgn="base">
              <a:buFont typeface="Arial" panose="020B0604020202020204" pitchFamily="34" charset="0"/>
              <a:buChar char="•"/>
            </a:pPr>
            <a:endParaRPr lang="en-US" sz="1600" dirty="0">
              <a:solidFill>
                <a:srgbClr val="333333"/>
              </a:solidFill>
              <a:effectLst/>
            </a:endParaRPr>
          </a:p>
          <a:p>
            <a:pPr>
              <a:buFont typeface="Arial" panose="020B0604020202020204" pitchFamily="34" charset="0"/>
              <a:buChar char="•"/>
            </a:pPr>
            <a:r>
              <a:rPr lang="en-US" sz="1600" dirty="0">
                <a:solidFill>
                  <a:srgbClr val="00B0F0"/>
                </a:solidFill>
              </a:rPr>
              <a:t>Would need someone to draft up the initial comment text to get this going.</a:t>
            </a:r>
            <a:r>
              <a:rPr lang="en-US" sz="1400" dirty="0">
                <a:solidFill>
                  <a:srgbClr val="00B0F0"/>
                </a:solidFill>
              </a:rPr>
              <a:t> </a:t>
            </a:r>
            <a:endParaRPr lang="en-US" sz="1400" b="0" dirty="0">
              <a:solidFill>
                <a:srgbClr val="333333"/>
              </a:solidFill>
            </a:endParaRPr>
          </a:p>
          <a:p>
            <a:pPr algn="l" fontAlgn="base">
              <a:buFont typeface="Arial" panose="020B0604020202020204" pitchFamily="34" charset="0"/>
              <a:buChar char="•"/>
            </a:pPr>
            <a:r>
              <a:rPr lang="en-US" sz="1600" dirty="0">
                <a:solidFill>
                  <a:srgbClr val="333333"/>
                </a:solidFill>
                <a:effectLst/>
              </a:rPr>
              <a:t> </a:t>
            </a:r>
          </a:p>
          <a:p>
            <a:pPr algn="l" fontAlgn="base">
              <a:buFont typeface="Arial" panose="020B0604020202020204" pitchFamily="34" charset="0"/>
              <a:buChar char="•"/>
            </a:pPr>
            <a:r>
              <a:rPr lang="en-US" sz="1600" dirty="0">
                <a:solidFill>
                  <a:srgbClr val="333333"/>
                </a:solidFill>
              </a:rPr>
              <a:t> </a:t>
            </a:r>
          </a:p>
          <a:p>
            <a:pPr algn="l" fontAlgn="base">
              <a:buFont typeface="Arial" panose="020B0604020202020204" pitchFamily="34" charset="0"/>
              <a:buChar char="•"/>
            </a:pPr>
            <a:endParaRPr lang="en-US" sz="160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2)</a:t>
            </a:r>
            <a:endParaRPr lang="en-US" sz="2000" dirty="0"/>
          </a:p>
        </p:txBody>
      </p:sp>
    </p:spTree>
    <p:extLst>
      <p:ext uri="{BB962C8B-B14F-4D97-AF65-F5344CB8AC3E}">
        <p14:creationId xmlns:p14="http://schemas.microsoft.com/office/powerpoint/2010/main" val="3100922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marL="285750" indent="-285750">
              <a:buFont typeface="Wingdings" panose="05000000000000000000" pitchFamily="2" charset="2"/>
              <a:buChar char="q"/>
            </a:pPr>
            <a:r>
              <a:rPr lang="en-US" sz="1800" dirty="0">
                <a:solidFill>
                  <a:srgbClr val="00B0F0"/>
                </a:solidFill>
              </a:rPr>
              <a:t> FCC 6GHz FNPRM ___________  </a:t>
            </a:r>
          </a:p>
          <a:p>
            <a:pPr marL="285750" indent="-285750">
              <a:buFont typeface="Wingdings" panose="05000000000000000000" pitchFamily="2" charset="2"/>
              <a:buChar char="q"/>
            </a:pPr>
            <a:r>
              <a:rPr lang="en-US" sz="1800" dirty="0">
                <a:solidFill>
                  <a:srgbClr val="00B0F0"/>
                </a:solidFill>
              </a:rPr>
              <a:t> FCC 70/80/90 GHz ____________</a:t>
            </a:r>
          </a:p>
          <a:p>
            <a:pPr marL="285750" indent="-285750">
              <a:buFont typeface="Wingdings" panose="05000000000000000000" pitchFamily="2" charset="2"/>
              <a:buChar char="q"/>
            </a:pPr>
            <a:endParaRPr lang="en-US" sz="1800" dirty="0">
              <a:solidFill>
                <a:srgbClr val="00B0F0"/>
              </a:solidFill>
            </a:endParaRPr>
          </a:p>
          <a:p>
            <a:pPr marL="0" indent="0"/>
            <a:r>
              <a:rPr lang="en-US" sz="1800" dirty="0">
                <a:solidFill>
                  <a:srgbClr val="00B0F0"/>
                </a:solidFill>
              </a:rPr>
              <a:t> </a:t>
            </a:r>
            <a:endParaRPr lang="en-US" altLang="en-US" sz="1600" dirty="0"/>
          </a:p>
          <a:p>
            <a:pPr>
              <a:buFont typeface="Arial" panose="020B0604020202020204" pitchFamily="34" charset="0"/>
              <a:buChar char="•"/>
            </a:pPr>
            <a:r>
              <a:rPr lang="en-US" altLang="en-US" sz="2000" dirty="0"/>
              <a:t>AOB before recess to next Thursday, 23Jul20?</a:t>
            </a:r>
          </a:p>
          <a:p>
            <a:pPr lvl="1">
              <a:buFont typeface="Arial" panose="020B0604020202020204" pitchFamily="34" charset="0"/>
              <a:buChar char="•"/>
            </a:pPr>
            <a:r>
              <a:rPr lang="en-US" altLang="en-US" sz="1800" dirty="0">
                <a:solidFill>
                  <a:schemeClr val="tx1"/>
                </a:solidFill>
              </a:rPr>
              <a:t> </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Present on-line today: 			and voters on-line: </a:t>
            </a:r>
          </a:p>
          <a:p>
            <a:pPr>
              <a:buFont typeface="Arial" panose="020B0604020202020204" pitchFamily="34" charset="0"/>
              <a:buChar char="•"/>
            </a:pPr>
            <a:r>
              <a:rPr lang="en-US" altLang="en-US" sz="2000" dirty="0">
                <a:solidFill>
                  <a:schemeClr val="tx1"/>
                </a:solidFill>
              </a:rPr>
              <a:t>Recessed until Thursday 23Jul20, 15:00et </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(23Jul20)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last Thursday (16jul20)</a:t>
            </a:r>
          </a:p>
          <a:p>
            <a:pPr lvl="1">
              <a:spcBef>
                <a:spcPts val="0"/>
              </a:spcBef>
              <a:buFont typeface="Arial" panose="020B0604020202020204" pitchFamily="34" charset="0"/>
              <a:buChar char="•"/>
            </a:pPr>
            <a:r>
              <a:rPr lang="en-US" altLang="en-US" sz="1800" dirty="0">
                <a:solidFill>
                  <a:schemeClr val="tx1"/>
                </a:solidFill>
              </a:rPr>
              <a:t>IMAT-Attendance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________</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 Attendance, roll call  and queue, Stuart K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last week or new</a:t>
            </a:r>
          </a:p>
          <a:p>
            <a:pPr lvl="1">
              <a:spcBef>
                <a:spcPts val="0"/>
              </a:spcBef>
              <a:buFont typeface="Arial" panose="020B0604020202020204" pitchFamily="34" charset="0"/>
              <a:buChar char="•"/>
            </a:pPr>
            <a:r>
              <a:rPr lang="en-US" altLang="en-US" sz="1800" dirty="0">
                <a:solidFill>
                  <a:schemeClr val="tx1"/>
                </a:solidFill>
              </a:rPr>
              <a:t>EU Items (both weeks)</a:t>
            </a:r>
          </a:p>
          <a:p>
            <a:pPr lvl="1">
              <a:spcBef>
                <a:spcPts val="0"/>
              </a:spcBef>
              <a:buFont typeface="Arial" panose="020B0604020202020204" pitchFamily="34" charset="0"/>
              <a:buChar char="•"/>
            </a:pPr>
            <a:r>
              <a:rPr lang="en-US" altLang="en-US" sz="1800" dirty="0">
                <a:solidFill>
                  <a:schemeClr val="tx1"/>
                </a:solidFill>
              </a:rPr>
              <a:t>ITU-R Items (both weeks) </a:t>
            </a:r>
          </a:p>
          <a:p>
            <a:pPr lvl="1">
              <a:spcBef>
                <a:spcPts val="0"/>
              </a:spcBef>
              <a:buFont typeface="Arial" panose="020B0604020202020204" pitchFamily="34" charset="0"/>
              <a:buChar char="•"/>
            </a:pPr>
            <a:r>
              <a:rPr lang="en-US" altLang="en-US" sz="1800" dirty="0">
                <a:solidFill>
                  <a:schemeClr val="tx1"/>
                </a:solidFill>
              </a:rPr>
              <a:t>FCC 6 GHz  (both weeks) </a:t>
            </a:r>
          </a:p>
          <a:p>
            <a:pPr lvl="1">
              <a:spcBef>
                <a:spcPts val="0"/>
              </a:spcBef>
              <a:buFont typeface="Arial" panose="020B0604020202020204" pitchFamily="34" charset="0"/>
              <a:buChar char="•"/>
            </a:pPr>
            <a:r>
              <a:rPr lang="en-US" altLang="en-US" sz="1800" dirty="0">
                <a:solidFill>
                  <a:schemeClr val="tx1"/>
                </a:solidFill>
              </a:rPr>
              <a:t>FCC 70/80/90 GHz (both weeks)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28Sep-02Oct20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t>
            </a:r>
            <a:r>
              <a:rPr lang="en-US" sz="1600" b="1" dirty="0">
                <a:solidFill>
                  <a:schemeClr val="bg1">
                    <a:lumMod val="6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b="1" dirty="0">
                <a:solidFill>
                  <a:schemeClr val="bg1">
                    <a:lumMod val="65000"/>
                  </a:schemeClr>
                </a:solidFill>
              </a:rPr>
              <a:t>nothing to share today</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SRDoc #12 - 30Jul20</a:t>
            </a:r>
          </a:p>
          <a:p>
            <a:pPr lvl="1">
              <a:spcBef>
                <a:spcPts val="0"/>
              </a:spcBef>
              <a:buFont typeface="Arial" panose="020B0604020202020204" pitchFamily="34" charset="0"/>
              <a:buChar char="•"/>
            </a:pPr>
            <a:r>
              <a:rPr lang="en-US" sz="1600" b="1" dirty="0">
                <a:solidFill>
                  <a:schemeClr val="bg1">
                    <a:lumMod val="6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100" b="1" dirty="0">
                <a:solidFill>
                  <a:schemeClr val="bg1">
                    <a:lumMod val="65000"/>
                  </a:schemeClr>
                </a:solidFill>
              </a:rPr>
              <a:t>nothing to share today</a:t>
            </a:r>
          </a:p>
          <a:p>
            <a:pPr lvl="1">
              <a:spcBef>
                <a:spcPts val="0"/>
              </a:spcBef>
              <a:buFont typeface="Arial" panose="020B0604020202020204" pitchFamily="34" charset="0"/>
              <a:buChar char="•"/>
            </a:pPr>
            <a:r>
              <a:rPr lang="en-US" sz="1100" b="1" dirty="0">
                <a:solidFill>
                  <a:schemeClr val="bg1">
                    <a:lumMod val="65000"/>
                  </a:schemeClr>
                </a:solidFill>
              </a:rPr>
              <a:t>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574735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call </a:t>
            </a:r>
            <a:r>
              <a:rPr lang="en-US" sz="1600" dirty="0"/>
              <a:t>#86,  28Sep-02Oct20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1">
              <a:spcBef>
                <a:spcPts val="0"/>
              </a:spcBef>
              <a:buFont typeface="Arial" panose="020B0604020202020204" pitchFamily="34" charset="0"/>
              <a:buChar char="•"/>
            </a:pPr>
            <a:r>
              <a:rPr lang="en-US" sz="1400" dirty="0">
                <a:solidFill>
                  <a:schemeClr val="tx1"/>
                </a:solidFill>
              </a:rPr>
              <a: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600" dirty="0">
                <a:solidFill>
                  <a:schemeClr val="tx1"/>
                </a:solidFill>
              </a:rPr>
              <a:t>next meeting #97, 19-23Oct20; Dublin, Ireland</a:t>
            </a:r>
            <a:endParaRPr lang="en-US" altLang="en-US" sz="140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#12, 05-07 Oct20;  ECO office</a:t>
            </a:r>
            <a:endParaRPr lang="en-US" sz="1400" dirty="0"/>
          </a:p>
          <a:p>
            <a:pPr lvl="1">
              <a:buFont typeface="Arial" panose="020B0604020202020204" pitchFamily="34" charset="0"/>
              <a:buChar char="•"/>
            </a:pPr>
            <a:r>
              <a:rPr lang="en-US" sz="1200" dirty="0">
                <a:solidFill>
                  <a:schemeClr val="bg1">
                    <a:lumMod val="65000"/>
                  </a:schemeClr>
                </a:solidFill>
              </a:rPr>
              <a:t>nothing to share today</a:t>
            </a:r>
          </a:p>
          <a:p>
            <a:pPr lvl="1">
              <a:buFont typeface="Arial" panose="020B0604020202020204" pitchFamily="34" charset="0"/>
              <a:buChar char="•"/>
            </a:pPr>
            <a:r>
              <a:rPr lang="en-US" sz="1600" dirty="0"/>
              <a:t>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8465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lvl="0">
              <a:buFont typeface="Arial" panose="020B0604020202020204" pitchFamily="34" charset="0"/>
              <a:buChar char="•"/>
            </a:pPr>
            <a:r>
              <a:rPr lang="en-US" sz="1600" b="0" dirty="0">
                <a:solidFill>
                  <a:schemeClr val="bg1">
                    <a:lumMod val="65000"/>
                  </a:schemeClr>
                </a:solidFill>
              </a:rPr>
              <a:t>Nothing to share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2474852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a:t>
            </a:r>
            <a:r>
              <a:rPr lang="en-US" altLang="en-US" sz="1600" dirty="0"/>
              <a:t> (1of 3)</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800" b="1" u="sng" dirty="0"/>
              <a:t>Proceeding:</a:t>
            </a:r>
            <a:r>
              <a:rPr lang="en-US" sz="18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600" b="0" dirty="0"/>
              <a:t>30 days for FCC to rule on these.  Several oppositions to the stay and several for the stay.   </a:t>
            </a:r>
          </a:p>
          <a:p>
            <a:pPr lvl="1">
              <a:buFont typeface="Arial" panose="020B0604020202020204" pitchFamily="34" charset="0"/>
              <a:buChar char="•"/>
            </a:pPr>
            <a:r>
              <a:rPr lang="en-US" sz="1600" dirty="0"/>
              <a:t>All 3 will go to First Circuit Court of appeals.  Expect it will be sooner, tbd. </a:t>
            </a:r>
          </a:p>
          <a:p>
            <a:pPr lvl="1">
              <a:buFont typeface="Arial" panose="020B0604020202020204" pitchFamily="34" charset="0"/>
              <a:buChar char="•"/>
            </a:pPr>
            <a:r>
              <a:rPr lang="en-US" sz="160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lvl="1">
              <a:buFont typeface="Arial" panose="020B0604020202020204" pitchFamily="34" charset="0"/>
              <a:buChar char="•"/>
            </a:pPr>
            <a:r>
              <a:rPr lang="en-US" sz="1600" dirty="0"/>
              <a:t>Pending Federal Register yet. </a:t>
            </a:r>
          </a:p>
          <a:p>
            <a:pPr marL="0" indent="0"/>
            <a:endParaRPr lang="en-US" sz="20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8688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 </a:t>
            </a:r>
            <a:r>
              <a:rPr lang="en-US" altLang="en-US" sz="1600" dirty="0"/>
              <a:t> (2of 3)</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a:t>
            </a:r>
            <a:r>
              <a:rPr lang="en-US" sz="1600" dirty="0" err="1"/>
              <a:t>Mutli</a:t>
            </a:r>
            <a:r>
              <a:rPr lang="en-US" sz="1600" dirty="0"/>
              <a:t>-stake holder group (MSG) getting together 31 July 20 to discuss 6 GHz and what happens in the band.  </a:t>
            </a:r>
          </a:p>
          <a:p>
            <a:pPr lvl="2">
              <a:buFont typeface="Arial" panose="020B0604020202020204" pitchFamily="34" charset="0"/>
              <a:buChar char="•"/>
            </a:pPr>
            <a:r>
              <a:rPr lang="en-US" sz="1400" dirty="0"/>
              <a:t>Focus is on formation of the group at this first call with a steering group, </a:t>
            </a:r>
          </a:p>
          <a:p>
            <a:pPr lvl="2">
              <a:buFont typeface="Arial" panose="020B0604020202020204" pitchFamily="34" charset="0"/>
              <a:buChar char="•"/>
            </a:pPr>
            <a:r>
              <a:rPr lang="en-US" sz="1400" dirty="0"/>
              <a:t>FCC will be in attendance.</a:t>
            </a:r>
          </a:p>
          <a:p>
            <a:pPr lvl="2">
              <a:buFont typeface="Arial" panose="020B0604020202020204" pitchFamily="34" charset="0"/>
              <a:buChar char="•"/>
            </a:pPr>
            <a:r>
              <a:rPr lang="en-US" sz="14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are coming on board and participating in this launch on the 31</a:t>
            </a:r>
            <a:r>
              <a:rPr lang="en-US" sz="1600" baseline="30000" dirty="0"/>
              <a:t>st   </a:t>
            </a:r>
            <a:r>
              <a:rPr lang="en-US" sz="1600" dirty="0"/>
              <a:t>(1300-1700 et)</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Stakes are getting higher…… </a:t>
            </a:r>
          </a:p>
          <a:p>
            <a:pPr marL="457200" lvl="1" indent="0"/>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225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a:t>
            </a:r>
            <a:r>
              <a:rPr lang="en-US" altLang="en-US" sz="1800" dirty="0"/>
              <a:t> (3 of 3)</a:t>
            </a:r>
            <a:r>
              <a:rPr lang="en-US" altLang="en-US" sz="2400" dirty="0"/>
              <a:t>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https://mentor.ieee.org/802.18/dcn/20/18-20-0062-02-0000-fcc-r-o-fnprm-promoting-unlicensed-use-of-the-6ghz-band-et-18-295.docx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Need time to go through them. </a:t>
            </a:r>
          </a:p>
          <a:p>
            <a:pPr lvl="2">
              <a:buFont typeface="Arial" panose="020B0604020202020204" pitchFamily="34" charset="0"/>
              <a:buChar char="•"/>
            </a:pPr>
            <a:r>
              <a:rPr lang="en-US" sz="1600" dirty="0"/>
              <a:t>Possible common points for all of IEEE 802 to consider. </a:t>
            </a:r>
          </a:p>
          <a:p>
            <a:pPr lvl="1">
              <a:buFont typeface="Arial" panose="020B0604020202020204" pitchFamily="34" charset="0"/>
              <a:buChar char="•"/>
            </a:pPr>
            <a:r>
              <a:rPr lang="en-US" sz="1600" dirty="0"/>
              <a:t>Reply Comments due:  27July20.</a:t>
            </a:r>
          </a:p>
          <a:p>
            <a:pPr lvl="2">
              <a:buFont typeface="Arial" panose="020B0604020202020204" pitchFamily="34" charset="0"/>
              <a:buChar char="•"/>
            </a:pPr>
            <a:r>
              <a:rPr lang="en-US" sz="1600" dirty="0"/>
              <a:t>For the 10day LMSC ballot, would have had to approve today, 09July20. </a:t>
            </a:r>
          </a:p>
          <a:p>
            <a:pPr lvl="2">
              <a:buFont typeface="Arial" panose="020B0604020202020204" pitchFamily="34" charset="0"/>
              <a:buChar char="•"/>
            </a:pPr>
            <a:r>
              <a:rPr lang="en-US" sz="1600" dirty="0"/>
              <a:t>There is LMSC closing meeting on Friday 24July20 we could try for. </a:t>
            </a:r>
          </a:p>
          <a:p>
            <a:pPr lvl="2">
              <a:buFont typeface="Arial" panose="020B0604020202020204" pitchFamily="34" charset="0"/>
              <a:buChar char="•"/>
            </a:pPr>
            <a:endParaRPr lang="en-US" sz="1600" dirty="0"/>
          </a:p>
          <a:p>
            <a:pPr lvl="2">
              <a:buFont typeface="Arial" panose="020B0604020202020204" pitchFamily="34" charset="0"/>
              <a:buChar char="•"/>
            </a:pPr>
            <a:r>
              <a:rPr lang="en-US" b="1" dirty="0">
                <a:solidFill>
                  <a:srgbClr val="00B0F0"/>
                </a:solidFill>
              </a:rPr>
              <a:t>Would need someone to draft up the initial comments to get this going.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7897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16-23Jul20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2)</a:t>
            </a:r>
            <a:endParaRPr lang="en-US" sz="2000" dirty="0"/>
          </a:p>
        </p:txBody>
      </p:sp>
      <p:sp>
        <p:nvSpPr>
          <p:cNvPr id="3" name="Content Placeholder 2"/>
          <p:cNvSpPr>
            <a:spLocks noGrp="1"/>
          </p:cNvSpPr>
          <p:nvPr>
            <p:ph idx="1"/>
          </p:nvPr>
        </p:nvSpPr>
        <p:spPr>
          <a:xfrm>
            <a:off x="685800" y="1096022"/>
            <a:ext cx="8153400" cy="5512522"/>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dirty="0">
              <a:effectLst/>
              <a:ea typeface="Calibri" panose="020F0502020204030204" pitchFamily="34" charset="0"/>
            </a:endParaRPr>
          </a:p>
          <a:p>
            <a:pPr lvl="3">
              <a:buFont typeface="Arial" panose="020B0604020202020204" pitchFamily="34" charset="0"/>
              <a:buChar char="•"/>
            </a:pPr>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next week – 23July20.</a:t>
            </a:r>
            <a:endParaRPr lang="en-US" sz="1400" b="0" i="0" dirty="0">
              <a:solidFill>
                <a:srgbClr val="333333"/>
              </a:solidFill>
              <a:effectLst/>
            </a:endParaRPr>
          </a:p>
          <a:p>
            <a:pPr lvl="3">
              <a:buFont typeface="Arial" panose="020B0604020202020204" pitchFamily="34" charset="0"/>
              <a:buChar char="•"/>
            </a:pP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6"/>
              </a:rPr>
              <a:t>https://mentor.ieee.org/802.18/dcn/20/18-20-0104-01-0000-fcc-proposed-rule-modernizing-and-expanding-access-to-the-70-80-90-ghz-bands.docx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dirty="0">
                <a:solidFill>
                  <a:srgbClr val="333333"/>
                </a:solidFill>
              </a:rPr>
              <a:t>There are </a:t>
            </a:r>
            <a:r>
              <a:rPr lang="en-US" sz="1600" b="1" u="sng" dirty="0">
                <a:solidFill>
                  <a:srgbClr val="333333"/>
                </a:solidFill>
              </a:rPr>
              <a:t>only 5 ‘seek comments’</a:t>
            </a:r>
            <a:r>
              <a:rPr lang="en-US" sz="1600" dirty="0">
                <a:solidFill>
                  <a:srgbClr val="333333"/>
                </a:solidFill>
              </a:rPr>
              <a:t>, highlighted in this copy of the proposed rule </a:t>
            </a:r>
            <a:endParaRPr lang="en-US" sz="1600" b="0" dirty="0">
              <a:solidFill>
                <a:srgbClr val="333333"/>
              </a:solidFill>
            </a:endParaRP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 the feedback from RR-TAG is we need to look at this more and maybe comment.</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31541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E-Band ;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maintenance here also.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rPr>
              <a:t>Could start with suggestion to start with 57-71 GHz rules and move up. </a:t>
            </a:r>
          </a:p>
          <a:p>
            <a:pPr algn="l" fontAlgn="base">
              <a:buFont typeface="Arial" panose="020B0604020202020204" pitchFamily="34" charset="0"/>
              <a:buChar char="•"/>
            </a:pPr>
            <a:endParaRPr lang="en-US" sz="1600" dirty="0">
              <a:solidFill>
                <a:srgbClr val="333333"/>
              </a:solidFill>
              <a:effectLst/>
            </a:endParaRPr>
          </a:p>
          <a:p>
            <a:pPr>
              <a:buFont typeface="Arial" panose="020B0604020202020204" pitchFamily="34" charset="0"/>
              <a:buChar char="•"/>
            </a:pPr>
            <a:r>
              <a:rPr lang="en-US" sz="1600" dirty="0">
                <a:solidFill>
                  <a:srgbClr val="00B0F0"/>
                </a:solidFill>
              </a:rPr>
              <a:t>Would need someone to draft up the initial comments to get this going.</a:t>
            </a:r>
            <a:r>
              <a:rPr lang="en-US" sz="1400" dirty="0">
                <a:solidFill>
                  <a:srgbClr val="00B0F0"/>
                </a:solidFill>
              </a:rPr>
              <a:t> </a:t>
            </a:r>
            <a:endParaRPr lang="en-US" sz="1400" b="0" dirty="0">
              <a:solidFill>
                <a:srgbClr val="333333"/>
              </a:solidFill>
            </a:endParaRPr>
          </a:p>
          <a:p>
            <a:pPr algn="l" fontAlgn="base">
              <a:buFont typeface="Arial" panose="020B0604020202020204" pitchFamily="34" charset="0"/>
              <a:buChar char="•"/>
            </a:pPr>
            <a:r>
              <a:rPr lang="en-US" sz="1600" dirty="0">
                <a:solidFill>
                  <a:srgbClr val="333333"/>
                </a:solidFill>
                <a:effectLst/>
              </a:rPr>
              <a:t> </a:t>
            </a:r>
          </a:p>
          <a:p>
            <a:pPr algn="l" fontAlgn="base">
              <a:buFont typeface="Arial" panose="020B0604020202020204" pitchFamily="34" charset="0"/>
              <a:buChar char="•"/>
            </a:pPr>
            <a:r>
              <a:rPr lang="en-US" sz="1600" dirty="0">
                <a:solidFill>
                  <a:srgbClr val="333333"/>
                </a:solidFill>
              </a:rPr>
              <a:t> </a:t>
            </a:r>
          </a:p>
          <a:p>
            <a:pPr algn="l" fontAlgn="base">
              <a:buFont typeface="Arial" panose="020B0604020202020204" pitchFamily="34" charset="0"/>
              <a:buChar char="•"/>
            </a:pPr>
            <a:endParaRPr lang="en-US" sz="160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2)</a:t>
            </a:r>
            <a:endParaRPr lang="en-US" sz="2000" dirty="0"/>
          </a:p>
        </p:txBody>
      </p:sp>
    </p:spTree>
    <p:extLst>
      <p:ext uri="{BB962C8B-B14F-4D97-AF65-F5344CB8AC3E}">
        <p14:creationId xmlns:p14="http://schemas.microsoft.com/office/powerpoint/2010/main" val="3601601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2000" b="0" dirty="0">
                <a:solidFill>
                  <a:srgbClr val="333333"/>
                </a:solidFill>
              </a:rPr>
              <a:t>As an ongoing action, we always want to be looking for ways we can help with the digital divide.  </a:t>
            </a:r>
          </a:p>
          <a:p>
            <a:pPr algn="l" fontAlgn="base">
              <a:buFont typeface="Arial" panose="020B0604020202020204" pitchFamily="34" charset="0"/>
              <a:buChar char="•"/>
            </a:pPr>
            <a:r>
              <a:rPr lang="en-US" sz="2000" b="0" dirty="0">
                <a:solidFill>
                  <a:srgbClr val="333333"/>
                </a:solidFill>
              </a:rPr>
              <a:t>As in information item the FCC did release a rule last week, </a:t>
            </a:r>
            <a:r>
              <a:rPr lang="en-US" sz="2000" b="0" dirty="0" err="1">
                <a:solidFill>
                  <a:srgbClr val="333333"/>
                </a:solidFill>
              </a:rPr>
              <a:t>w.r.t.</a:t>
            </a:r>
            <a:r>
              <a:rPr lang="en-US" sz="2000" b="0" dirty="0">
                <a:solidFill>
                  <a:srgbClr val="333333"/>
                </a:solidFill>
              </a:rPr>
              <a:t> the digital divide:</a:t>
            </a:r>
            <a:endParaRPr lang="en-US" sz="2000" dirty="0"/>
          </a:p>
          <a:p>
            <a:pPr algn="l" fontAlgn="base">
              <a:buFont typeface="Arial" panose="020B0604020202020204" pitchFamily="34" charset="0"/>
              <a:buChar char="•"/>
            </a:pPr>
            <a:endParaRPr lang="en-US" sz="1600" b="0" dirty="0">
              <a:solidFill>
                <a:srgbClr val="333333"/>
              </a:solidFill>
              <a:effectLst/>
              <a:latin typeface="Arial" panose="020B0604020202020204" pitchFamily="34" charset="0"/>
              <a:ea typeface="Times New Roman" panose="02020603050405020304" pitchFamily="18" charset="0"/>
            </a:endParaRPr>
          </a:p>
          <a:p>
            <a:pPr algn="l" fontAlgn="base">
              <a:buFont typeface="Arial" panose="020B0604020202020204" pitchFamily="34" charset="0"/>
              <a:buChar char="•"/>
            </a:pPr>
            <a:r>
              <a:rPr lang="en-US" sz="1600" b="0" dirty="0">
                <a:solidFill>
                  <a:srgbClr val="333333"/>
                </a:solidFill>
                <a:effectLst/>
                <a:latin typeface="Arial" panose="020B0604020202020204" pitchFamily="34" charset="0"/>
                <a:ea typeface="Times New Roman" panose="02020603050405020304" pitchFamily="18" charset="0"/>
              </a:rPr>
              <a:t>Bridging the Digital Divide for Low-Income Consumers, Lifeline and Link Up Reform and Modernization, Telecommunications Carriers Eligible for Universal Service Support</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tabLst>
                <a:tab pos="3281680" algn="l"/>
              </a:tabLst>
            </a:pPr>
            <a:r>
              <a:rPr lang="en-US" sz="1600" b="0" dirty="0">
                <a:effectLst/>
                <a:latin typeface="Helvetica" panose="020B0604020202020204" pitchFamily="34" charset="0"/>
                <a:ea typeface="Times New Roman" panose="02020603050405020304" pitchFamily="18" charset="0"/>
              </a:rPr>
              <a:t>FR Document: </a:t>
            </a:r>
            <a:r>
              <a:rPr lang="en-US" sz="1600" b="0" u="sng" dirty="0">
                <a:solidFill>
                  <a:srgbClr val="3071A9"/>
                </a:solidFill>
                <a:effectLst/>
                <a:latin typeface="Helvetica" panose="020B0604020202020204" pitchFamily="34" charset="0"/>
                <a:ea typeface="Times New Roman" panose="02020603050405020304" pitchFamily="18" charset="0"/>
                <a:hlinkClick r:id="rId3"/>
              </a:rPr>
              <a:t>2020-13611</a:t>
            </a:r>
            <a:r>
              <a:rPr lang="en-US" sz="1600" b="0" dirty="0">
                <a:effectLst/>
                <a:latin typeface="Helvetica" panose="020B0604020202020204" pitchFamily="34" charset="0"/>
                <a:ea typeface="Times New Roman" panose="02020603050405020304" pitchFamily="18" charset="0"/>
              </a:rPr>
              <a:t> Citation: 85 FR 41930  </a:t>
            </a:r>
            <a:r>
              <a:rPr lang="en-US" sz="1600" b="0" u="sng" dirty="0">
                <a:solidFill>
                  <a:srgbClr val="3071A9"/>
                </a:solidFill>
                <a:effectLst/>
                <a:latin typeface="Helvetica" panose="020B0604020202020204" pitchFamily="34" charset="0"/>
                <a:ea typeface="Times New Roman" panose="02020603050405020304" pitchFamily="18" charset="0"/>
                <a:hlinkClick r:id="rId4"/>
              </a:rPr>
              <a:t>PDF</a:t>
            </a:r>
            <a:r>
              <a:rPr lang="en-US" sz="1600" b="0" dirty="0">
                <a:effectLst/>
                <a:latin typeface="Helvetica" panose="020B0604020202020204" pitchFamily="34" charset="0"/>
                <a:ea typeface="Times New Roman" panose="02020603050405020304" pitchFamily="18" charset="0"/>
              </a:rPr>
              <a:t> Pages 41930-41931 </a:t>
            </a:r>
            <a:r>
              <a:rPr lang="en-US" sz="1600" b="0" i="1" dirty="0">
                <a:effectLst/>
                <a:latin typeface="Helvetica" panose="020B0604020202020204" pitchFamily="34" charset="0"/>
                <a:ea typeface="Times New Roman" panose="02020603050405020304" pitchFamily="18" charset="0"/>
              </a:rPr>
              <a:t>(2 pages)</a:t>
            </a:r>
            <a:r>
              <a:rPr lang="en-US" sz="1600" b="0" dirty="0">
                <a:effectLst/>
                <a:latin typeface="Helvetica" panose="020B0604020202020204" pitchFamily="34" charset="0"/>
                <a:ea typeface="Times New Roman" panose="02020603050405020304" pitchFamily="18" charset="0"/>
              </a:rPr>
              <a:t>  </a:t>
            </a:r>
            <a:r>
              <a:rPr lang="en-US" sz="1600" b="0" u="sng" dirty="0">
                <a:solidFill>
                  <a:srgbClr val="3071A9"/>
                </a:solidFill>
                <a:effectLst/>
                <a:latin typeface="Helvetica" panose="020B0604020202020204" pitchFamily="34" charset="0"/>
                <a:ea typeface="Times New Roman" panose="02020603050405020304" pitchFamily="18" charset="0"/>
                <a:hlinkClick r:id="rId5"/>
              </a:rPr>
              <a:t>Permalink</a:t>
            </a:r>
            <a:r>
              <a:rPr lang="en-US" sz="1600" b="0" dirty="0">
                <a:effectLst/>
                <a:latin typeface="Helvetica" panose="020B0604020202020204" pitchFamily="34" charset="0"/>
                <a:ea typeface="Times New Roman" panose="02020603050405020304" pitchFamily="18" charset="0"/>
              </a:rPr>
              <a:t> </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b="0" dirty="0">
              <a:effectLst/>
              <a:latin typeface="Helvetica" panose="020B0604020202020204" pitchFamily="34" charset="0"/>
              <a:ea typeface="Times New Roman" panose="02020603050405020304" pitchFamily="18" charset="0"/>
            </a:endParaRPr>
          </a:p>
          <a:p>
            <a:pPr marL="0" marR="0">
              <a:spcBef>
                <a:spcPts val="0"/>
              </a:spcBef>
              <a:spcAft>
                <a:spcPts val="0"/>
              </a:spcAft>
            </a:pPr>
            <a:r>
              <a:rPr lang="en-US" sz="1600" b="0" dirty="0">
                <a:effectLst/>
                <a:latin typeface="Helvetica" panose="020B0604020202020204" pitchFamily="34" charset="0"/>
                <a:ea typeface="Times New Roman" panose="02020603050405020304" pitchFamily="18" charset="0"/>
              </a:rPr>
              <a:t>Abstract: In this document, the Federal Communications Commission (Commission) announces that the Office of Management and Budget (OMB) has approved, for a period of three years, a revision to an information collection associated with the rules for the Lifeline and Link Up Reform and Modernization contained in the Commission's Order, FCC 19- 111. This document is consistent with the Fifth Report and Order, Memorandum Opinion and Order and Order on Reconsideration, and Further Notice of Proposed... </a:t>
            </a:r>
            <a:endParaRPr lang="en-US" sz="1600" b="0" dirty="0">
              <a:effectLst/>
              <a:latin typeface="Calibri" panose="020F0502020204030204" pitchFamily="34" charset="0"/>
              <a:ea typeface="Calibri" panose="020F0502020204030204" pitchFamily="34" charset="0"/>
            </a:endParaRPr>
          </a:p>
          <a:p>
            <a:pPr algn="l" fontAlgn="base">
              <a:buFont typeface="Arial" panose="020B0604020202020204" pitchFamily="34" charset="0"/>
              <a:buChar char="•"/>
            </a:pPr>
            <a:r>
              <a:rPr lang="en-US" sz="1600" b="0" i="0" dirty="0">
                <a:solidFill>
                  <a:srgbClr val="333333"/>
                </a:solidFill>
                <a:effectLst/>
                <a:latin typeface="Georgia" panose="02040502050405020303" pitchFamily="18" charset="0"/>
              </a:rPr>
              <a:t> </a:t>
            </a:r>
            <a:endParaRPr lang="en-US" sz="1600" b="0" dirty="0">
              <a:solidFill>
                <a:srgbClr val="333333"/>
              </a:solidFill>
              <a:latin typeface="Georgia" panose="02040502050405020303" pitchFamily="18" charset="0"/>
            </a:endParaRPr>
          </a:p>
          <a:p>
            <a:pPr algn="l" fontAlgn="base">
              <a:buFont typeface="Arial" panose="020B0604020202020204" pitchFamily="34" charset="0"/>
              <a:buChar char="•"/>
            </a:pPr>
            <a:r>
              <a:rPr lang="en-US" sz="1600" b="0" i="0" dirty="0">
                <a:solidFill>
                  <a:srgbClr val="333333"/>
                </a:solidFill>
                <a:effectLst/>
                <a:latin typeface="Georgia" panose="02040502050405020303" pitchFamily="18" charset="0"/>
              </a:rPr>
              <a:t> </a:t>
            </a: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a:t>
            </a:r>
            <a:endParaRPr lang="en-US" sz="2000" dirty="0"/>
          </a:p>
        </p:txBody>
      </p:sp>
    </p:spTree>
    <p:extLst>
      <p:ext uri="{BB962C8B-B14F-4D97-AF65-F5344CB8AC3E}">
        <p14:creationId xmlns:p14="http://schemas.microsoft.com/office/powerpoint/2010/main" val="1903873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2000" b="0" dirty="0">
                <a:solidFill>
                  <a:srgbClr val="333333"/>
                </a:solidFill>
              </a:rPr>
              <a:t> </a:t>
            </a:r>
          </a:p>
          <a:p>
            <a:pPr algn="l" fontAlgn="base">
              <a:buFont typeface="Arial" panose="020B0604020202020204" pitchFamily="34" charset="0"/>
              <a:buChar char="•"/>
            </a:pPr>
            <a:r>
              <a:rPr lang="en-US" sz="2000" b="0" dirty="0">
                <a:solidFill>
                  <a:srgbClr val="333333"/>
                </a:solidFill>
              </a:rPr>
              <a:t> </a:t>
            </a:r>
          </a:p>
          <a:p>
            <a:pPr algn="l" fontAlgn="base">
              <a:buFont typeface="Arial" panose="020B0604020202020204" pitchFamily="34" charset="0"/>
              <a:buChar char="•"/>
            </a:pPr>
            <a:r>
              <a:rPr lang="en-US" sz="2000" b="0" dirty="0">
                <a:solidFill>
                  <a:srgbClr val="333333"/>
                </a:solidFill>
              </a:rPr>
              <a:t> </a:t>
            </a:r>
          </a:p>
          <a:p>
            <a:pPr algn="l" fontAlgn="base">
              <a:buFont typeface="Arial" panose="020B0604020202020204" pitchFamily="34" charset="0"/>
              <a:buChar char="•"/>
            </a:pPr>
            <a:r>
              <a:rPr lang="en-US" sz="2000" b="0" dirty="0">
                <a:solidFill>
                  <a:srgbClr val="333333"/>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open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b="0" dirty="0">
                <a:solidFill>
                  <a:schemeClr val="tx1"/>
                </a:solidFill>
              </a:rPr>
              <a:t>Present on-line today: 			and voters on-line: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a:t>
            </a:r>
            <a:r>
              <a:rPr lang="en-US" sz="1400" dirty="0">
                <a:solidFill>
                  <a:schemeClr val="bg1">
                    <a:lumMod val="85000"/>
                  </a:schemeClr>
                </a:solidFill>
              </a:rPr>
              <a:t>07jan)</a:t>
            </a:r>
            <a:r>
              <a:rPr lang="en-US" sz="2000" dirty="0"/>
              <a:t>: 30Jul20–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back up slide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16:__________________32et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(electronic) Plenary is currently being considered in November 2020   </a:t>
            </a:r>
          </a:p>
          <a:p>
            <a:pPr>
              <a:buFont typeface="Arial" panose="020B0604020202020204" pitchFamily="34" charset="0"/>
              <a:buChar char="•"/>
            </a:pPr>
            <a:r>
              <a:rPr lang="en-US" sz="2000" dirty="0"/>
              <a:t>Thank You – Please stay safe.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1302963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802.18 </a:t>
            </a:r>
            <a:r>
              <a:rPr lang="en-US" sz="2000" dirty="0">
                <a:highlight>
                  <a:srgbClr val="808080"/>
                </a:highlight>
              </a:rPr>
              <a:t>weekly </a:t>
            </a:r>
            <a:r>
              <a:rPr lang="en-US" sz="2000" dirty="0"/>
              <a:t>teleconference call-in, </a:t>
            </a:r>
            <a:r>
              <a:rPr lang="en-US" sz="2000" dirty="0">
                <a:highlight>
                  <a:srgbClr val="808080"/>
                </a:highlight>
              </a:rPr>
              <a:t>30Jul20 to 07Jan21</a:t>
            </a: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Tree>
    <p:extLst>
      <p:ext uri="{BB962C8B-B14F-4D97-AF65-F5344CB8AC3E}">
        <p14:creationId xmlns:p14="http://schemas.microsoft.com/office/powerpoint/2010/main" val="306762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46</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16-23Jul20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16-23Jul20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400" dirty="0">
                <a:solidFill>
                  <a:schemeClr val="tx1"/>
                </a:solidFill>
              </a:rPr>
              <a:t>Call to Order</a:t>
            </a:r>
          </a:p>
          <a:p>
            <a:pPr lvl="1">
              <a:spcBef>
                <a:spcPts val="0"/>
              </a:spcBef>
              <a:buFont typeface="Arial" panose="020B0604020202020204" pitchFamily="34" charset="0"/>
              <a:buChar char="•"/>
            </a:pPr>
            <a:r>
              <a:rPr lang="en-US" altLang="en-US" sz="1400" dirty="0">
                <a:solidFill>
                  <a:schemeClr val="tx1"/>
                </a:solidFill>
              </a:rPr>
              <a:t>IMAT-Attendance server is open</a:t>
            </a:r>
          </a:p>
          <a:p>
            <a:pPr>
              <a:buFont typeface="Arial" panose="020B0604020202020204" pitchFamily="34" charset="0"/>
              <a:buChar char="•"/>
            </a:pPr>
            <a:r>
              <a:rPr lang="en-US" altLang="en-US" sz="14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85000"/>
                  </a:schemeClr>
                </a:solidFill>
              </a:rPr>
              <a:t>Peter</a:t>
            </a:r>
            <a:r>
              <a:rPr lang="en-US" altLang="en-US" sz="1400" dirty="0">
                <a:solidFill>
                  <a:schemeClr val="tx1"/>
                </a:solidFill>
              </a:rPr>
              <a:t> </a:t>
            </a:r>
            <a:r>
              <a:rPr lang="en-US" altLang="en-US" sz="1400" dirty="0">
                <a:solidFill>
                  <a:schemeClr val="bg1">
                    <a:lumMod val="85000"/>
                  </a:schemeClr>
                </a:solidFill>
              </a:rPr>
              <a:t>E.</a:t>
            </a:r>
          </a:p>
          <a:p>
            <a:pPr lvl="1">
              <a:buFont typeface="Arial" panose="020B0604020202020204" pitchFamily="34" charset="0"/>
              <a:buChar char="•"/>
            </a:pPr>
            <a:r>
              <a:rPr lang="en-US" altLang="en-US" sz="1400" dirty="0">
                <a:solidFill>
                  <a:schemeClr val="tx1"/>
                </a:solidFill>
              </a:rPr>
              <a:t>Attendance and queue, Stuart K </a:t>
            </a:r>
          </a:p>
          <a:p>
            <a:pPr>
              <a:buFont typeface="Arial" panose="020B0604020202020204" pitchFamily="34" charset="0"/>
              <a:buChar char="•"/>
            </a:pPr>
            <a:r>
              <a:rPr lang="en-US" altLang="en-US" sz="1400" dirty="0">
                <a:solidFill>
                  <a:schemeClr val="tx1"/>
                </a:solidFill>
              </a:rPr>
              <a:t>Approve agenda &amp; last minutes</a:t>
            </a:r>
          </a:p>
          <a:p>
            <a:pPr lvl="1">
              <a:buFont typeface="Arial" panose="020B0604020202020204" pitchFamily="34" charset="0"/>
              <a:buChar char="•"/>
            </a:pPr>
            <a:r>
              <a:rPr lang="en-US" altLang="en-US" sz="1400" dirty="0">
                <a:solidFill>
                  <a:schemeClr val="tx1"/>
                </a:solidFill>
              </a:rPr>
              <a:t>Attendance on-line/roll call</a:t>
            </a:r>
            <a:endParaRPr lang="en-US" altLang="en-US" sz="1400" dirty="0">
              <a:solidFill>
                <a:schemeClr val="bg1"/>
              </a:solidFill>
            </a:endParaRPr>
          </a:p>
          <a:p>
            <a:pPr>
              <a:buFont typeface="Arial" panose="020B0604020202020204" pitchFamily="34" charset="0"/>
              <a:buChar char="•"/>
            </a:pPr>
            <a:r>
              <a:rPr lang="en-US" altLang="en-US" sz="1400" dirty="0">
                <a:solidFill>
                  <a:schemeClr val="tx1"/>
                </a:solidFill>
              </a:rPr>
              <a:t>Discussion items, both weeks</a:t>
            </a:r>
          </a:p>
          <a:p>
            <a:pPr lvl="1">
              <a:spcBef>
                <a:spcPts val="0"/>
              </a:spcBef>
              <a:buFont typeface="Arial" panose="020B0604020202020204" pitchFamily="34" charset="0"/>
              <a:buChar char="•"/>
            </a:pPr>
            <a:r>
              <a:rPr lang="en-US" altLang="en-US" sz="1400" dirty="0">
                <a:solidFill>
                  <a:schemeClr val="tx1"/>
                </a:solidFill>
              </a:rPr>
              <a:t>Elections </a:t>
            </a:r>
          </a:p>
          <a:p>
            <a:pPr lvl="1">
              <a:spcBef>
                <a:spcPts val="0"/>
              </a:spcBef>
              <a:buFont typeface="Arial" panose="020B0604020202020204" pitchFamily="34" charset="0"/>
              <a:buChar char="•"/>
            </a:pPr>
            <a:r>
              <a:rPr lang="en-US" altLang="en-US" sz="1400" dirty="0">
                <a:solidFill>
                  <a:schemeClr val="tx1"/>
                </a:solidFill>
              </a:rPr>
              <a:t>Approve teleconferences </a:t>
            </a:r>
          </a:p>
          <a:p>
            <a:pPr lvl="1">
              <a:spcBef>
                <a:spcPts val="0"/>
              </a:spcBef>
              <a:buFont typeface="Arial" panose="020B0604020202020204" pitchFamily="34" charset="0"/>
              <a:buChar char="•"/>
            </a:pPr>
            <a:r>
              <a:rPr lang="en-US" altLang="en-US" sz="1400" dirty="0">
                <a:solidFill>
                  <a:schemeClr val="tx1"/>
                </a:solidFill>
              </a:rPr>
              <a:t>EU Items (both weeks)</a:t>
            </a:r>
          </a:p>
          <a:p>
            <a:pPr lvl="1">
              <a:spcBef>
                <a:spcPts val="0"/>
              </a:spcBef>
              <a:buFont typeface="Arial" panose="020B0604020202020204" pitchFamily="34" charset="0"/>
              <a:buChar char="•"/>
            </a:pPr>
            <a:r>
              <a:rPr lang="en-US" altLang="en-US" sz="1400" dirty="0">
                <a:solidFill>
                  <a:schemeClr val="tx1"/>
                </a:solidFill>
              </a:rPr>
              <a:t>ITU-R Items (both weeks) </a:t>
            </a:r>
          </a:p>
          <a:p>
            <a:pPr lvl="1">
              <a:spcBef>
                <a:spcPts val="0"/>
              </a:spcBef>
              <a:buFont typeface="Arial" panose="020B0604020202020204" pitchFamily="34" charset="0"/>
              <a:buChar char="•"/>
            </a:pPr>
            <a:r>
              <a:rPr lang="en-US" altLang="en-US" sz="1400" dirty="0">
                <a:solidFill>
                  <a:schemeClr val="tx1"/>
                </a:solidFill>
              </a:rPr>
              <a:t>FCC 6 GHz  (both weeks) </a:t>
            </a:r>
          </a:p>
          <a:p>
            <a:pPr lvl="1">
              <a:spcBef>
                <a:spcPts val="0"/>
              </a:spcBef>
              <a:buFont typeface="Arial" panose="020B0604020202020204" pitchFamily="34" charset="0"/>
              <a:buChar char="•"/>
            </a:pPr>
            <a:r>
              <a:rPr lang="en-US" altLang="en-US" sz="1400" dirty="0">
                <a:solidFill>
                  <a:schemeClr val="tx1"/>
                </a:solidFill>
              </a:rPr>
              <a:t>FCC 70/80/90 GHz (both weeks)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altLang="en-US" sz="1400" dirty="0">
                <a:solidFill>
                  <a:schemeClr val="tx1"/>
                </a:solidFill>
              </a:rPr>
              <a:t>Additional items for next Thursday (23Jul20)</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Possibly  FCC 6GHz FNPRM and/or 70/80/90 GHz inputs </a:t>
            </a:r>
          </a:p>
          <a:p>
            <a:pPr lvl="1">
              <a:buFont typeface="Arial" panose="020B0604020202020204" pitchFamily="34" charset="0"/>
              <a:buChar char="•"/>
            </a:pPr>
            <a:r>
              <a:rPr lang="en-US" altLang="en-US" sz="1400" dirty="0">
                <a:solidFill>
                  <a:schemeClr val="tx1"/>
                </a:solidFill>
              </a:rPr>
              <a:t>Anything new from this session</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Elections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 Approve teleconferences through 07Jan21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 </a:t>
            </a:r>
          </a:p>
          <a:p>
            <a:pPr>
              <a:spcBef>
                <a:spcPts val="0"/>
              </a:spcBef>
              <a:buFont typeface="Arial" panose="020B0604020202020204" pitchFamily="34" charset="0"/>
              <a:buChar char="•"/>
            </a:pPr>
            <a:r>
              <a:rPr lang="en-US" altLang="en-US" sz="1400" b="0" kern="0" dirty="0">
                <a:solidFill>
                  <a:schemeClr val="tx1"/>
                </a:solidFill>
              </a:rPr>
              <a:t> FCC R&amp;O-FNPRM on 6 GHz</a:t>
            </a:r>
          </a:p>
          <a:p>
            <a:pPr lvl="1">
              <a:spcBef>
                <a:spcPts val="0"/>
              </a:spcBef>
              <a:buFont typeface="Arial" panose="020B0604020202020204" pitchFamily="34" charset="0"/>
              <a:buChar char="•"/>
            </a:pPr>
            <a:r>
              <a:rPr lang="en-US" altLang="en-US" sz="1400" kern="0" dirty="0">
                <a:solidFill>
                  <a:schemeClr val="tx1"/>
                </a:solidFill>
              </a:rPr>
              <a:t>The stay, reconsiderations, MSG</a:t>
            </a:r>
          </a:p>
          <a:p>
            <a:pPr lvl="1">
              <a:spcBef>
                <a:spcPts val="0"/>
              </a:spcBef>
              <a:buFont typeface="Arial" panose="020B0604020202020204" pitchFamily="34" charset="0"/>
              <a:buChar char="•"/>
            </a:pPr>
            <a:r>
              <a:rPr lang="en-US" altLang="en-US" sz="1400" kern="0" dirty="0">
                <a:solidFill>
                  <a:schemeClr val="tx1"/>
                </a:solidFill>
              </a:rPr>
              <a:t>Reply comments on FNPRM?</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solidFill>
                  <a:srgbClr val="333333"/>
                </a:solidFill>
                <a:effectLst/>
                <a:ea typeface="Times New Roman" panose="02020603050405020304" pitchFamily="18" charset="0"/>
              </a:rPr>
              <a:t>FCC: Modernizing and Expanding Access to the 70/80/90 GHz Bands</a:t>
            </a:r>
            <a:r>
              <a:rPr lang="en-US" sz="1400" b="0" dirty="0"/>
              <a:t> </a:t>
            </a:r>
          </a:p>
          <a:p>
            <a:pPr lvl="1">
              <a:spcBef>
                <a:spcPts val="0"/>
              </a:spcBef>
              <a:buFont typeface="Arial" panose="020B0604020202020204" pitchFamily="34" charset="0"/>
              <a:buChar char="•"/>
            </a:pPr>
            <a:r>
              <a:rPr lang="en-US" sz="1400" b="0" dirty="0"/>
              <a:t>Does IEEE 802 do comments?</a:t>
            </a: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Digital divide action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65000"/>
                  </a:schemeClr>
                </a:solidFill>
              </a:rPr>
              <a:t>Vijay A. </a:t>
            </a:r>
          </a:p>
          <a:p>
            <a:pPr>
              <a:spcBef>
                <a:spcPts val="0"/>
              </a:spcBef>
            </a:pPr>
            <a:r>
              <a:rPr lang="en-US" altLang="en-US" sz="1600" b="0" dirty="0">
                <a:solidFill>
                  <a:schemeClr val="bg1">
                    <a:lumMod val="65000"/>
                  </a:schemeClr>
                </a:solidFill>
              </a:rPr>
              <a:t>		Seconded by: 	Mike L.</a:t>
            </a:r>
          </a:p>
          <a:p>
            <a:pPr>
              <a:spcBef>
                <a:spcPts val="0"/>
              </a:spcBef>
            </a:pPr>
            <a:r>
              <a:rPr lang="en-US" altLang="en-US" sz="1600" b="0" dirty="0">
                <a:solidFill>
                  <a:schemeClr val="bg1">
                    <a:lumMod val="65000"/>
                  </a:schemeClr>
                </a:solidFill>
              </a:rPr>
              <a:t>		Discussion?  	None</a:t>
            </a:r>
          </a:p>
          <a:p>
            <a:pPr lvl="1">
              <a:spcBef>
                <a:spcPts val="0"/>
              </a:spcBef>
            </a:pPr>
            <a:r>
              <a:rPr lang="en-US" altLang="en-US" sz="16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Wireless Interim, 14-16 Jan 2020 in document </a:t>
            </a:r>
            <a:r>
              <a:rPr lang="en-GB" sz="1800" b="0" dirty="0">
                <a:hlinkClick r:id="rId3"/>
              </a:rPr>
              <a:t>https://mentor.ieee.org/802.18/dcn/20/18-20-0004-00-0000-minutes-sna-interim-14-16jan2020-rr-tag.docx</a:t>
            </a:r>
            <a:r>
              <a:rPr lang="en-GB" sz="1800" b="0" dirty="0"/>
              <a:t>  </a:t>
            </a:r>
            <a:r>
              <a:rPr lang="en-US" sz="1800" b="0" dirty="0"/>
              <a:t> 21-Jan-2020 15:38:16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65000"/>
                  </a:schemeClr>
                </a:solidFill>
              </a:rPr>
              <a:t>Stuart K.</a:t>
            </a:r>
          </a:p>
          <a:p>
            <a:pPr marL="0" indent="0">
              <a:spcBef>
                <a:spcPts val="0"/>
              </a:spcBef>
            </a:pPr>
            <a:r>
              <a:rPr lang="en-US" altLang="en-US" sz="1600" b="0" dirty="0">
                <a:solidFill>
                  <a:schemeClr val="bg1">
                    <a:lumMod val="65000"/>
                  </a:schemeClr>
                </a:solidFill>
              </a:rPr>
              <a:t>	Seconded by:	Ben R. </a:t>
            </a:r>
          </a:p>
          <a:p>
            <a:pPr marL="0" indent="0">
              <a:spcBef>
                <a:spcPts val="0"/>
              </a:spcBef>
            </a:pPr>
            <a:r>
              <a:rPr lang="en-US" altLang="en-US" sz="1600" b="0" dirty="0">
                <a:solidFill>
                  <a:schemeClr val="bg1">
                    <a:lumMod val="65000"/>
                  </a:schemeClr>
                </a:solidFill>
              </a:rPr>
              <a:t>	Discussion?  	None</a:t>
            </a:r>
          </a:p>
          <a:p>
            <a:pPr lvl="1">
              <a:spcBef>
                <a:spcPts val="0"/>
              </a:spcBef>
            </a:pPr>
            <a:r>
              <a:rPr lang="en-US" altLang="en-US" sz="1600" dirty="0">
                <a:solidFill>
                  <a:schemeClr val="bg1">
                    <a:lumMod val="65000"/>
                  </a:schemeClr>
                </a:solidFill>
              </a:rPr>
              <a:t>Vote:  Approved by unanimous consent</a:t>
            </a:r>
          </a:p>
          <a:p>
            <a:pPr lvl="1">
              <a:spcBef>
                <a:spcPts val="0"/>
              </a:spcBef>
            </a:pPr>
            <a:endParaRPr lang="en-US" altLang="en-US" sz="1600" dirty="0">
              <a:solidFill>
                <a:schemeClr val="bg1">
                  <a:lumMod val="65000"/>
                </a:schemeClr>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r>
              <a:rPr lang="en-US" sz="1600" b="0" dirty="0">
                <a:solidFill>
                  <a:schemeClr val="tx1"/>
                </a:solidFill>
                <a:cs typeface="+mn-cs"/>
              </a:rPr>
              <a:t>As RR-TAG does in plenaries,  </a:t>
            </a:r>
            <a:r>
              <a:rPr lang="en-US" sz="1600" u="sng" dirty="0">
                <a:solidFill>
                  <a:schemeClr val="tx1"/>
                </a:solidFill>
                <a:cs typeface="+mn-cs"/>
              </a:rPr>
              <a:t>takes attending both meetings/calls for attendance credit. </a:t>
            </a:r>
            <a:endParaRPr lang="en-US" altLang="en-US" sz="1600" dirty="0">
              <a:solidFill>
                <a:srgbClr val="00B0F0"/>
              </a:solidFill>
            </a:endParaRPr>
          </a:p>
          <a:p>
            <a:pPr>
              <a:spcBef>
                <a:spcPts val="0"/>
              </a:spcBef>
              <a:buFont typeface="Arial" panose="020B0604020202020204" pitchFamily="34" charset="0"/>
              <a:buChar char="•"/>
            </a:pPr>
            <a:r>
              <a:rPr lang="en-US" altLang="en-US" sz="1800" b="0" dirty="0">
                <a:solidFill>
                  <a:schemeClr val="tx1"/>
                </a:solidFill>
              </a:rPr>
              <a:t>Attendance on-line/roll call</a:t>
            </a:r>
          </a:p>
          <a:p>
            <a:pPr>
              <a:spcBef>
                <a:spcPts val="0"/>
              </a:spcBef>
              <a:buFont typeface="Arial" panose="020B0604020202020204" pitchFamily="34" charset="0"/>
              <a:buChar char="•"/>
            </a:pPr>
            <a:endParaRPr lang="en-US" altLang="en-US" sz="2000" dirty="0">
              <a:solidFill>
                <a:schemeClr val="bg1"/>
              </a:solidFill>
            </a:endParaRPr>
          </a:p>
          <a:p>
            <a:pPr lvl="1">
              <a:spcBef>
                <a:spcPts val="0"/>
              </a:spcBef>
            </a:pPr>
            <a:endParaRPr lang="en-US" altLang="en-US" sz="1600" dirty="0">
              <a:solidFill>
                <a:schemeClr val="bg1">
                  <a:lumMod val="65000"/>
                </a:schemeClr>
              </a:solidFill>
            </a:endParaRPr>
          </a:p>
          <a:p>
            <a:pPr lvl="2">
              <a:spcBef>
                <a:spcPts val="0"/>
              </a:spcBef>
              <a:buFont typeface="Arial" panose="020B0604020202020204" pitchFamily="34" charset="0"/>
              <a:buChar char="•"/>
            </a:pPr>
            <a:endParaRPr lang="en-US" altLang="en-US" sz="12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–moving forward #1 </a:t>
            </a:r>
            <a:r>
              <a:rPr lang="en-US" altLang="en-US" sz="2400" b="0" dirty="0"/>
              <a:t>(no change)</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Travel Survey results:  </a:t>
            </a:r>
          </a:p>
          <a:p>
            <a:pPr marL="285750" indent="-285750">
              <a:spcBef>
                <a:spcPts val="400"/>
              </a:spcBef>
              <a:buFont typeface="Arial" panose="020B0604020202020204" pitchFamily="34" charset="0"/>
              <a:buChar char="•"/>
            </a:pPr>
            <a:r>
              <a:rPr lang="en-US" altLang="en-US" sz="1400" b="0" dirty="0">
                <a:solidFill>
                  <a:schemeClr val="tx1"/>
                </a:solidFill>
                <a:hlinkClick r:id="rId3"/>
              </a:rPr>
              <a:t>https://mentor.ieee.org/802-ec/dcn/20/ec-20-0114-02-00EC-ieee-802-session-attendee-survey-results.xlsx</a:t>
            </a: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200" dirty="0">
              <a:solidFill>
                <a:schemeClr val="tx1"/>
              </a:solidFill>
            </a:endParaRPr>
          </a:p>
          <a:p>
            <a:pPr marL="685800" lvl="1">
              <a:buFont typeface="Arial" panose="020B0604020202020204" pitchFamily="34" charset="0"/>
              <a:buChar char="•"/>
            </a:pPr>
            <a:r>
              <a:rPr lang="en-US" altLang="en-US" sz="1600" b="0" dirty="0">
                <a:solidFill>
                  <a:schemeClr val="tx1"/>
                </a:solidFill>
              </a:rPr>
              <a:t>Per  802 Op Manual section 5, we can have electronic meetings in between Plenaries, but such meetings do not count for participation credit.</a:t>
            </a: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800" dirty="0">
                <a:solidFill>
                  <a:schemeClr val="tx1"/>
                </a:solidFill>
              </a:rPr>
              <a:t>This allows then for an electronic plenary, that can be worked on to setup over the next couple of months. </a:t>
            </a:r>
            <a:endParaRPr lang="en-US" altLang="en-US" sz="1400" b="0" dirty="0">
              <a:solidFill>
                <a:schemeClr val="tx1"/>
              </a:solidFill>
            </a:endParaRPr>
          </a:p>
          <a:p>
            <a:pPr marL="1543050" lvl="3">
              <a:buFont typeface="Arial" panose="020B0604020202020204" pitchFamily="34" charset="0"/>
              <a:buChar char="•"/>
            </a:pPr>
            <a:endParaRPr lang="en-US" altLang="en-US" sz="1200" dirty="0">
              <a:solidFill>
                <a:schemeClr val="tx1"/>
              </a:solidFill>
            </a:endParaRPr>
          </a:p>
          <a:p>
            <a:pPr marL="285750">
              <a:spcBef>
                <a:spcPts val="400"/>
              </a:spcBef>
              <a:buFont typeface="Arial" panose="020B0604020202020204" pitchFamily="34" charset="0"/>
              <a:buChar char="•"/>
            </a:pPr>
            <a:r>
              <a:rPr lang="en-US" altLang="en-US" sz="1800" b="0" dirty="0">
                <a:solidFill>
                  <a:schemeClr val="tx1"/>
                </a:solidFill>
              </a:rPr>
              <a:t> </a:t>
            </a:r>
          </a:p>
          <a:p>
            <a:pPr marL="285750">
              <a:spcBef>
                <a:spcPts val="400"/>
              </a:spcBef>
              <a:buFont typeface="Arial" panose="020B0604020202020204" pitchFamily="34" charset="0"/>
              <a:buChar char="•"/>
            </a:pPr>
            <a:r>
              <a:rPr lang="en-US" altLang="en-US" sz="1800" b="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9463965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49813</TotalTime>
  <Words>10308</Words>
  <Application>Microsoft Office PowerPoint</Application>
  <PresentationFormat>On-screen Show (4:3)</PresentationFormat>
  <Paragraphs>1167</Paragraphs>
  <Slides>49</Slides>
  <Notes>31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60"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–moving forward #1 (no change)</vt:lpstr>
      <vt:lpstr>Officer Elections -1</vt:lpstr>
      <vt:lpstr>Elections -2</vt:lpstr>
      <vt:lpstr>Officer Elections -3</vt:lpstr>
      <vt:lpstr>Teleconferences</vt:lpstr>
      <vt:lpstr>EU items to share -1  - will discuss next week</vt:lpstr>
      <vt:lpstr>EU items to share -2 will discuss next week</vt:lpstr>
      <vt:lpstr>ITU-R items to share will discuss next week</vt:lpstr>
      <vt:lpstr>FCC R&amp;O 6 GHz  (1of 3)</vt:lpstr>
      <vt:lpstr>FCC R&amp;O 6 GHz – MSG  (2of 3)</vt:lpstr>
      <vt:lpstr>FCC FNPRM 6 GHz   (3 of 3) </vt:lpstr>
      <vt:lpstr>Modernizing and Expanding Access to the 70/80/90 GHz Bands  (1 of 2)</vt:lpstr>
      <vt:lpstr>Modernizing and Expanding Access to the 70/80/90 GHz Bands  (2 of 2)</vt:lpstr>
      <vt:lpstr>Actions / AOB / Recess</vt:lpstr>
      <vt:lpstr>2nd - Thursday (23Jul20) Agenda</vt:lpstr>
      <vt:lpstr>EU items to share -1  - will discuss next week</vt:lpstr>
      <vt:lpstr>EU items to share -2 will discuss next week</vt:lpstr>
      <vt:lpstr>ITU-R items to share will discuss next week</vt:lpstr>
      <vt:lpstr>FCC R&amp;O 6 GHz  (1of 3)</vt:lpstr>
      <vt:lpstr>FCC R&amp;O 6 GHz – MSG  (2of 3)</vt:lpstr>
      <vt:lpstr>FCC FNPRM 6 GHz   (3 of 3) </vt:lpstr>
      <vt:lpstr>Modernizing and Expanding Access to the 70/80/90 GHz Bands  (1 of 2)</vt:lpstr>
      <vt:lpstr>Modernizing and Expanding Access to the 70/80/90 GHz Bands  (2 of 2)</vt:lpstr>
      <vt:lpstr>General Discussion - FYI</vt:lpstr>
      <vt:lpstr>General Discussion - open</vt:lpstr>
      <vt:lpstr>Actions Required</vt:lpstr>
      <vt:lpstr>Any Other Business</vt:lpstr>
      <vt:lpstr>Adjourn</vt:lpstr>
      <vt:lpstr>PowerPoint Presentation</vt:lpstr>
      <vt:lpstr>PowerPoint Presentation</vt:lpstr>
      <vt:lpstr>PowerPoint Presentation</vt:lpstr>
      <vt:lpstr>FCC R&amp;O and FNPRM 6GHz -2</vt:lpstr>
      <vt:lpstr>ITU-R SM.2352 on THz</vt:lpstr>
      <vt:lpstr>ITU-R THz SM.2352 submission – standing by</vt:lpstr>
      <vt:lpstr>ITU-R SM.2352 on THz</vt:lpstr>
      <vt:lpstr>Responsibilities of WG Chair</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Jay</cp:lastModifiedBy>
  <cp:revision>2945</cp:revision>
  <cp:lastPrinted>1601-01-01T00:00:00Z</cp:lastPrinted>
  <dcterms:created xsi:type="dcterms:W3CDTF">2016-03-03T14:54:45Z</dcterms:created>
  <dcterms:modified xsi:type="dcterms:W3CDTF">2020-07-13T13:57:33Z</dcterms:modified>
</cp:coreProperties>
</file>