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84" r:id="rId10"/>
    <p:sldId id="603" r:id="rId11"/>
    <p:sldId id="606" r:id="rId12"/>
    <p:sldId id="608" r:id="rId13"/>
    <p:sldId id="669" r:id="rId14"/>
    <p:sldId id="681" r:id="rId15"/>
    <p:sldId id="675" r:id="rId16"/>
    <p:sldId id="683" r:id="rId17"/>
    <p:sldId id="674" r:id="rId18"/>
    <p:sldId id="650" r:id="rId19"/>
    <p:sldId id="498" r:id="rId20"/>
    <p:sldId id="402" r:id="rId21"/>
    <p:sldId id="403" r:id="rId22"/>
    <p:sldId id="673" r:id="rId23"/>
    <p:sldId id="679" r:id="rId24"/>
    <p:sldId id="672" r:id="rId25"/>
    <p:sldId id="671" r:id="rId26"/>
    <p:sldId id="664" r:id="rId27"/>
    <p:sldId id="663" r:id="rId28"/>
    <p:sldId id="652" r:id="rId29"/>
    <p:sldId id="549" r:id="rId30"/>
    <p:sldId id="425" r:id="rId31"/>
    <p:sldId id="656" r:id="rId32"/>
    <p:sldId id="655"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46" autoAdjust="0"/>
    <p:restoredTop sz="92244" autoAdjust="0"/>
  </p:normalViewPr>
  <p:slideViewPr>
    <p:cSldViewPr>
      <p:cViewPr varScale="1">
        <p:scale>
          <a:sx n="115" d="100"/>
          <a:sy n="115" d="100"/>
        </p:scale>
        <p:origin x="690"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04-Jun-20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68841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961608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Jun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 Jun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Jun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802.18-20/0089r00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7.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ntia.gov/federal-register-notice/2020/request-comments-national-strategy-secure-5g-implementation-plan__;!!F7jv3iA!niPbWIxq7AWeDKcu0MFtHGwJIeU7xISFCxwwsNdCBe5sAg6PB4U7tqjsEwL48EHmjw$"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www.itu.int/events/eventdetails.asp?eventid=17353&amp;action=addtocalendar" TargetMode="External"/><Relationship Id="rId4" Type="http://schemas.openxmlformats.org/officeDocument/2006/relationships/hyperlink" Target="https://www.itu.int/events/eventdetails.asp?eventid=17353"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88-00-0000-minutes-28may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04 Jun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04 June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72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 calls over a week+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bg1">
                    <a:lumMod val="75000"/>
                  </a:schemeClr>
                </a:solidFill>
              </a:rPr>
              <a:t>nothing to share today</a:t>
            </a: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bg1">
                  <a:lumMod val="75000"/>
                </a:schemeClr>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lvl="1">
              <a:spcBef>
                <a:spcPts val="0"/>
              </a:spcBef>
              <a:buFont typeface="Arial" panose="020B0604020202020204" pitchFamily="34" charset="0"/>
              <a:buChar char="•"/>
            </a:pPr>
            <a:r>
              <a:rPr lang="en-US" sz="14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02Jul20</a:t>
            </a:r>
          </a:p>
          <a:p>
            <a:pPr lvl="1">
              <a:spcBef>
                <a:spcPts val="0"/>
              </a:spcBef>
              <a:buFont typeface="Arial" panose="020B0604020202020204" pitchFamily="34" charset="0"/>
              <a:buChar char="•"/>
            </a:pPr>
            <a:r>
              <a:rPr lang="en-US" sz="1600" dirty="0">
                <a:solidFill>
                  <a:schemeClr val="tx1"/>
                </a:solidFill>
              </a:rPr>
              <a:t>04Jun20 call today: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From 28may:    Interesting doc:  ERMTG11(20)000033r1 Background of the MU concept.  (It is in .11 members area)</a:t>
            </a:r>
          </a:p>
          <a:p>
            <a:pPr lvl="1">
              <a:spcBef>
                <a:spcPts val="0"/>
              </a:spcBef>
              <a:buFont typeface="Arial" panose="020B0604020202020204" pitchFamily="34" charset="0"/>
              <a:buChar char="•"/>
            </a:pPr>
            <a:r>
              <a:rPr lang="en-US" sz="1200" dirty="0">
                <a:solidFill>
                  <a:schemeClr val="tx1"/>
                </a:solidFill>
              </a:rPr>
              <a:t> Medium Utilization  - MU – Today it is devices can use 10mW, with 10% duty cycle over 100mS.  There is an effort to update, as it is time to bring up to date.</a:t>
            </a:r>
          </a:p>
          <a:p>
            <a:pPr lvl="1">
              <a:spcBef>
                <a:spcPts val="0"/>
              </a:spcBef>
              <a:buFont typeface="Arial" panose="020B0604020202020204" pitchFamily="34" charset="0"/>
              <a:buChar char="•"/>
            </a:pPr>
            <a:r>
              <a:rPr lang="en-US" sz="1200" dirty="0">
                <a:solidFill>
                  <a:schemeClr val="tx1"/>
                </a:solidFill>
              </a:rPr>
              <a:t>Today there are so many different products with so many different functions., compared to years ago.  </a:t>
            </a: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#86,  26Oct-02Nov20;  Web-meeting</a:t>
            </a:r>
          </a:p>
          <a:p>
            <a:pPr lvl="1">
              <a:spcBef>
                <a:spcPts val="0"/>
              </a:spcBef>
              <a:buFont typeface="Arial" panose="020B0604020202020204" pitchFamily="34" charset="0"/>
              <a:buChar char="•"/>
            </a:pPr>
            <a:r>
              <a:rPr lang="en-US" sz="1400" dirty="0">
                <a:solidFill>
                  <a:schemeClr val="bg1">
                    <a:lumMod val="75000"/>
                  </a:schemeClr>
                </a:solidFill>
              </a:rPr>
              <a:t>nothing to share today</a:t>
            </a:r>
            <a:endParaRPr lang="en-US" sz="1400" dirty="0">
              <a:solidFill>
                <a:schemeClr val="tx1"/>
              </a:solidFill>
            </a:endParaRPr>
          </a:p>
          <a:p>
            <a:pPr>
              <a:buFont typeface="Arial" panose="020B0604020202020204" pitchFamily="34" charset="0"/>
              <a:buChar char="•"/>
            </a:pPr>
            <a:r>
              <a:rPr lang="en-US" sz="1200" dirty="0">
                <a:solidFill>
                  <a:schemeClr val="tx1"/>
                </a:solidFill>
              </a:rPr>
              <a:t>CEPT – ECC </a:t>
            </a:r>
            <a:r>
              <a:rPr lang="en-US" altLang="en-US" sz="1200" b="0" dirty="0">
                <a:hlinkClick r:id="rId4"/>
              </a:rPr>
              <a:t>&lt;SE45&gt;</a:t>
            </a:r>
            <a:r>
              <a:rPr lang="en-US" altLang="en-US" sz="1200" b="0" dirty="0"/>
              <a:t> </a:t>
            </a:r>
            <a:r>
              <a:rPr lang="en-US" altLang="en-US" sz="1200" dirty="0"/>
              <a:t>next meeting, tbd  </a:t>
            </a:r>
            <a:endParaRPr lang="en-US" altLang="en-US" sz="1400" dirty="0"/>
          </a:p>
          <a:p>
            <a:pPr lvl="1">
              <a:spcBef>
                <a:spcPts val="0"/>
              </a:spcBef>
              <a:buFont typeface="Arial" panose="020B0604020202020204" pitchFamily="34" charset="0"/>
              <a:buChar char="•"/>
            </a:pPr>
            <a:r>
              <a:rPr lang="en-US" sz="1200" dirty="0"/>
              <a:t>SE45 back on remission.</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400" dirty="0">
                <a:solidFill>
                  <a:schemeClr val="tx1"/>
                </a:solidFill>
              </a:rPr>
              <a:t>next meeting #96, 08-12Jun20; Web-meeting   </a:t>
            </a:r>
            <a:r>
              <a:rPr lang="en-US" altLang="en-US" sz="1400" dirty="0">
                <a:solidFill>
                  <a:schemeClr val="tx1"/>
                </a:solidFill>
                <a:sym typeface="Wingdings" panose="05000000000000000000" pitchFamily="2" charset="2"/>
              </a:rPr>
              <a:t> next week</a:t>
            </a:r>
            <a:endParaRPr lang="en-US" alt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Standing by and preparing for June meeting, e.g. Report B. </a:t>
            </a:r>
          </a:p>
          <a:p>
            <a:pPr lvl="1">
              <a:spcBef>
                <a:spcPts val="0"/>
              </a:spcBef>
              <a:buFont typeface="Arial" panose="020B0604020202020204" pitchFamily="34" charset="0"/>
              <a:buChar char="•"/>
            </a:pPr>
            <a:endParaRPr lang="en-US" sz="1400" dirty="0">
              <a:solidFill>
                <a:schemeClr val="bg1">
                  <a:lumMod val="75000"/>
                </a:schemeClr>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#11, 08-10Jul20;  Web-meeting</a:t>
            </a:r>
            <a:endParaRPr lang="en-US" sz="1400" dirty="0"/>
          </a:p>
          <a:p>
            <a:pPr lvl="1">
              <a:spcBef>
                <a:spcPts val="0"/>
              </a:spcBef>
              <a:buFont typeface="Arial" panose="020B0604020202020204" pitchFamily="34" charset="0"/>
              <a:buChar char="•"/>
            </a:pPr>
            <a:r>
              <a:rPr lang="en-US" sz="1600" dirty="0"/>
              <a:t> </a:t>
            </a:r>
            <a:r>
              <a:rPr lang="en-US" sz="1600" dirty="0">
                <a:solidFill>
                  <a:schemeClr val="bg1">
                    <a:lumMod val="65000"/>
                  </a:schemeClr>
                </a:solidFill>
              </a:rPr>
              <a:t>nothing new to share today</a:t>
            </a:r>
            <a:endParaRPr lang="en-US" sz="900" dirty="0">
              <a:solidFill>
                <a:schemeClr val="bg1">
                  <a:lumMod val="65000"/>
                </a:schemeClr>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marL="457200" lvl="1" indent="0">
              <a:spcBef>
                <a:spcPts val="0"/>
              </a:spcBef>
            </a:pPr>
            <a:endParaRPr lang="en-US" sz="1200" dirty="0"/>
          </a:p>
          <a:p>
            <a:pPr marL="457200" lvl="1" indent="0">
              <a:spcBef>
                <a:spcPts val="0"/>
              </a:spcBef>
            </a:pPr>
            <a:endParaRPr lang="en-US" sz="1600" dirty="0"/>
          </a:p>
          <a:p>
            <a:pPr marL="457200" lvl="1" indent="0">
              <a:spcBef>
                <a:spcPts val="0"/>
              </a:spcBef>
            </a:pPr>
            <a:endParaRPr lang="en-US" sz="1600" dirty="0"/>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lvl="0">
              <a:buFont typeface="Arial" panose="020B0604020202020204" pitchFamily="34" charset="0"/>
              <a:buChar char="•"/>
            </a:pPr>
            <a:r>
              <a:rPr lang="en-US" sz="1800" b="0" dirty="0"/>
              <a:t>Hearing from ITU-R HQ, that meetings will be remote until at least the end of September.</a:t>
            </a:r>
          </a:p>
          <a:p>
            <a:pPr lvl="1">
              <a:buFont typeface="Arial" panose="020B0604020202020204" pitchFamily="34" charset="0"/>
              <a:buChar char="•"/>
            </a:pPr>
            <a:r>
              <a:rPr lang="en-US" sz="1600" dirty="0"/>
              <a:t>Have not found on IUT-R website (yet)</a:t>
            </a:r>
            <a:endParaRPr lang="en-US" sz="1600" b="0" dirty="0"/>
          </a:p>
          <a:p>
            <a:pPr>
              <a:buFont typeface="Arial" panose="020B0604020202020204" pitchFamily="34" charset="0"/>
              <a:buChar char="•"/>
            </a:pPr>
            <a:endParaRPr lang="en-US" sz="2000" dirty="0"/>
          </a:p>
          <a:p>
            <a:pPr marL="0" indent="0"/>
            <a:r>
              <a:rPr lang="en-US" sz="2000" dirty="0"/>
              <a:t> </a:t>
            </a: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-1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dirty="0"/>
              <a:t>Need to have 802.18 approval by Thursday 11 June 2020-next week</a:t>
            </a:r>
          </a:p>
          <a:p>
            <a:pPr>
              <a:buFont typeface="Arial" panose="020B0604020202020204" pitchFamily="34" charset="0"/>
              <a:buChar char="•"/>
            </a:pPr>
            <a:endParaRPr lang="en-AU" sz="1800" b="0"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1">
              <a:buFont typeface="Arial" panose="020B0604020202020204" pitchFamily="34" charset="0"/>
              <a:buChar char="•"/>
            </a:pPr>
            <a:r>
              <a:rPr lang="en-AU" sz="1600" dirty="0"/>
              <a:t>What are the expected impacts of the COVID-19 pandemic on the short- and medium-term capacity of your industry? </a:t>
            </a:r>
            <a:endParaRPr lang="en-US" sz="1400" dirty="0"/>
          </a:p>
          <a:p>
            <a:pPr lvl="1">
              <a:buFont typeface="Arial" panose="020B0604020202020204" pitchFamily="34" charset="0"/>
              <a:buChar char="•"/>
            </a:pPr>
            <a:r>
              <a:rPr lang="en-AU" sz="1600" dirty="0"/>
              <a:t>Do you have any feedback on the ACMA’s approach to its spectrum work program in the current environment? Do you have alternative proposals or priorities?</a:t>
            </a:r>
            <a:endParaRPr lang="en-AU" sz="1400" dirty="0"/>
          </a:p>
          <a:p>
            <a:pPr lvl="1">
              <a:buFont typeface="Arial" panose="020B0604020202020204" pitchFamily="34" charset="0"/>
              <a:buChar char="•"/>
            </a:pPr>
            <a:endParaRPr lang="en-AU" sz="1600" b="1" dirty="0"/>
          </a:p>
          <a:p>
            <a:pPr lvl="1">
              <a:buFont typeface="Arial" panose="020B0604020202020204" pitchFamily="34" charset="0"/>
              <a:buChar char="•"/>
            </a:pPr>
            <a:r>
              <a:rPr lang="en-AU" sz="1600" b="1" dirty="0"/>
              <a:t>Are there other technology developments or sources of spectrum demand that the ACMA should be aware of in considering spectrum management over the next five years?</a:t>
            </a:r>
            <a:endParaRPr lang="en-US" sz="1600" b="1" dirty="0"/>
          </a:p>
          <a:p>
            <a:pPr lvl="2">
              <a:buFont typeface="Arial" panose="020B0604020202020204" pitchFamily="34" charset="0"/>
              <a:buChar char="•"/>
            </a:pPr>
            <a:r>
              <a:rPr lang="en-AU" sz="1400" dirty="0"/>
              <a:t>  </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-2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dirty="0"/>
              <a:t>Need to have .18 approval by Thursday 11 June 2020-next week.</a:t>
            </a:r>
            <a:endParaRPr lang="en-US" sz="1800" dirty="0"/>
          </a:p>
          <a:p>
            <a:pPr lvl="3">
              <a:buFont typeface="Arial" panose="020B0604020202020204" pitchFamily="34" charset="0"/>
              <a:buChar char="•"/>
            </a:pPr>
            <a:endParaRPr lang="en-AU" sz="1000" b="0"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3">
              <a:buFont typeface="Arial" panose="020B0604020202020204" pitchFamily="34" charset="0"/>
              <a:buChar char="•"/>
            </a:pPr>
            <a:endParaRPr lang="en-AU" sz="600" dirty="0"/>
          </a:p>
          <a:p>
            <a:pPr lvl="1">
              <a:buFont typeface="Arial" panose="020B0604020202020204" pitchFamily="34" charset="0"/>
              <a:buChar char="•"/>
            </a:pPr>
            <a:r>
              <a:rPr lang="en-AU" sz="1600" b="1" dirty="0"/>
              <a:t>Do you have any other feedback on the ACMA’s plans for monitoring, initial investigation, preliminary replanning or replanning of bands? </a:t>
            </a:r>
            <a:endParaRPr lang="en-US" sz="1600" b="1" dirty="0"/>
          </a:p>
          <a:p>
            <a:pPr lvl="2">
              <a:buFont typeface="Arial" panose="020B0604020202020204" pitchFamily="34" charset="0"/>
              <a:buChar char="•"/>
            </a:pPr>
            <a:r>
              <a:rPr lang="en-AU" sz="1400" dirty="0"/>
              <a:t>  </a:t>
            </a:r>
          </a:p>
          <a:p>
            <a:pPr marL="457200" lvl="1" indent="0"/>
            <a:endParaRPr lang="en-AU" sz="1600" dirty="0"/>
          </a:p>
          <a:p>
            <a:pPr lvl="1">
              <a:buFont typeface="Arial" panose="020B0604020202020204" pitchFamily="34" charset="0"/>
              <a:buChar char="•"/>
            </a:pPr>
            <a:r>
              <a:rPr lang="en-AU" sz="1600" dirty="0"/>
              <a:t>Do you have any comments about the ACMA’s approach to forward allocations?</a:t>
            </a:r>
          </a:p>
          <a:p>
            <a:pPr lvl="1">
              <a:buFont typeface="Arial" panose="020B0604020202020204" pitchFamily="34" charset="0"/>
              <a:buChar char="•"/>
            </a:pPr>
            <a:r>
              <a:rPr lang="en-AU" sz="1600" b="1" dirty="0"/>
              <a:t>Could look at Sharing, LIPDs (6 GHz), WRC-19 1.16 and 1.2.  See APAC update 18-20/0082r02 for great review of these points to consider.</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a:p>
            <a:pPr>
              <a:buFont typeface="Arial" panose="020B0604020202020204" pitchFamily="34" charset="0"/>
              <a:buChar char="•"/>
            </a:pPr>
            <a:r>
              <a:rPr lang="en-US" sz="1800" b="0" dirty="0"/>
              <a:t>No comment ready text contributions to date.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3449005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 GHz-1</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endParaRPr lang="en-US" sz="1600" dirty="0"/>
          </a:p>
          <a:p>
            <a:pPr lvl="1">
              <a:buFont typeface="Arial" panose="020B0604020202020204" pitchFamily="34" charset="0"/>
              <a:buChar char="•"/>
            </a:pPr>
            <a:r>
              <a:rPr lang="en-US" sz="1800" dirty="0"/>
              <a:t>Preceding:   </a:t>
            </a:r>
            <a:r>
              <a:rPr lang="en-US" sz="1800" dirty="0">
                <a:hlinkClick r:id="rId4"/>
              </a:rPr>
              <a:t>https://www.fcc.gov/ecfs/search/filings?proceedings_name=18-295&amp;sort=date_disseminated,DESC</a:t>
            </a: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R&amp;O is effective 27July20, </a:t>
            </a:r>
          </a:p>
          <a:p>
            <a:pPr marL="457200" lvl="1" indent="0"/>
            <a:r>
              <a:rPr lang="en-US" sz="1400" dirty="0">
                <a:hlinkClick r:id="rId5"/>
              </a:rPr>
              <a:t>https://www.federalregister.gov/documents/2020/05/26/2020-11236/unlicensed-use-of-the-6-ghz-band?utm_campaign=subscription+mailing+list&amp;utm_source=federalregister.gov&amp;utm_medium=email</a:t>
            </a:r>
            <a:endParaRPr lang="en-US" sz="1400" dirty="0"/>
          </a:p>
          <a:p>
            <a:pPr lvl="1">
              <a:buFont typeface="Arial" panose="020B0604020202020204" pitchFamily="34" charset="0"/>
              <a:buChar char="•"/>
            </a:pPr>
            <a:endParaRPr lang="en-US" sz="1800" dirty="0"/>
          </a:p>
          <a:p>
            <a:pPr lvl="1">
              <a:buFont typeface="Arial" panose="020B0604020202020204" pitchFamily="34" charset="0"/>
              <a:buChar char="•"/>
            </a:pPr>
            <a:r>
              <a:rPr lang="en-US" sz="1600" dirty="0"/>
              <a:t>(FNPRM-next slides)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dirty="0"/>
              <a:t>FNPRM as approved on 24 Apr 20 is on Mentor:   </a:t>
            </a:r>
            <a:r>
              <a:rPr lang="en-US" sz="1600" b="1" dirty="0"/>
              <a:t>With erratum now, 21May20:  </a:t>
            </a:r>
            <a:r>
              <a:rPr lang="en-US" sz="1400" dirty="0">
                <a:hlinkClick r:id="rId3"/>
              </a:rPr>
              <a:t>https://mentor.ieee.org/802.18/dcn/20/18-20-0062-</a:t>
            </a:r>
            <a:r>
              <a:rPr lang="en-US" sz="1400" dirty="0">
                <a:highlight>
                  <a:srgbClr val="00FFFF"/>
                </a:highlight>
                <a:hlinkClick r:id="rId3"/>
              </a:rPr>
              <a:t>02</a:t>
            </a:r>
            <a:r>
              <a:rPr lang="en-US" sz="1400" dirty="0">
                <a:hlinkClick r:id="rId3"/>
              </a:rPr>
              <a:t>-0000-fcc-r-o-fnprm-promoting-unlicensed-use-of-the-6ghz-band-et-18-295.docx</a:t>
            </a:r>
            <a:r>
              <a:rPr lang="en-US" sz="1400" dirty="0"/>
              <a:t> 			31 Seek Comments</a:t>
            </a:r>
          </a:p>
          <a:p>
            <a:pPr lvl="1">
              <a:buFont typeface="Arial" panose="020B0604020202020204" pitchFamily="34" charset="0"/>
              <a:buChar char="•"/>
            </a:pPr>
            <a:r>
              <a:rPr lang="en-US" sz="1600" dirty="0"/>
              <a:t>In Federal Register today (28</a:t>
            </a:r>
            <a:r>
              <a:rPr lang="en-US" sz="1600" baseline="30000" dirty="0"/>
              <a:t>th</a:t>
            </a:r>
            <a:r>
              <a:rPr lang="en-US" sz="1600" dirty="0"/>
              <a:t>): </a:t>
            </a:r>
            <a:r>
              <a:rPr lang="en-US" sz="1400" dirty="0">
                <a:hlinkClick r:id="rId4"/>
              </a:rPr>
              <a:t>https://www.federalregister.gov/documents/2020/05/28/2020-11320/unlicensed-use-of-the-6-ghz-band?utm_campaign=subscription+mailing+list&amp;utm_source=federalregister.gov&amp;utm_medium=email</a:t>
            </a:r>
            <a:r>
              <a:rPr lang="en-US" sz="1400" dirty="0"/>
              <a:t> </a:t>
            </a:r>
          </a:p>
          <a:p>
            <a:pPr lvl="3">
              <a:buFont typeface="Arial" panose="020B0604020202020204" pitchFamily="34" charset="0"/>
              <a:buChar char="•"/>
            </a:pPr>
            <a:endParaRPr lang="en-US" sz="1200" dirty="0"/>
          </a:p>
          <a:p>
            <a:pPr lvl="1">
              <a:buFont typeface="Arial" panose="020B0604020202020204" pitchFamily="34" charset="0"/>
              <a:buChar char="•"/>
            </a:pPr>
            <a:r>
              <a:rPr lang="en-US" sz="1600" dirty="0"/>
              <a:t>Comments due: 29June20;	 </a:t>
            </a:r>
            <a:r>
              <a:rPr lang="en-US" sz="1600" b="1" dirty="0"/>
              <a:t>Comments from 802.18 by 11June20-next week </a:t>
            </a:r>
          </a:p>
          <a:p>
            <a:pPr lvl="1">
              <a:buFont typeface="Arial" panose="020B0604020202020204" pitchFamily="34" charset="0"/>
              <a:buChar char="•"/>
            </a:pPr>
            <a:r>
              <a:rPr lang="en-US" sz="1600" dirty="0"/>
              <a:t>Reply Comments due:  27July20.</a:t>
            </a:r>
          </a:p>
          <a:p>
            <a:pPr lvl="1">
              <a:buFont typeface="Arial" panose="020B0604020202020204" pitchFamily="34" charset="0"/>
              <a:buChar char="•"/>
            </a:pPr>
            <a:r>
              <a:rPr lang="en-US" sz="1600" dirty="0"/>
              <a:t>Anything for IEEE 802 as a whole to consider? _________ </a:t>
            </a:r>
          </a:p>
          <a:p>
            <a:pPr>
              <a:buFont typeface="Arial" panose="020B0604020202020204" pitchFamily="34" charset="0"/>
              <a:buChar char="•"/>
            </a:pPr>
            <a:r>
              <a:rPr lang="en-US" sz="1800" b="0" dirty="0"/>
              <a:t>Sent out email on reflectors and no comment ready text contributions to date.</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200" b="0" dirty="0"/>
              <a:t>From 28May: Contention-based protocol maybe? Share with existing broadcast equipment and other unlicensed services.   Can this be used for better coexistence? </a:t>
            </a:r>
          </a:p>
          <a:p>
            <a:pPr>
              <a:buFont typeface="Arial" panose="020B0604020202020204" pitchFamily="34" charset="0"/>
              <a:buChar char="•"/>
            </a:pPr>
            <a:r>
              <a:rPr lang="en-US" sz="1200" b="0" dirty="0"/>
              <a:t>One member sees there are 4 main areas in the FNPRM:  </a:t>
            </a:r>
          </a:p>
          <a:p>
            <a:pPr lvl="1">
              <a:buFont typeface="Arial" panose="020B0604020202020204" pitchFamily="34" charset="0"/>
              <a:buChar char="•"/>
            </a:pPr>
            <a:r>
              <a:rPr lang="en-US" sz="1200" b="0" dirty="0"/>
              <a:t>VLP, PSD LPI, Std. </a:t>
            </a:r>
            <a:r>
              <a:rPr lang="en-US" sz="1200" b="0" dirty="0" err="1"/>
              <a:t>pwr</a:t>
            </a:r>
            <a:r>
              <a:rPr lang="en-US" sz="1200" b="0" dirty="0"/>
              <a:t> </a:t>
            </a:r>
            <a:r>
              <a:rPr lang="en-US" sz="1200" dirty="0"/>
              <a:t>mobile</a:t>
            </a:r>
            <a:r>
              <a:rPr lang="en-US" sz="1200" b="0" dirty="0"/>
              <a:t> AFC, higher power p2p.</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dirty="0"/>
              <a:t>NTIA RFC on National Strategy to Secure 5G Implementation Plan - FYI</a:t>
            </a:r>
            <a:endParaRPr lang="en-US" sz="1800" b="0" dirty="0">
              <a:solidFill>
                <a:schemeClr val="tx1"/>
              </a:solidFill>
            </a:endParaRPr>
          </a:p>
          <a:p>
            <a:pPr marL="685800" lvl="1">
              <a:buFont typeface="Arial" panose="020B0604020202020204" pitchFamily="34" charset="0"/>
              <a:buChar char="•"/>
            </a:pPr>
            <a:r>
              <a:rPr lang="en-US" sz="1600" dirty="0"/>
              <a:t>The US Government/NTIA is looking at the opportunities and challenges of implementing 5G.  They released a Request for Comment at this link: </a:t>
            </a:r>
            <a:r>
              <a:rPr lang="en-US" sz="1600" u="sng" dirty="0">
                <a:hlinkClick r:id="rId3"/>
              </a:rPr>
              <a:t>https://www.ntia.gov/federal-register-notice/2020/request-comments-national-strategy-secure-5g-implementation-plan</a:t>
            </a:r>
            <a:r>
              <a:rPr lang="en-US" sz="1600" dirty="0"/>
              <a:t>.  The input and responses will likely form a basis for developing/enacting an implementation plan (and includes a security focus). </a:t>
            </a:r>
          </a:p>
          <a:p>
            <a:pPr marL="685800" lvl="1">
              <a:buFont typeface="Arial" panose="020B0604020202020204" pitchFamily="34" charset="0"/>
              <a:buChar char="•"/>
            </a:pPr>
            <a:r>
              <a:rPr lang="en-US" sz="1600" b="0" dirty="0">
                <a:solidFill>
                  <a:schemeClr val="tx1"/>
                </a:solidFill>
              </a:rPr>
              <a:t> Comments due 18 June 2020. </a:t>
            </a:r>
          </a:p>
          <a:p>
            <a:pPr lvl="1">
              <a:buFont typeface="Arial" panose="020B0604020202020204" pitchFamily="34" charset="0"/>
              <a:buChar char="•"/>
            </a:pPr>
            <a:r>
              <a:rPr lang="en-US" sz="1600" b="0" dirty="0"/>
              <a:t>In accordance with the Secure 5G and Beyond Act of 2020, the National Telecommunications and Information Administration (NTIA), on behalf of the Executive Branch, is requesting comments to inform the development of an Implementation Plan for the National Strategy to Secure 5G.</a:t>
            </a:r>
            <a:endParaRPr lang="en-US" sz="1600" b="0" dirty="0">
              <a:solidFill>
                <a:schemeClr val="tx1"/>
              </a:solidFill>
            </a:endParaRPr>
          </a:p>
          <a:p>
            <a:pPr marL="685800" lvl="1">
              <a:buFont typeface="Arial" panose="020B0604020202020204" pitchFamily="34" charset="0"/>
              <a:buChar char="•"/>
            </a:pPr>
            <a:endParaRPr lang="en-US" sz="1600" b="0" dirty="0">
              <a:solidFill>
                <a:schemeClr val="tx1"/>
              </a:solidFill>
            </a:endParaRPr>
          </a:p>
          <a:p>
            <a:pPr marL="685800" lvl="1">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r>
              <a:rPr lang="en-US" sz="1800" b="0" dirty="0">
                <a:solidFill>
                  <a:schemeClr val="tx1"/>
                </a:solidFill>
              </a:rPr>
              <a:t>The 2 ITU-R WP5A submissions (M.1450/M/1801-802.18 approved before) </a:t>
            </a:r>
          </a:p>
          <a:p>
            <a:pPr marL="0" indent="0">
              <a:spcBef>
                <a:spcPts val="0"/>
              </a:spcBef>
            </a:pPr>
            <a:r>
              <a:rPr lang="en-US" sz="1800" b="0" dirty="0">
                <a:solidFill>
                  <a:schemeClr val="tx1"/>
                </a:solidFill>
              </a:rPr>
              <a:t>	was on EC call of 02Jun20 consent agenda:  Motion passed.   </a:t>
            </a:r>
          </a:p>
          <a:p>
            <a:pPr marL="685800" lvl="1">
              <a:buFont typeface="Arial" panose="020B0604020202020204" pitchFamily="34" charset="0"/>
              <a:buChar char="•"/>
            </a:pPr>
            <a:r>
              <a:rPr lang="en-US" sz="1600" dirty="0">
                <a:solidFill>
                  <a:schemeClr val="tx1"/>
                </a:solidFill>
              </a:rPr>
              <a:t>Will prepare copies to get to ITU-R Liaison for early July submission.</a:t>
            </a:r>
          </a:p>
          <a:p>
            <a:pPr marL="685800" lvl="1">
              <a:buFont typeface="Arial" panose="020B0604020202020204" pitchFamily="34" charset="0"/>
              <a:buChar char="•"/>
            </a:pPr>
            <a:r>
              <a:rPr lang="en-US" sz="1600" dirty="0">
                <a:solidFill>
                  <a:schemeClr val="tx1"/>
                </a:solidFill>
              </a:rPr>
              <a:t>Will watch ITU-R WP5A meeting dates in case we want to delay submission.  </a:t>
            </a:r>
          </a:p>
          <a:p>
            <a:pPr marL="685800" lvl="1">
              <a:spcBef>
                <a:spcPts val="0"/>
              </a:spcBef>
              <a:buFont typeface="Arial" panose="020B0604020202020204" pitchFamily="34" charset="0"/>
              <a:buChar char="•"/>
            </a:pPr>
            <a:r>
              <a:rPr lang="en-US" sz="1600" dirty="0">
                <a:solidFill>
                  <a:schemeClr val="tx1"/>
                </a:solidFill>
              </a:rPr>
              <a:t>As of today (04Jun20): 			</a:t>
            </a:r>
            <a:r>
              <a:rPr lang="en-US" sz="1600" dirty="0">
                <a:hlinkClick r:id="rId4"/>
              </a:rPr>
              <a:t>Monday 2020-07-20 - Thursday 2020-07-30</a:t>
            </a:r>
            <a:endParaRPr lang="en-US" sz="1600" dirty="0"/>
          </a:p>
          <a:p>
            <a:pPr lvl="2">
              <a:spcBef>
                <a:spcPts val="0"/>
              </a:spcBef>
            </a:pPr>
            <a:r>
              <a:rPr lang="en-US" sz="1600" dirty="0"/>
              <a:t>Place : Switzerland [Geneva]		Status : Confirmed - </a:t>
            </a:r>
            <a:r>
              <a:rPr lang="en-US" sz="1600" dirty="0">
                <a:hlinkClick r:id="rId5"/>
              </a:rPr>
              <a:t>Add to Calendar</a:t>
            </a:r>
            <a:r>
              <a:rPr lang="en-US" sz="1800" b="0" dirty="0"/>
              <a:t> </a:t>
            </a:r>
          </a:p>
          <a:p>
            <a:pPr marL="285750" indent="-285750">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b="0" dirty="0">
                <a:solidFill>
                  <a:schemeClr val="tx1"/>
                </a:solidFill>
              </a:rPr>
              <a:t>The IEEE is continuing with an RFP (3</a:t>
            </a:r>
            <a:r>
              <a:rPr lang="en-US" sz="1800" b="0" baseline="30000" dirty="0">
                <a:solidFill>
                  <a:schemeClr val="tx1"/>
                </a:solidFill>
              </a:rPr>
              <a:t>rd</a:t>
            </a:r>
            <a:r>
              <a:rPr lang="en-US" sz="1800" b="0" dirty="0">
                <a:solidFill>
                  <a:schemeClr val="tx1"/>
                </a:solidFill>
              </a:rPr>
              <a:t> parties to put the requirements together) process for a Mentor replacement.  Have not seen an overall timeline.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a:t>
            </a:r>
          </a:p>
          <a:p>
            <a:pPr marL="285750" indent="-285750">
              <a:buFont typeface="Arial" panose="020B0604020202020204" pitchFamily="34" charset="0"/>
              <a:buChar char="•"/>
            </a:pPr>
            <a:r>
              <a:rPr lang="en-US" sz="1800" b="0" dirty="0">
                <a:solidFill>
                  <a:schemeClr val="tx1"/>
                </a:solidFill>
              </a:rPr>
              <a:t>voters: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04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04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32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32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11Jun20–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15:__________________46et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04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 Jun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04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04 Jun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04 Jun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04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85000"/>
                  </a:schemeClr>
                </a:solidFill>
              </a:rPr>
              <a:t>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Update for LMSC call 02Jun20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ACMA 5-year spectrum outlook</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ACMA 5-year spectrum outlook</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No comment contributions to date.</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kern="0" dirty="0">
                <a:solidFill>
                  <a:schemeClr val="tx1"/>
                </a:solidFill>
              </a:rPr>
              <a:t>No comment contributions to date.</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NTIA - RFC on National Strategy to Secure 5G Implementation Plan</a:t>
            </a:r>
            <a:endParaRPr lang="en-US" altLang="en-US" sz="1400" kern="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ITU-R WP 5A approved by LMSC/EC. </a:t>
            </a:r>
          </a:p>
          <a:p>
            <a:pPr lvl="1">
              <a:spcBef>
                <a:spcPts val="0"/>
              </a:spcBef>
              <a:buFont typeface="Arial" panose="020B0604020202020204" pitchFamily="34" charset="0"/>
              <a:buChar char="•"/>
            </a:pPr>
            <a:r>
              <a:rPr lang="en-US" altLang="en-US" sz="1400" b="0" kern="0" dirty="0">
                <a:solidFill>
                  <a:schemeClr val="tx1"/>
                </a:solidFill>
              </a:rPr>
              <a:t> </a:t>
            </a:r>
            <a:endParaRPr lang="en-US" altLang="en-US" sz="10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85000"/>
                  </a:schemeClr>
                </a:solidFill>
              </a:rPr>
              <a:t>Stuart K.</a:t>
            </a:r>
          </a:p>
          <a:p>
            <a:pPr>
              <a:spcBef>
                <a:spcPts val="0"/>
              </a:spcBef>
            </a:pPr>
            <a:r>
              <a:rPr lang="en-US" altLang="en-US" sz="1600" b="0" dirty="0">
                <a:solidFill>
                  <a:schemeClr val="bg1">
                    <a:lumMod val="85000"/>
                  </a:schemeClr>
                </a:solidFill>
              </a:rPr>
              <a:t>		Seconded by: 	Hassan Y. </a:t>
            </a:r>
          </a:p>
          <a:p>
            <a:pPr>
              <a:spcBef>
                <a:spcPts val="0"/>
              </a:spcBef>
            </a:pPr>
            <a:r>
              <a:rPr lang="en-US" altLang="en-US" sz="1600" b="0" dirty="0">
                <a:solidFill>
                  <a:schemeClr val="bg1">
                    <a:lumMod val="85000"/>
                  </a:schemeClr>
                </a:solidFill>
              </a:rPr>
              <a:t>		Discussion?  	None</a:t>
            </a:r>
          </a:p>
          <a:p>
            <a:pPr lvl="1">
              <a:spcBef>
                <a:spcPts val="0"/>
              </a:spcBef>
            </a:pPr>
            <a:r>
              <a:rPr lang="en-US" altLang="en-US" sz="16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28 May 2020 in document  </a:t>
            </a:r>
            <a:r>
              <a:rPr lang="en-GB" sz="1800" b="0" u="sng" dirty="0">
                <a:hlinkClick r:id="rId3"/>
              </a:rPr>
              <a:t>https://mentor.ieee.org/802.18/dcn/20/18-20-0088-00-0000-minutes-28may20-rrtag-teleconference.docx</a:t>
            </a:r>
            <a:r>
              <a:rPr lang="en-GB" sz="1800" b="0" u="sng" dirty="0"/>
              <a:t> </a:t>
            </a:r>
            <a:r>
              <a:rPr lang="en-US" sz="1800" b="0" dirty="0"/>
              <a:t> 29-May-2020 09:39:00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85000"/>
                  </a:schemeClr>
                </a:solidFill>
              </a:rPr>
              <a:t>Stuart K.</a:t>
            </a:r>
          </a:p>
          <a:p>
            <a:pPr marL="0" indent="0">
              <a:spcBef>
                <a:spcPts val="0"/>
              </a:spcBef>
            </a:pPr>
            <a:r>
              <a:rPr lang="en-US" altLang="en-US" sz="1600" b="0" dirty="0">
                <a:solidFill>
                  <a:schemeClr val="bg1">
                    <a:lumMod val="85000"/>
                  </a:schemeClr>
                </a:solidFill>
              </a:rPr>
              <a:t>	Seconded by:	Ben R.</a:t>
            </a:r>
          </a:p>
          <a:p>
            <a:pPr marL="0" indent="0">
              <a:spcBef>
                <a:spcPts val="0"/>
              </a:spcBef>
            </a:pPr>
            <a:r>
              <a:rPr lang="en-US" altLang="en-US" sz="1600" b="0" dirty="0">
                <a:solidFill>
                  <a:schemeClr val="bg1">
                    <a:lumMod val="85000"/>
                  </a:schemeClr>
                </a:solidFill>
              </a:rPr>
              <a:t>	Discussion?  	None</a:t>
            </a:r>
          </a:p>
          <a:p>
            <a:pPr lvl="1">
              <a:spcBef>
                <a:spcPts val="0"/>
              </a:spcBef>
            </a:pPr>
            <a:r>
              <a:rPr lang="en-US" altLang="en-US" sz="1600" dirty="0">
                <a:solidFill>
                  <a:schemeClr val="bg1">
                    <a:lumMod val="85000"/>
                  </a:schemeClr>
                </a:solidFill>
              </a:rPr>
              <a:t>Vote:  Approved by unanimous consent</a:t>
            </a:r>
          </a:p>
          <a:p>
            <a:pPr>
              <a:spcBef>
                <a:spcPts val="0"/>
              </a:spcBef>
              <a:buFont typeface="Arial" panose="020B0604020202020204" pitchFamily="34" charset="0"/>
              <a:buChar char="•"/>
            </a:pPr>
            <a:endParaRPr lang="en-US" altLang="en-US" sz="1800" b="0" dirty="0"/>
          </a:p>
          <a:p>
            <a:pPr marL="0" indent="0">
              <a:spcBef>
                <a:spcPts val="400"/>
              </a:spcBef>
            </a:pPr>
            <a:endParaRPr lang="en-US" altLang="en-US" sz="1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04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400" u="sng" dirty="0"/>
          </a:p>
          <a:p>
            <a:pPr>
              <a:spcBef>
                <a:spcPts val="0"/>
              </a:spcBef>
              <a:buFont typeface="Arial" panose="020B0604020202020204" pitchFamily="34" charset="0"/>
              <a:buChar char="•"/>
            </a:pPr>
            <a:r>
              <a:rPr lang="en-US" altLang="en-US" sz="1600" b="0" dirty="0"/>
              <a:t>Couple of quick notes from LMSC/EC call Tuesday, 02jun20. </a:t>
            </a:r>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r>
              <a:rPr lang="en-US" altLang="en-US" sz="1600" b="0" dirty="0"/>
              <a:t>On the LMSC call coming up on 07Jul20, decision on Bangkok November 2020 Plenary.  </a:t>
            </a:r>
          </a:p>
          <a:p>
            <a:pPr>
              <a:spcBef>
                <a:spcPts val="0"/>
              </a:spcBef>
              <a:buFont typeface="Arial" panose="020B0604020202020204" pitchFamily="34" charset="0"/>
              <a:buChar char="•"/>
            </a:pPr>
            <a:r>
              <a:rPr lang="en-US" altLang="en-US" sz="1600" b="0" dirty="0"/>
              <a:t>The LMSC is asking for input on travel restrictions known at the time (confidentiality will be respected.)  </a:t>
            </a:r>
            <a:endParaRPr lang="en-US" altLang="en-US" sz="1200" b="0" dirty="0"/>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r>
              <a:rPr lang="en-US" altLang="en-US" sz="1600" b="0" dirty="0"/>
              <a:t>There is LMSC emails happening, working on possible rule updates on how to handle the week in July 12</a:t>
            </a:r>
            <a:r>
              <a:rPr lang="en-US" altLang="en-US" sz="1600" b="0" baseline="30000" dirty="0"/>
              <a:t>th</a:t>
            </a:r>
            <a:r>
              <a:rPr lang="en-US" altLang="en-US" sz="1600" b="0" dirty="0"/>
              <a:t> to 17</a:t>
            </a:r>
            <a:r>
              <a:rPr lang="en-US" altLang="en-US" sz="1600" b="0" baseline="30000" dirty="0"/>
              <a:t>th</a:t>
            </a:r>
            <a:r>
              <a:rPr lang="en-US" altLang="en-US" sz="1600" b="0" dirty="0"/>
              <a:t>, when we were to have the plenary. </a:t>
            </a:r>
          </a:p>
          <a:p>
            <a:pPr lvl="1">
              <a:spcBef>
                <a:spcPts val="0"/>
              </a:spcBef>
              <a:buFont typeface="Arial" panose="020B0604020202020204" pitchFamily="34" charset="0"/>
              <a:buChar char="•"/>
            </a:pPr>
            <a:r>
              <a:rPr lang="en-US" altLang="en-US" sz="1600" dirty="0">
                <a:solidFill>
                  <a:schemeClr val="tx1"/>
                </a:solidFill>
              </a:rPr>
              <a:t>E.g. can that week be a ‘plenary’ just electronic? Then we can follow all the Plenary rules. </a:t>
            </a:r>
          </a:p>
          <a:p>
            <a:pPr lvl="1">
              <a:spcBef>
                <a:spcPts val="0"/>
              </a:spcBef>
              <a:buFont typeface="Arial" panose="020B0604020202020204" pitchFamily="34" charset="0"/>
              <a:buChar char="•"/>
            </a:pPr>
            <a:r>
              <a:rPr lang="en-US" altLang="en-US" sz="1600" dirty="0">
                <a:solidFill>
                  <a:schemeClr val="tx1"/>
                </a:solidFill>
              </a:rPr>
              <a:t>Or do we look at focused topics for exceptions, like elections, PARs, etc. </a:t>
            </a:r>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r>
              <a:rPr lang="en-US" altLang="en-US" sz="1600" b="0" dirty="0"/>
              <a:t>So for our RR-TAG, we should wait till outcome from the LMSC/EC on what we do that week.   </a:t>
            </a:r>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r>
              <a:rPr lang="en-US" altLang="en-US" sz="1600" b="0" dirty="0"/>
              <a:t>On membership question from last week, the .18 chair is working on some options to send to the LMSC, though would like to see how the July week ends up per above. </a:t>
            </a:r>
          </a:p>
          <a:p>
            <a:pPr>
              <a:spcBef>
                <a:spcPts val="0"/>
              </a:spcBef>
              <a:buFont typeface="Arial" panose="020B0604020202020204" pitchFamily="34" charset="0"/>
              <a:buChar char="•"/>
            </a:pPr>
            <a:endParaRPr lang="en-US" altLang="en-US" sz="1400" b="0" dirty="0"/>
          </a:p>
          <a:p>
            <a:pPr lvl="1">
              <a:spcBef>
                <a:spcPts val="0"/>
              </a:spcBef>
            </a:pPr>
            <a:endParaRPr lang="en-US" altLang="en-US" sz="1600" b="1" dirty="0">
              <a:solidFill>
                <a:schemeClr val="bg1">
                  <a:lumMod val="85000"/>
                </a:schemeClr>
              </a:solidFill>
            </a:endParaRPr>
          </a:p>
          <a:p>
            <a:pPr marL="0" indent="0">
              <a:spcBef>
                <a:spcPts val="400"/>
              </a:spcBef>
            </a:pPr>
            <a:endParaRPr lang="en-US" altLang="en-US" sz="1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04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6542516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48920</TotalTime>
  <Words>6297</Words>
  <Application>Microsoft Office PowerPoint</Application>
  <PresentationFormat>On-screen Show (4:3)</PresentationFormat>
  <Paragraphs>717</Paragraphs>
  <Slides>32</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motions and more</vt:lpstr>
      <vt:lpstr>EU items to share -1  - will discuss next week</vt:lpstr>
      <vt:lpstr>EU items to share -2 will discuss next week</vt:lpstr>
      <vt:lpstr>ITU-R items to share will discuss next week</vt:lpstr>
      <vt:lpstr>ACMA 5-year spectrum Outlook -1 </vt:lpstr>
      <vt:lpstr>ACMA 5-year spectrum Outlook -2 </vt:lpstr>
      <vt:lpstr>FCC R&amp;O and FNPRM 6 GHz-1</vt:lpstr>
      <vt:lpstr>FCC FNPRM 6 GHz-2</vt:lpstr>
      <vt:lpstr>General Discussion Items</vt:lpstr>
      <vt:lpstr>Actions Required</vt:lpstr>
      <vt:lpstr>Any Other Business</vt:lpstr>
      <vt:lpstr>Adjourn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2852</cp:revision>
  <cp:lastPrinted>1601-01-01T00:00:00Z</cp:lastPrinted>
  <dcterms:created xsi:type="dcterms:W3CDTF">2016-03-03T14:54:45Z</dcterms:created>
  <dcterms:modified xsi:type="dcterms:W3CDTF">2020-06-04T14:17:25Z</dcterms:modified>
</cp:coreProperties>
</file>