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41" r:id="rId3"/>
    <p:sldId id="329" r:id="rId4"/>
    <p:sldId id="604" r:id="rId5"/>
    <p:sldId id="624" r:id="rId6"/>
    <p:sldId id="605" r:id="rId7"/>
    <p:sldId id="516" r:id="rId8"/>
    <p:sldId id="626" r:id="rId9"/>
    <p:sldId id="676" r:id="rId10"/>
    <p:sldId id="659" r:id="rId11"/>
    <p:sldId id="657" r:id="rId12"/>
    <p:sldId id="650" r:id="rId13"/>
    <p:sldId id="498" r:id="rId14"/>
    <p:sldId id="402" r:id="rId15"/>
    <p:sldId id="403" r:id="rId16"/>
    <p:sldId id="670" r:id="rId17"/>
    <p:sldId id="671" r:id="rId18"/>
    <p:sldId id="672" r:id="rId19"/>
    <p:sldId id="673" r:id="rId20"/>
    <p:sldId id="662"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3" autoAdjust="0"/>
    <p:restoredTop sz="96400" autoAdjust="0"/>
  </p:normalViewPr>
  <p:slideViewPr>
    <p:cSldViewPr>
      <p:cViewPr varScale="1">
        <p:scale>
          <a:sx n="86" d="100"/>
          <a:sy n="86" d="100"/>
        </p:scale>
        <p:origin x="96"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7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01-Apr-20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654332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31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31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31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810180" y="352231"/>
            <a:ext cx="369091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802.18-20/055r01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479a418bf8d3ea4d82a61b2fd31f0ca" TargetMode="External"/><Relationship Id="rId2" Type="http://schemas.openxmlformats.org/officeDocument/2006/relationships/hyperlink" Target="https://ieee802.my.webex.com/ieee802.my/j.php?MTID=mc479a418bf8d3ea4d82a61b2fd31f0ca" TargetMode="External"/><Relationship Id="rId1" Type="http://schemas.openxmlformats.org/officeDocument/2006/relationships/slideLayout" Target="../slideLayouts/slideLayout2.xml"/><Relationship Id="rId4" Type="http://schemas.openxmlformats.org/officeDocument/2006/relationships/hyperlink" Target="tel:%2B44-20-3198-8144,,*01*793417347%23%23*0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9d8c5daa610d4091e063c4af5283c78c" TargetMode="External"/><Relationship Id="rId2" Type="http://schemas.openxmlformats.org/officeDocument/2006/relationships/hyperlink" Target="https://ieee802.my.webex.com/ieee802.my/j.php?MTID=m9d8c5daa610d4091e063c4af5283c78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25044144c2c94c0413ec2431e00b62de" TargetMode="External"/><Relationship Id="rId2" Type="http://schemas.openxmlformats.org/officeDocument/2006/relationships/hyperlink" Target="https://ieee802.my.webex.com/ieee802.my/j.php?MTID=m25044144c2c94c0413ec2431e00b62d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af7b1112579eff430e081876d9de6bb4" TargetMode="External"/><Relationship Id="rId2" Type="http://schemas.openxmlformats.org/officeDocument/2006/relationships/hyperlink" Target="https://ieee802.my.webex.com/ieee802.my/j.php?MTID=maf7b1112579eff430e081876d9de6bb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0/18-20-0045-04-0000-reply-comments-fcc19-138-nprm-revisiting-5-850-5-925-ghz-band.docx"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package" Target="../embeddings/Microsoft_Word_Document.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31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31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1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438308"/>
          </a:xfrm>
        </p:spPr>
        <p:txBody>
          <a:bodyPr/>
          <a:lstStyle/>
          <a:p>
            <a:r>
              <a:rPr lang="en-US" sz="2400" dirty="0">
                <a:solidFill>
                  <a:schemeClr val="tx1"/>
                </a:solidFill>
              </a:rPr>
              <a:t>FCC NPRM on 5.9 GHz reply comments</a:t>
            </a:r>
            <a:r>
              <a:rPr lang="en-US" altLang="en-US" sz="1200" dirty="0"/>
              <a:t>-3</a:t>
            </a:r>
            <a:endParaRPr lang="en-US" sz="2400" dirty="0">
              <a:highlight>
                <a:srgbClr val="C0C0C0"/>
              </a:highlight>
            </a:endParaRPr>
          </a:p>
        </p:txBody>
      </p:sp>
      <p:sp>
        <p:nvSpPr>
          <p:cNvPr id="3" name="Content Placeholder 2"/>
          <p:cNvSpPr>
            <a:spLocks noGrp="1"/>
          </p:cNvSpPr>
          <p:nvPr>
            <p:ph idx="1"/>
          </p:nvPr>
        </p:nvSpPr>
        <p:spPr>
          <a:xfrm>
            <a:off x="601662" y="979085"/>
            <a:ext cx="8292711" cy="5589588"/>
          </a:xfrm>
        </p:spPr>
        <p:txBody>
          <a:bodyPr/>
          <a:lstStyle/>
          <a:p>
            <a:pPr marL="400050">
              <a:buFont typeface="Arial" panose="020B0604020202020204" pitchFamily="34" charset="0"/>
              <a:buChar char="•"/>
            </a:pPr>
            <a:r>
              <a:rPr lang="en-US" sz="2000" dirty="0">
                <a:solidFill>
                  <a:schemeClr val="tx1"/>
                </a:solidFill>
              </a:rPr>
              <a:t>Options to start with: </a:t>
            </a:r>
          </a:p>
          <a:p>
            <a:pPr marL="800100" lvl="1">
              <a:spcBef>
                <a:spcPts val="0"/>
              </a:spcBef>
              <a:buFont typeface="Arial" panose="020B0604020202020204" pitchFamily="34" charset="0"/>
              <a:buChar char="•"/>
            </a:pPr>
            <a:r>
              <a:rPr lang="en-US" sz="1600" dirty="0">
                <a:solidFill>
                  <a:schemeClr val="tx1"/>
                </a:solidFill>
              </a:rPr>
              <a:t>1 – stay with  18-20/0045r05 reply comments that the EC looks to be ready to approve </a:t>
            </a:r>
          </a:p>
          <a:p>
            <a:pPr marL="800100" lvl="1">
              <a:spcBef>
                <a:spcPts val="300"/>
              </a:spcBef>
              <a:buFont typeface="Arial" panose="020B0604020202020204" pitchFamily="34" charset="0"/>
              <a:buChar char="•"/>
            </a:pPr>
            <a:r>
              <a:rPr lang="en-US" sz="1600" dirty="0">
                <a:solidFill>
                  <a:schemeClr val="tx1"/>
                </a:solidFill>
              </a:rPr>
              <a:t>2 – stay with 18-20/0045r05 reply comments and add a supplement doc, per .18 consensus last week. </a:t>
            </a:r>
          </a:p>
          <a:p>
            <a:pPr marL="800100" lvl="1">
              <a:spcBef>
                <a:spcPts val="300"/>
              </a:spcBef>
              <a:buFont typeface="Arial" panose="020B0604020202020204" pitchFamily="34" charset="0"/>
              <a:buChar char="•"/>
            </a:pPr>
            <a:r>
              <a:rPr lang="en-US" sz="1600" dirty="0">
                <a:solidFill>
                  <a:schemeClr val="tx1"/>
                </a:solidFill>
              </a:rPr>
              <a:t>3 – start with 18-20/0045r05, keep as it is and add a few things, tbd.  </a:t>
            </a:r>
          </a:p>
          <a:p>
            <a:pPr marL="800100" lvl="1">
              <a:spcBef>
                <a:spcPts val="300"/>
              </a:spcBef>
              <a:buFont typeface="Arial" panose="020B0604020202020204" pitchFamily="34" charset="0"/>
              <a:buChar char="•"/>
            </a:pPr>
            <a:r>
              <a:rPr lang="en-US" sz="1600" dirty="0">
                <a:solidFill>
                  <a:schemeClr val="tx1"/>
                </a:solidFill>
              </a:rPr>
              <a:t>4 - new document for the EC </a:t>
            </a:r>
          </a:p>
          <a:p>
            <a:pPr marL="800100" lvl="1">
              <a:spcBef>
                <a:spcPts val="300"/>
              </a:spcBef>
              <a:buFont typeface="Arial" panose="020B0604020202020204" pitchFamily="34" charset="0"/>
              <a:buChar char="•"/>
            </a:pPr>
            <a:r>
              <a:rPr lang="en-US" sz="1600" dirty="0">
                <a:solidFill>
                  <a:schemeClr val="tx1"/>
                </a:solidFill>
              </a:rPr>
              <a:t>5 – other?</a:t>
            </a:r>
          </a:p>
          <a:p>
            <a:pPr marL="400050">
              <a:buFont typeface="Arial" panose="020B0604020202020204" pitchFamily="34" charset="0"/>
              <a:buChar char="•"/>
            </a:pPr>
            <a:r>
              <a:rPr lang="en-US" sz="2000" dirty="0">
                <a:solidFill>
                  <a:schemeClr val="tx1"/>
                </a:solidFill>
              </a:rPr>
              <a:t>Review reply comment document from a member</a:t>
            </a:r>
          </a:p>
          <a:p>
            <a:pPr marL="800100" lvl="1">
              <a:spcBef>
                <a:spcPts val="0"/>
              </a:spcBef>
              <a:buFont typeface="Arial" panose="020B0604020202020204" pitchFamily="34" charset="0"/>
              <a:buChar char="•"/>
            </a:pPr>
            <a:r>
              <a:rPr lang="en-US" sz="1600" dirty="0">
                <a:solidFill>
                  <a:schemeClr val="tx1"/>
                </a:solidFill>
              </a:rPr>
              <a:t>Document does re-structure the reply comments, adds several little longer sections with new content and updates other sections, with some new content.  </a:t>
            </a:r>
          </a:p>
          <a:p>
            <a:pPr marL="400050">
              <a:buFont typeface="Arial" panose="020B0604020202020204" pitchFamily="34" charset="0"/>
              <a:buChar char="•"/>
            </a:pPr>
            <a:r>
              <a:rPr lang="en-US" sz="2000" dirty="0">
                <a:solidFill>
                  <a:schemeClr val="tx1"/>
                </a:solidFill>
              </a:rPr>
              <a:t>Ad </a:t>
            </a:r>
            <a:r>
              <a:rPr lang="en-US" sz="2000" dirty="0" err="1">
                <a:solidFill>
                  <a:schemeClr val="tx1"/>
                </a:solidFill>
              </a:rPr>
              <a:t>hocs</a:t>
            </a:r>
            <a:r>
              <a:rPr lang="en-US" sz="2000" dirty="0">
                <a:solidFill>
                  <a:schemeClr val="tx1"/>
                </a:solidFill>
              </a:rPr>
              <a:t>: </a:t>
            </a:r>
          </a:p>
          <a:p>
            <a:pPr marL="800100" lvl="1">
              <a:spcBef>
                <a:spcPts val="0"/>
              </a:spcBef>
              <a:buFont typeface="Arial" panose="020B0604020202020204" pitchFamily="34" charset="0"/>
              <a:buChar char="•"/>
            </a:pPr>
            <a:r>
              <a:rPr lang="en-US" sz="1600" dirty="0">
                <a:solidFill>
                  <a:schemeClr val="tx1"/>
                </a:solidFill>
              </a:rPr>
              <a:t>Friday,  03 April:  3pm-et call-in was sent out.  (goal is last session for new content) </a:t>
            </a:r>
          </a:p>
          <a:p>
            <a:pPr marL="800100" lvl="1">
              <a:spcBef>
                <a:spcPts val="300"/>
              </a:spcBef>
              <a:buFont typeface="Arial" panose="020B0604020202020204" pitchFamily="34" charset="0"/>
              <a:buChar char="•"/>
            </a:pPr>
            <a:r>
              <a:rPr lang="en-US" sz="1600" dirty="0">
                <a:solidFill>
                  <a:schemeClr val="tx1"/>
                </a:solidFill>
              </a:rPr>
              <a:t>Next week:</a:t>
            </a:r>
          </a:p>
          <a:p>
            <a:pPr marL="1200150" lvl="2">
              <a:spcBef>
                <a:spcPts val="300"/>
              </a:spcBef>
              <a:buFont typeface="Arial" panose="020B0604020202020204" pitchFamily="34" charset="0"/>
              <a:buChar char="•"/>
            </a:pPr>
            <a:r>
              <a:rPr lang="en-US" sz="1400" dirty="0">
                <a:solidFill>
                  <a:schemeClr val="tx1"/>
                </a:solidFill>
              </a:rPr>
              <a:t>Monday	,      06April: 3pm-et     (no new content after start of  Monday’s </a:t>
            </a:r>
            <a:r>
              <a:rPr lang="en-US" sz="1400" dirty="0" err="1">
                <a:solidFill>
                  <a:schemeClr val="tx1"/>
                </a:solidFill>
              </a:rPr>
              <a:t>adhoc</a:t>
            </a:r>
            <a:r>
              <a:rPr lang="en-US" sz="1400" dirty="0">
                <a:solidFill>
                  <a:schemeClr val="tx1"/>
                </a:solidFill>
              </a:rPr>
              <a:t>) (so comes in before Monday) </a:t>
            </a:r>
          </a:p>
          <a:p>
            <a:pPr marL="1200150" lvl="2">
              <a:spcBef>
                <a:spcPts val="300"/>
              </a:spcBef>
              <a:buFont typeface="Arial" panose="020B0604020202020204" pitchFamily="34" charset="0"/>
              <a:buChar char="•"/>
            </a:pPr>
            <a:r>
              <a:rPr lang="en-US" sz="1400" dirty="0">
                <a:solidFill>
                  <a:schemeClr val="tx1"/>
                </a:solidFill>
              </a:rPr>
              <a:t>Tuesday,      07April: 3pm-et     		(done, just clean up and final review to do)</a:t>
            </a:r>
          </a:p>
          <a:p>
            <a:pPr marL="1200150" lvl="2">
              <a:spcBef>
                <a:spcPts val="300"/>
              </a:spcBef>
              <a:buFont typeface="Arial" panose="020B0604020202020204" pitchFamily="34" charset="0"/>
              <a:buChar char="•"/>
            </a:pPr>
            <a:r>
              <a:rPr lang="en-US" sz="1400" dirty="0">
                <a:solidFill>
                  <a:schemeClr val="tx1"/>
                </a:solidFill>
              </a:rPr>
              <a:t>Wednesday, 08April:  11:30et- 1:00et 	(hard stop) (final clean up then final ready for vote) </a:t>
            </a:r>
          </a:p>
          <a:p>
            <a:pPr marL="800100" lvl="1">
              <a:spcBef>
                <a:spcPts val="300"/>
              </a:spcBef>
              <a:buFont typeface="Arial" panose="020B0604020202020204" pitchFamily="34" charset="0"/>
              <a:buChar char="•"/>
            </a:pPr>
            <a:r>
              <a:rPr lang="en-US" sz="1600" dirty="0">
                <a:solidFill>
                  <a:schemeClr val="tx1"/>
                </a:solidFill>
              </a:rPr>
              <a:t>Thursday 09April – Normal 802.18 weekly teleconference,  just vote on final.</a:t>
            </a:r>
          </a:p>
          <a:p>
            <a:pPr marL="1200150" lvl="2">
              <a:spcBef>
                <a:spcPts val="300"/>
              </a:spcBef>
              <a:buFont typeface="Arial" panose="020B0604020202020204" pitchFamily="34" charset="0"/>
              <a:buChar char="•"/>
            </a:pPr>
            <a:r>
              <a:rPr lang="en-US" sz="1400" dirty="0">
                <a:solidFill>
                  <a:schemeClr val="tx1"/>
                </a:solidFill>
              </a:rPr>
              <a:t>r05 is good and is done or vote on supplement or vote new document or vote on updated document or ______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31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85800" y="1057050"/>
            <a:ext cx="8292711" cy="5443245"/>
          </a:xfrm>
        </p:spPr>
        <p:txBody>
          <a:bodyPr/>
          <a:lstStyle/>
          <a:p>
            <a:pPr marL="1657350" lvl="3">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2000" dirty="0">
                <a:solidFill>
                  <a:schemeClr val="tx1"/>
                </a:solidFill>
              </a:rPr>
              <a:t>Remember from discussions in Irvine.</a:t>
            </a: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31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altLang="en-US" sz="1800" dirty="0">
                <a:solidFill>
                  <a:srgbClr val="00B0F0"/>
                </a:solidFill>
              </a:rPr>
              <a:t>Inputs on reply comments</a:t>
            </a:r>
            <a:endParaRPr 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31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Nothing heard.</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31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02apr20–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Next ad hoc:  Friday 03april20–</a:t>
            </a:r>
            <a:r>
              <a:rPr lang="en-US" sz="2000" i="1" u="sng" dirty="0"/>
              <a:t>15:00–17:00</a:t>
            </a:r>
            <a:r>
              <a:rPr lang="en-US" sz="2000" dirty="0"/>
              <a:t> ET (tomorrow)</a:t>
            </a:r>
          </a:p>
          <a:p>
            <a:pPr lvl="1">
              <a:buFont typeface="Arial" panose="020B0604020202020204" pitchFamily="34" charset="0"/>
              <a:buChar char="•"/>
            </a:pPr>
            <a:r>
              <a:rPr lang="en-US" sz="1600" dirty="0"/>
              <a:t>See backup slides for call-ins </a:t>
            </a:r>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17:01et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Friday  03Apr20-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832092"/>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b="1" dirty="0" err="1">
                <a:solidFill>
                  <a:schemeClr val="tx1"/>
                </a:solidFill>
              </a:rPr>
              <a:t>When</a:t>
            </a:r>
            <a:r>
              <a:rPr lang="en-US" sz="1400" dirty="0" err="1">
                <a:solidFill>
                  <a:schemeClr val="tx1"/>
                </a:solidFill>
              </a:rPr>
              <a:t>Fri</a:t>
            </a:r>
            <a:r>
              <a:rPr lang="en-US" sz="1400" dirty="0">
                <a:solidFill>
                  <a:schemeClr val="tx1"/>
                </a:solidFill>
              </a:rPr>
              <a:t>, April 3, 12pm – 2pm</a:t>
            </a:r>
          </a:p>
          <a:p>
            <a:r>
              <a:rPr lang="en-US" sz="1400" b="1" dirty="0">
                <a:solidFill>
                  <a:schemeClr val="tx1"/>
                </a:solidFill>
              </a:rPr>
              <a:t>Where </a:t>
            </a:r>
            <a:r>
              <a:rPr lang="en-US" sz="1400" u="sng" dirty="0">
                <a:hlinkClick r:id="rId2"/>
              </a:rPr>
              <a:t>https://ieee802.my.webex.com/ieee802.my/j.php?MTID=mc479a418bf8d3ea4d82a61b2fd31f0ca</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https://ieee802.my.webex.com/ieee802.my/j.php?MTID=mc479a418bf8d3ea4d82a61b2fd31f0ca</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793 417 347 </a:t>
            </a:r>
          </a:p>
          <a:p>
            <a:r>
              <a:rPr lang="en-US" sz="1400" dirty="0">
                <a:solidFill>
                  <a:schemeClr val="tx1"/>
                </a:solidFill>
              </a:rPr>
              <a:t>Meeting password: adhoc02 </a:t>
            </a:r>
          </a:p>
          <a:p>
            <a:r>
              <a:rPr lang="en-US" sz="1400" dirty="0">
                <a:solidFill>
                  <a:schemeClr val="tx1"/>
                </a:solidFill>
              </a:rPr>
              <a:t> </a:t>
            </a:r>
          </a:p>
          <a:p>
            <a:r>
              <a:rPr lang="en-US" sz="1400" dirty="0">
                <a:solidFill>
                  <a:schemeClr val="tx1"/>
                </a:solidFill>
              </a:rPr>
              <a:t>JOIN BY PHONE +1-510-338-9438 USA Toll </a:t>
            </a:r>
          </a:p>
          <a:p>
            <a:r>
              <a:rPr lang="en-US" sz="1400" dirty="0">
                <a:solidFill>
                  <a:schemeClr val="tx1"/>
                </a:solidFill>
              </a:rPr>
              <a:t>Tap here to call (mobile phones only, hosts not supported): </a:t>
            </a:r>
            <a:r>
              <a:rPr lang="en-US" sz="1400" dirty="0" err="1">
                <a:solidFill>
                  <a:schemeClr val="tx1"/>
                </a:solidFill>
              </a:rPr>
              <a:t>tel</a:t>
            </a:r>
            <a:r>
              <a:rPr lang="en-US" sz="1400" dirty="0">
                <a:solidFill>
                  <a:schemeClr val="tx1"/>
                </a:solidFill>
              </a:rPr>
              <a:t>:%2B1-510-338-9438,,*01*793417347%23%23*01* +44-20-3198-8144 UK Toll Tap here to call (mobile phones only, hosts not supported): </a:t>
            </a:r>
            <a:r>
              <a:rPr lang="en-US" sz="1400" u="sng" dirty="0" err="1">
                <a:hlinkClick r:id="rId4"/>
              </a:rPr>
              <a:t>tel</a:t>
            </a:r>
            <a:r>
              <a:rPr lang="en-US" sz="1400" u="sng" dirty="0">
                <a:hlinkClick r:id="rId4"/>
              </a:rPr>
              <a:t>:%2B44-20-3198-8144,,*01*793417347%23%23*01*</a:t>
            </a:r>
            <a:r>
              <a:rPr lang="en-US" sz="1400" dirty="0"/>
              <a:t> </a:t>
            </a:r>
            <a:endParaRPr lang="en-US" sz="1400" dirty="0">
              <a:solidFill>
                <a:schemeClr val="tx1"/>
              </a:solidFill>
            </a:endParaRPr>
          </a:p>
          <a:p>
            <a:r>
              <a:rPr lang="en-US" sz="1400" dirty="0">
                <a:solidFill>
                  <a:schemeClr val="tx1"/>
                </a:solidFill>
              </a:rPr>
              <a:t> </a:t>
            </a:r>
          </a:p>
          <a:p>
            <a:r>
              <a:rPr lang="en-US" sz="1400" dirty="0">
                <a:solidFill>
                  <a:schemeClr val="tx1"/>
                </a:solidFill>
              </a:rPr>
              <a:t>Global call-in numbers https://ieee802.my.webex.com/ieee802.my/globalcallin.php?MTID=m0adcd66972a5c110fffd48db63acf2c3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400" dirty="0">
                <a:solidFill>
                  <a:schemeClr val="tx1"/>
                </a:solidFill>
              </a:rPr>
              <a:t> </a:t>
            </a:r>
            <a:endParaRPr lang="en-US" sz="1000" dirty="0">
              <a:solidFill>
                <a:schemeClr val="tx1"/>
              </a:solidFill>
              <a:effectLst/>
            </a:endParaRPr>
          </a:p>
        </p:txBody>
      </p:sp>
    </p:spTree>
    <p:extLst>
      <p:ext uri="{BB962C8B-B14F-4D97-AF65-F5344CB8AC3E}">
        <p14:creationId xmlns:p14="http://schemas.microsoft.com/office/powerpoint/2010/main" val="4093484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Monday  06Apr20-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616648"/>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Mon, April 6, 12pm – 2pm et </a:t>
            </a:r>
          </a:p>
          <a:p>
            <a:r>
              <a:rPr lang="en-US" sz="1400" b="1" dirty="0">
                <a:solidFill>
                  <a:schemeClr val="tx1"/>
                </a:solidFill>
              </a:rPr>
              <a:t>Where </a:t>
            </a:r>
            <a:r>
              <a:rPr lang="en-US" sz="1400" u="sng" dirty="0">
                <a:hlinkClick r:id="rId2"/>
              </a:rPr>
              <a:t>https://ieee802.my.webex.com/ieee802.my/j.php?MTID=m9d8c5daa610d4091e063c4af5283c78c</a:t>
            </a:r>
            <a:r>
              <a:rPr lang="en-US" sz="1400" dirty="0"/>
              <a:t>   (</a:t>
            </a:r>
            <a:r>
              <a:rPr lang="en-US" sz="1400" u="sng" dirty="0">
                <a:hlinkClick r:id="rId3"/>
              </a:rPr>
              <a:t>map</a:t>
            </a:r>
            <a:r>
              <a:rPr lang="en-US" sz="1400" dirty="0">
                <a:solidFill>
                  <a:schemeClr val="tx1"/>
                </a:solidFill>
              </a:rPr>
              <a:t>)</a:t>
            </a:r>
          </a:p>
          <a:p>
            <a:r>
              <a:rPr lang="en-US" sz="1400" dirty="0">
                <a:solidFill>
                  <a:schemeClr val="tx1"/>
                </a:solidFill>
              </a:rPr>
              <a:t> </a:t>
            </a: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https://ieee802.my.webex.com/ieee802.my/j.php?MTID=m9d8c5daa610d4091e063c4af5283c78c</a:t>
            </a:r>
            <a:r>
              <a:rPr lang="en-US" sz="1400" dirty="0"/>
              <a:t> </a:t>
            </a:r>
            <a:endParaRPr lang="en-US" sz="1400" dirty="0">
              <a:solidFill>
                <a:schemeClr val="tx1"/>
              </a:solidFill>
            </a:endParaRPr>
          </a:p>
          <a:p>
            <a:r>
              <a:rPr lang="en-US" sz="1400" dirty="0">
                <a:solidFill>
                  <a:schemeClr val="tx1"/>
                </a:solidFill>
              </a:rPr>
              <a:t>Meeting number (access code): 798 138 509 </a:t>
            </a:r>
          </a:p>
          <a:p>
            <a:r>
              <a:rPr lang="en-US" sz="1400" dirty="0">
                <a:solidFill>
                  <a:schemeClr val="tx1"/>
                </a:solidFill>
              </a:rPr>
              <a:t>Meeting password: adhoc03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:%2B1-510-338-9438,,*01*798138509%23%23*01* +44-20-3198-8144 UK Toll Tap here to call (mobile phones only, hosts not supported): </a:t>
            </a:r>
            <a:r>
              <a:rPr lang="en-US" sz="1400" dirty="0" err="1">
                <a:solidFill>
                  <a:schemeClr val="tx1"/>
                </a:solidFill>
              </a:rPr>
              <a:t>tel</a:t>
            </a:r>
            <a:r>
              <a:rPr lang="en-US" sz="1400" dirty="0">
                <a:solidFill>
                  <a:schemeClr val="tx1"/>
                </a:solidFill>
              </a:rPr>
              <a:t>:%2B44-20-3198-8144,,*01*798138509%23%23*01* </a:t>
            </a:r>
          </a:p>
          <a:p>
            <a:r>
              <a:rPr lang="en-US" sz="1400" dirty="0">
                <a:solidFill>
                  <a:schemeClr val="tx1"/>
                </a:solidFill>
              </a:rPr>
              <a:t> </a:t>
            </a:r>
          </a:p>
          <a:p>
            <a:r>
              <a:rPr lang="en-US" sz="1400" dirty="0">
                <a:solidFill>
                  <a:schemeClr val="tx1"/>
                </a:solidFill>
              </a:rPr>
              <a:t>Global call-in numbers https://ieee802.my.webex.com/ieee802.my/globalcallin.php?MTID=mc21afe607d8225eb8b241fed89750336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400" b="1" dirty="0">
              <a:solidFill>
                <a:schemeClr val="tx1"/>
              </a:solidFill>
            </a:endParaRPr>
          </a:p>
          <a:p>
            <a:endParaRPr lang="en-US" sz="1400" b="1" dirty="0">
              <a:solidFill>
                <a:schemeClr val="tx1"/>
              </a:solidFill>
            </a:endParaRPr>
          </a:p>
        </p:txBody>
      </p:sp>
    </p:spTree>
    <p:extLst>
      <p:ext uri="{BB962C8B-B14F-4D97-AF65-F5344CB8AC3E}">
        <p14:creationId xmlns:p14="http://schemas.microsoft.com/office/powerpoint/2010/main" val="1789081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07Apr20-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347344"/>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Tue, April 7, 12pm – 2pm et</a:t>
            </a:r>
          </a:p>
          <a:p>
            <a:r>
              <a:rPr lang="en-US" sz="1400" b="1" dirty="0">
                <a:solidFill>
                  <a:schemeClr val="tx1"/>
                </a:solidFill>
              </a:rPr>
              <a:t>Where </a:t>
            </a:r>
            <a:r>
              <a:rPr lang="en-US" sz="1400" u="sng" dirty="0">
                <a:hlinkClick r:id="rId2"/>
              </a:rPr>
              <a:t>https://ieee802.my.webex.com/ieee802.my/j.php?MTID=m25044144c2c94c0413ec2431e00b62de</a:t>
            </a:r>
            <a:r>
              <a:rPr lang="en-US" sz="1400" dirty="0"/>
              <a:t>  (</a:t>
            </a:r>
            <a:r>
              <a:rPr lang="en-US" sz="1400" u="sng" dirty="0">
                <a:hlinkClick r:id="rId3"/>
              </a:rPr>
              <a:t>map</a:t>
            </a:r>
            <a:r>
              <a:rPr lang="en-US" sz="1400" dirty="0">
                <a:solidFill>
                  <a:schemeClr val="tx1"/>
                </a:solidFill>
              </a:rPr>
              <a:t>)</a:t>
            </a:r>
          </a:p>
          <a:p>
            <a:r>
              <a:rPr lang="en-US" sz="1400" dirty="0">
                <a:solidFill>
                  <a:schemeClr val="tx1"/>
                </a:solidFill>
              </a:rPr>
              <a:t> </a:t>
            </a: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https://ieee802.my.webex.com/ieee802.my/j.php?MTID=m25044144c2c94c0413ec2431e00b62de</a:t>
            </a:r>
            <a:r>
              <a:rPr lang="en-US" sz="1400" dirty="0"/>
              <a:t> </a:t>
            </a:r>
            <a:endParaRPr lang="en-US" sz="1400" dirty="0">
              <a:solidFill>
                <a:schemeClr val="tx1"/>
              </a:solidFill>
            </a:endParaRPr>
          </a:p>
          <a:p>
            <a:r>
              <a:rPr lang="en-US" sz="1400" dirty="0">
                <a:solidFill>
                  <a:schemeClr val="tx1"/>
                </a:solidFill>
              </a:rPr>
              <a:t>Meeting number (access code): 797 020 969 </a:t>
            </a:r>
          </a:p>
          <a:p>
            <a:r>
              <a:rPr lang="en-US" sz="1400" dirty="0">
                <a:solidFill>
                  <a:schemeClr val="tx1"/>
                </a:solidFill>
              </a:rPr>
              <a:t>Meeting password: adhoc07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:%2B1-510-338-9438,,*01*797020969%23%23*01* +44-20-3198-8144 UK Toll Tap here to call (mobile phones only, hosts not supported): </a:t>
            </a:r>
            <a:r>
              <a:rPr lang="en-US" sz="1400" dirty="0" err="1">
                <a:solidFill>
                  <a:schemeClr val="tx1"/>
                </a:solidFill>
              </a:rPr>
              <a:t>tel</a:t>
            </a:r>
            <a:r>
              <a:rPr lang="en-US" sz="1400" dirty="0">
                <a:solidFill>
                  <a:schemeClr val="tx1"/>
                </a:solidFill>
              </a:rPr>
              <a:t>:%2B44-20-3198-8144,,*01*797020969%23%23*01* </a:t>
            </a:r>
          </a:p>
          <a:p>
            <a:r>
              <a:rPr lang="en-US" sz="1400" dirty="0">
                <a:solidFill>
                  <a:schemeClr val="tx1"/>
                </a:solidFill>
              </a:rPr>
              <a:t> </a:t>
            </a:r>
          </a:p>
          <a:p>
            <a:r>
              <a:rPr lang="en-US" sz="1400" dirty="0">
                <a:solidFill>
                  <a:schemeClr val="tx1"/>
                </a:solidFill>
              </a:rPr>
              <a:t>Global call-in numbers https://ieee802.my.webex.com/ieee802.my/globalcallin.php?MTID=m0d844c73167425677ee21c048e648cfd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000" dirty="0">
                <a:solidFill>
                  <a:schemeClr val="tx1"/>
                </a:solidFill>
              </a:rPr>
              <a:t> </a:t>
            </a:r>
            <a:endParaRPr lang="en-US" sz="600" dirty="0">
              <a:solidFill>
                <a:schemeClr val="tx1"/>
              </a:solidFill>
              <a:effectLst/>
            </a:endParaRPr>
          </a:p>
        </p:txBody>
      </p:sp>
    </p:spTree>
    <p:extLst>
      <p:ext uri="{BB962C8B-B14F-4D97-AF65-F5344CB8AC3E}">
        <p14:creationId xmlns:p14="http://schemas.microsoft.com/office/powerpoint/2010/main" val="3825883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888946"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08Apr20 - </a:t>
            </a:r>
            <a:r>
              <a:rPr lang="en-US" sz="2000" dirty="0">
                <a:solidFill>
                  <a:srgbClr val="C00000"/>
                </a:solidFill>
              </a:rPr>
              <a:t>11:30am–et-1.5hr (8:30pt)</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555093"/>
          </a:xfrm>
          <a:prstGeom prst="rect">
            <a:avLst/>
          </a:prstGeom>
        </p:spPr>
        <p:txBody>
          <a:bodyPr wrap="square">
            <a:spAutoFit/>
          </a:bodyPr>
          <a:lstStyle/>
          <a:p>
            <a:r>
              <a:rPr lang="en-US" sz="1400" dirty="0">
                <a:solidFill>
                  <a:schemeClr val="tx1"/>
                </a:solidFill>
              </a:rPr>
              <a:t> </a:t>
            </a:r>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Wed, April 8, 8:30am – 10:00am et</a:t>
            </a:r>
          </a:p>
          <a:p>
            <a:r>
              <a:rPr lang="en-US" sz="1400" b="1" dirty="0">
                <a:solidFill>
                  <a:schemeClr val="tx1"/>
                </a:solidFill>
              </a:rPr>
              <a:t>Where</a:t>
            </a:r>
            <a:endParaRPr lang="en-US" sz="1400" dirty="0">
              <a:solidFill>
                <a:schemeClr val="tx1"/>
              </a:solidFill>
            </a:endParaRPr>
          </a:p>
          <a:p>
            <a:r>
              <a:rPr lang="en-US" sz="1400" u="sng" dirty="0">
                <a:hlinkClick r:id="rId2"/>
              </a:rPr>
              <a:t>https://ieee802.my.webex.com/ieee802.my/j.php?MTID=maf7b1112579eff430e081876d9de6bb4</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https://ieee802.my.webex.com/ieee802.my/j.php?MTID=maf7b1112579eff430e081876d9de6bb4</a:t>
            </a:r>
            <a:r>
              <a:rPr lang="en-US" sz="1400" dirty="0"/>
              <a:t> </a:t>
            </a:r>
            <a:endParaRPr lang="en-US" sz="1400" dirty="0">
              <a:solidFill>
                <a:schemeClr val="tx1"/>
              </a:solidFill>
            </a:endParaRPr>
          </a:p>
          <a:p>
            <a:r>
              <a:rPr lang="en-US" sz="1400" dirty="0">
                <a:solidFill>
                  <a:schemeClr val="tx1"/>
                </a:solidFill>
              </a:rPr>
              <a:t>Meeting number (access code): 799 920 310 </a:t>
            </a:r>
          </a:p>
          <a:p>
            <a:r>
              <a:rPr lang="en-US" sz="1400" dirty="0">
                <a:solidFill>
                  <a:schemeClr val="tx1"/>
                </a:solidFill>
              </a:rPr>
              <a:t>Meeting password: adhoc08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:%2B1-510-338-9438,,*01*799920310%23%23*01* +44-20-3198-8144 UK Toll Tap here to call (mobile phones only, hosts not supported): </a:t>
            </a:r>
            <a:r>
              <a:rPr lang="en-US" sz="1400" dirty="0" err="1">
                <a:solidFill>
                  <a:schemeClr val="tx1"/>
                </a:solidFill>
              </a:rPr>
              <a:t>tel</a:t>
            </a:r>
            <a:r>
              <a:rPr lang="en-US" sz="1400" dirty="0">
                <a:solidFill>
                  <a:schemeClr val="tx1"/>
                </a:solidFill>
              </a:rPr>
              <a:t>:%2B44-20-3198-8144,,*01*799920310%23%23*01* </a:t>
            </a:r>
          </a:p>
          <a:p>
            <a:r>
              <a:rPr lang="en-US" sz="1400" dirty="0">
                <a:solidFill>
                  <a:schemeClr val="tx1"/>
                </a:solidFill>
              </a:rPr>
              <a:t> </a:t>
            </a:r>
          </a:p>
          <a:p>
            <a:r>
              <a:rPr lang="en-US" sz="1400" dirty="0">
                <a:solidFill>
                  <a:schemeClr val="tx1"/>
                </a:solidFill>
              </a:rPr>
              <a:t>Global call-in numbers https://ieee802.my.webex.com/ieee802.my/globalcallin.php?MTID=m97cd32af8c455e66929d93430d341b26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000" dirty="0">
              <a:solidFill>
                <a:schemeClr val="tx1"/>
              </a:solidFill>
              <a:effectLst/>
            </a:endParaRPr>
          </a:p>
        </p:txBody>
      </p:sp>
    </p:spTree>
    <p:extLst>
      <p:ext uri="{BB962C8B-B14F-4D97-AF65-F5344CB8AC3E}">
        <p14:creationId xmlns:p14="http://schemas.microsoft.com/office/powerpoint/2010/main" val="1042208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31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676"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677"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31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31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None heard.</a:t>
            </a:r>
          </a:p>
          <a:p>
            <a:pPr lvl="1"/>
            <a:r>
              <a:rPr lang="en-US" altLang="en-US" sz="1600" b="1" dirty="0">
                <a:solidFill>
                  <a:schemeClr val="tx1"/>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r>
              <a:rPr lang="en-US" sz="1800" dirty="0"/>
              <a:t>Proceeding 19-138;  	394 – morning of 16</a:t>
            </a:r>
            <a:r>
              <a:rPr lang="en-US" sz="1800" baseline="30000" dirty="0"/>
              <a:t>th</a:t>
            </a:r>
            <a:r>
              <a:rPr lang="en-US" sz="1800" dirty="0"/>
              <a:t>.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rPr>
              <a:t>Reply comments </a:t>
            </a:r>
            <a:r>
              <a:rPr lang="en-US" sz="1600" dirty="0">
                <a:solidFill>
                  <a:schemeClr val="tx1"/>
                </a:solidFill>
              </a:rPr>
              <a:t>extended to 27 April, </a:t>
            </a:r>
          </a:p>
          <a:p>
            <a:pPr marL="400050">
              <a:buFont typeface="Arial" panose="020B0604020202020204" pitchFamily="34" charset="0"/>
              <a:buChar char="•"/>
            </a:pPr>
            <a:r>
              <a:rPr lang="en-US" sz="1600" dirty="0">
                <a:solidFill>
                  <a:schemeClr val="tx1"/>
                </a:solidFill>
              </a:rPr>
              <a:t>Current reply comments EC is reviewing:</a:t>
            </a:r>
          </a:p>
          <a:p>
            <a:pPr marL="1200150" lvl="2">
              <a:buFont typeface="Arial" panose="020B0604020202020204" pitchFamily="34" charset="0"/>
              <a:buChar char="•"/>
            </a:pPr>
            <a:r>
              <a:rPr lang="en-US" sz="1400" dirty="0">
                <a:hlinkClick r:id="rId6"/>
              </a:rPr>
              <a:t>https://mentor.ieee.org/802.18/dcn/20/18-20-0045-04-0000-reply-comments-fcc19-138-nprm-revisiting-5-850-5-925-ghz-band.docx</a:t>
            </a:r>
            <a:r>
              <a:rPr lang="en-US" sz="1400" dirty="0"/>
              <a:t> </a:t>
            </a:r>
            <a:endParaRPr lang="en-US" sz="1400" dirty="0">
              <a:solidFill>
                <a:schemeClr val="tx1"/>
              </a:solidFill>
            </a:endParaRPr>
          </a:p>
          <a:p>
            <a:pPr marL="800100" lvl="1">
              <a:buFont typeface="Arial" panose="020B0604020202020204" pitchFamily="34" charset="0"/>
              <a:buChar char="•"/>
            </a:pPr>
            <a:r>
              <a:rPr lang="en-US" sz="1600" dirty="0">
                <a:solidFill>
                  <a:schemeClr val="tx1"/>
                </a:solidFill>
              </a:rPr>
              <a:t>4 (1 agreed with another) EC members have provided comments/feedback. </a:t>
            </a:r>
          </a:p>
          <a:p>
            <a:pPr marL="800100" lvl="1">
              <a:buFont typeface="Arial" panose="020B0604020202020204" pitchFamily="34" charset="0"/>
              <a:buChar char="•"/>
            </a:pPr>
            <a:r>
              <a:rPr lang="en-US" sz="1600" dirty="0">
                <a:solidFill>
                  <a:schemeClr val="tx1"/>
                </a:solidFill>
              </a:rPr>
              <a:t>Due to date change we have to fail the first ballot and start a second with new date, bringing in their comments and feedback. </a:t>
            </a:r>
          </a:p>
          <a:p>
            <a:pPr marL="1200150" lvl="2">
              <a:buFont typeface="Arial" panose="020B0604020202020204" pitchFamily="34" charset="0"/>
              <a:buChar char="•"/>
            </a:pPr>
            <a:r>
              <a:rPr lang="en-US" sz="1400" dirty="0">
                <a:solidFill>
                  <a:schemeClr val="tx1"/>
                </a:solidFill>
              </a:rPr>
              <a:t>Including, 802.18 needs to approve with new date. </a:t>
            </a:r>
          </a:p>
          <a:p>
            <a:pPr marL="800100" lvl="1">
              <a:buFont typeface="Arial" panose="020B0604020202020204" pitchFamily="34" charset="0"/>
              <a:buChar char="•"/>
            </a:pPr>
            <a:r>
              <a:rPr lang="en-US" sz="1600" dirty="0">
                <a:solidFill>
                  <a:schemeClr val="tx1"/>
                </a:solidFill>
              </a:rPr>
              <a:t>Will review reply to one EC member’s input </a:t>
            </a:r>
          </a:p>
          <a:p>
            <a:pPr marL="800100" lvl="1">
              <a:buFont typeface="Arial" panose="020B0604020202020204" pitchFamily="34" charset="0"/>
              <a:buChar char="•"/>
            </a:pPr>
            <a:r>
              <a:rPr lang="en-US" sz="1600" dirty="0">
                <a:solidFill>
                  <a:schemeClr val="tx1"/>
                </a:solidFill>
              </a:rPr>
              <a:t>Will review r05, that has all the EC inputs integrated.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31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6837"/>
            <a:ext cx="8415144" cy="663501"/>
          </a:xfrm>
        </p:spPr>
        <p:txBody>
          <a:bodyPr/>
          <a:lstStyle/>
          <a:p>
            <a:r>
              <a:rPr lang="en-US" sz="2400" dirty="0">
                <a:solidFill>
                  <a:schemeClr val="tx1"/>
                </a:solidFill>
              </a:rPr>
              <a:t>FCC NPRM on 5.9 GHz reply comments</a:t>
            </a:r>
            <a:r>
              <a:rPr lang="en-US" altLang="en-US" sz="1200" dirty="0"/>
              <a:t>-2</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Response to one EC member: </a:t>
            </a:r>
          </a:p>
          <a:p>
            <a:pPr lvl="1">
              <a:spcBef>
                <a:spcPts val="0"/>
              </a:spcBef>
              <a:buFont typeface="Arial" panose="020B0604020202020204" pitchFamily="34" charset="0"/>
              <a:buChar char="•"/>
            </a:pPr>
            <a:r>
              <a:rPr lang="en-US" sz="1600" dirty="0">
                <a:solidFill>
                  <a:schemeClr val="tx1"/>
                </a:solidFill>
              </a:rPr>
              <a:t>Made one tweak to cross of to </a:t>
            </a:r>
          </a:p>
          <a:p>
            <a:pPr marL="457200" lvl="1" indent="0">
              <a:spcBef>
                <a:spcPts val="0"/>
              </a:spcBef>
            </a:pPr>
            <a:r>
              <a:rPr lang="en-US" sz="1600" dirty="0">
                <a:solidFill>
                  <a:schemeClr val="tx1"/>
                </a:solidFill>
              </a:rPr>
              <a:t>provide such connectivity in 2nd </a:t>
            </a:r>
          </a:p>
          <a:p>
            <a:pPr marL="457200" lvl="1" indent="0">
              <a:spcBef>
                <a:spcPts val="0"/>
              </a:spcBef>
            </a:pPr>
            <a:r>
              <a:rPr lang="en-US" sz="1600" dirty="0">
                <a:solidFill>
                  <a:schemeClr val="tx1"/>
                </a:solidFill>
              </a:rPr>
              <a:t>paragraph of section 5, </a:t>
            </a:r>
          </a:p>
          <a:p>
            <a:pPr marL="457200" lvl="1" indent="0">
              <a:spcBef>
                <a:spcPts val="0"/>
              </a:spcBef>
            </a:pPr>
            <a:r>
              <a:rPr lang="en-US" sz="1600" dirty="0">
                <a:solidFill>
                  <a:schemeClr val="tx1"/>
                </a:solidFill>
              </a:rPr>
              <a:t>DSRC and C-V2X</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2000" dirty="0">
                <a:solidFill>
                  <a:schemeClr val="tx1"/>
                </a:solidFill>
              </a:rPr>
              <a:t>Review proposed r05, that has the responses to current EC inputs integrated. </a:t>
            </a:r>
          </a:p>
          <a:p>
            <a:pPr marL="800100" lvl="1">
              <a:buFont typeface="Arial" panose="020B0604020202020204" pitchFamily="34" charset="0"/>
              <a:buChar char="•"/>
            </a:pPr>
            <a:r>
              <a:rPr lang="en-US" sz="1600" dirty="0">
                <a:solidFill>
                  <a:schemeClr val="tx1"/>
                </a:solidFill>
              </a:rPr>
              <a:t>Made the one update from review of  EC member response above and that finalized r05.</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31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7ECE48C7-64CA-4C6B-9FD7-64B9D6EC036D}"/>
              </a:ext>
            </a:extLst>
          </p:cNvPr>
          <p:cNvGraphicFramePr>
            <a:graphicFrameLocks noChangeAspect="1"/>
          </p:cNvGraphicFramePr>
          <p:nvPr>
            <p:extLst>
              <p:ext uri="{D42A27DB-BD31-4B8C-83A1-F6EECF244321}">
                <p14:modId xmlns:p14="http://schemas.microsoft.com/office/powerpoint/2010/main" val="3716213654"/>
              </p:ext>
            </p:extLst>
          </p:nvPr>
        </p:nvGraphicFramePr>
        <p:xfrm>
          <a:off x="4606925" y="1447800"/>
          <a:ext cx="2489200" cy="3375025"/>
        </p:xfrm>
        <a:graphic>
          <a:graphicData uri="http://schemas.openxmlformats.org/presentationml/2006/ole">
            <mc:AlternateContent xmlns:mc="http://schemas.openxmlformats.org/markup-compatibility/2006">
              <mc:Choice xmlns:v="urn:schemas-microsoft-com:vml" Requires="v">
                <p:oleObj spid="_x0000_s10259" name="Document" r:id="rId4" imgW="6400800" imgH="8674560" progId="Word.Document.12">
                  <p:embed/>
                </p:oleObj>
              </mc:Choice>
              <mc:Fallback>
                <p:oleObj name="Document" r:id="rId4" imgW="6400800" imgH="8674560" progId="Word.Document.12">
                  <p:embed/>
                  <p:pic>
                    <p:nvPicPr>
                      <p:cNvPr id="0" name=""/>
                      <p:cNvPicPr/>
                      <p:nvPr/>
                    </p:nvPicPr>
                    <p:blipFill>
                      <a:blip r:embed="rId5"/>
                      <a:stretch>
                        <a:fillRect/>
                      </a:stretch>
                    </p:blipFill>
                    <p:spPr>
                      <a:xfrm>
                        <a:off x="4606925" y="1447800"/>
                        <a:ext cx="2489200" cy="3375025"/>
                      </a:xfrm>
                      <a:prstGeom prst="rect">
                        <a:avLst/>
                      </a:prstGeom>
                    </p:spPr>
                  </p:pic>
                </p:oleObj>
              </mc:Fallback>
            </mc:AlternateContent>
          </a:graphicData>
        </a:graphic>
      </p:graphicFrame>
    </p:spTree>
    <p:extLst>
      <p:ext uri="{BB962C8B-B14F-4D97-AF65-F5344CB8AC3E}">
        <p14:creationId xmlns:p14="http://schemas.microsoft.com/office/powerpoint/2010/main" val="101161500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46207</TotalTime>
  <Words>3306</Words>
  <Application>Microsoft Office PowerPoint</Application>
  <PresentationFormat>On-screen Show (4:3)</PresentationFormat>
  <Paragraphs>331</Paragraphs>
  <Slides>20</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9"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comments-2</vt:lpstr>
      <vt:lpstr>FCC NPRM on 5.9 GHz reply comments-3</vt:lpstr>
      <vt:lpstr>5.9 GHz NPRM –  </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2480</cp:revision>
  <cp:lastPrinted>1601-01-01T00:00:00Z</cp:lastPrinted>
  <dcterms:created xsi:type="dcterms:W3CDTF">2016-03-03T14:54:45Z</dcterms:created>
  <dcterms:modified xsi:type="dcterms:W3CDTF">2020-04-01T14:37:08Z</dcterms:modified>
</cp:coreProperties>
</file>