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3"/>
  </p:notesMasterIdLst>
  <p:handoutMasterIdLst>
    <p:handoutMasterId r:id="rId54"/>
  </p:handoutMasterIdLst>
  <p:sldIdLst>
    <p:sldId id="256" r:id="rId2"/>
    <p:sldId id="341" r:id="rId3"/>
    <p:sldId id="329" r:id="rId4"/>
    <p:sldId id="604" r:id="rId5"/>
    <p:sldId id="624" r:id="rId6"/>
    <p:sldId id="605" r:id="rId7"/>
    <p:sldId id="516" r:id="rId8"/>
    <p:sldId id="596" r:id="rId9"/>
    <p:sldId id="603" r:id="rId10"/>
    <p:sldId id="606" r:id="rId11"/>
    <p:sldId id="608" r:id="rId12"/>
    <p:sldId id="665" r:id="rId13"/>
    <p:sldId id="673" r:id="rId14"/>
    <p:sldId id="674" r:id="rId15"/>
    <p:sldId id="671" r:id="rId16"/>
    <p:sldId id="664" r:id="rId17"/>
    <p:sldId id="662" r:id="rId18"/>
    <p:sldId id="669" r:id="rId19"/>
    <p:sldId id="672" r:id="rId20"/>
    <p:sldId id="650" r:id="rId21"/>
    <p:sldId id="498" r:id="rId22"/>
    <p:sldId id="402" r:id="rId23"/>
    <p:sldId id="403" r:id="rId24"/>
    <p:sldId id="592" r:id="rId25"/>
    <p:sldId id="663" r:id="rId26"/>
    <p:sldId id="626" r:id="rId27"/>
    <p:sldId id="657" r:id="rId28"/>
    <p:sldId id="659" r:id="rId29"/>
    <p:sldId id="631" r:id="rId30"/>
    <p:sldId id="653" r:id="rId31"/>
    <p:sldId id="649" r:id="rId32"/>
    <p:sldId id="660" r:id="rId33"/>
    <p:sldId id="640" r:id="rId34"/>
    <p:sldId id="639" r:id="rId35"/>
    <p:sldId id="638" r:id="rId36"/>
    <p:sldId id="643" r:id="rId37"/>
    <p:sldId id="646" r:id="rId38"/>
    <p:sldId id="641" r:id="rId39"/>
    <p:sldId id="633" r:id="rId40"/>
    <p:sldId id="636" r:id="rId41"/>
    <p:sldId id="634" r:id="rId42"/>
    <p:sldId id="632" r:id="rId43"/>
    <p:sldId id="627" r:id="rId44"/>
    <p:sldId id="630" r:id="rId45"/>
    <p:sldId id="628" r:id="rId46"/>
    <p:sldId id="462" r:id="rId47"/>
    <p:sldId id="652" r:id="rId48"/>
    <p:sldId id="549" r:id="rId49"/>
    <p:sldId id="425" r:id="rId50"/>
    <p:sldId id="656" r:id="rId51"/>
    <p:sldId id="655" r:id="rId5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FF7C80"/>
    <a:srgbClr val="990033"/>
    <a:srgbClr val="993300"/>
    <a:srgbClr val="CC6600"/>
    <a:srgbClr val="85DFFF"/>
    <a:srgbClr val="D5F4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071" autoAdjust="0"/>
    <p:restoredTop sz="96391" autoAdjust="0"/>
  </p:normalViewPr>
  <p:slideViewPr>
    <p:cSldViewPr>
      <p:cViewPr varScale="1">
        <p:scale>
          <a:sx n="103" d="100"/>
          <a:sy n="103" d="100"/>
        </p:scale>
        <p:origin x="1200" y="114"/>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03-Apr-20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www.soumu.go.jp/menu_news/s-news/01kiban14_02000411.html" TargetMode="External"/><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3" Type="http://schemas.openxmlformats.org/officeDocument/2006/relationships/hyperlink" Target="https://www.nhtsa.gov/sites/nhtsa.dot.gov/files/documents/v2v-cr_dsrc_wifi_baseline_cross-channel_interference_test_report_pre_final_dec_2019-121219-v1-tag.pdf" TargetMode="External"/><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8" Type="http://schemas.openxmlformats.org/officeDocument/2006/relationships/hyperlink" Target="https://portal.etsi.org/webapp/teldir/QueryOrgaInfo.asp?OrgaId=13790" TargetMode="External"/><Relationship Id="rId13" Type="http://schemas.openxmlformats.org/officeDocument/2006/relationships/hyperlink" Target="https://portal.etsi.org/tb.aspx?tbid=286&amp;SubTB=286" TargetMode="External"/><Relationship Id="rId18" Type="http://schemas.openxmlformats.org/officeDocument/2006/relationships/hyperlink" Target="https://portal.etsi.org/webapp/teldir/ListPersDetails.asp?PersId=79376" TargetMode="External"/><Relationship Id="rId26" Type="http://schemas.openxmlformats.org/officeDocument/2006/relationships/hyperlink" Target="https://portal.etsi.org/webapp/teldir/QueryOrgaInfo.asp?OrgaId=121" TargetMode="External"/><Relationship Id="rId3" Type="http://schemas.openxmlformats.org/officeDocument/2006/relationships/hyperlink" Target="https://portal.etsi.org/tb.aspx?tbid=287&amp;SubTB=287" TargetMode="External"/><Relationship Id="rId21" Type="http://schemas.openxmlformats.org/officeDocument/2006/relationships/hyperlink" Target="https://portal.etsi.org/webapp/teldir/ListPersDetails.asp?PersId=2582"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ListPersDetails.asp?PersId=63180" TargetMode="External"/><Relationship Id="rId12" Type="http://schemas.openxmlformats.org/officeDocument/2006/relationships/hyperlink" Target="https://portal.etsi.org/webapp/teldir/QueryOrgaInfo.asp?OrgaId=1" TargetMode="External"/><Relationship Id="rId17" Type="http://schemas.openxmlformats.org/officeDocument/2006/relationships/hyperlink" Target="https://portal.etsi.org/webapp/teldir/QueryOrgaInfo.asp?OrgaId=15932" TargetMode="External"/><Relationship Id="rId25" Type="http://schemas.openxmlformats.org/officeDocument/2006/relationships/hyperlink" Target="https://portal.etsi.org/webapp/teldir/ListPersDetails.asp?PersId=54791"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9.xml"/><Relationship Id="rId16" Type="http://schemas.openxmlformats.org/officeDocument/2006/relationships/hyperlink" Target="https://portal.etsi.org/webapp/teldir/ListPersDetails.asp?PersId=77968" TargetMode="External"/><Relationship Id="rId20" Type="http://schemas.openxmlformats.org/officeDocument/2006/relationships/hyperlink" Target="https://portal.etsi.org/webapp/teldir/ListPersDetails.asp?PersId=13676" TargetMode="External"/><Relationship Id="rId29" Type="http://schemas.openxmlformats.org/officeDocument/2006/relationships/hyperlink" Target="https://portal.etsi.org/webapp/teldir/QueryOrgaInfo.asp?OrgaId=7380" TargetMode="External"/><Relationship Id="rId1" Type="http://schemas.openxmlformats.org/officeDocument/2006/relationships/notesMaster" Target="../notesMasters/notesMaster1.xml"/><Relationship Id="rId6" Type="http://schemas.openxmlformats.org/officeDocument/2006/relationships/hyperlink" Target="https://portal.etsi.org/webapp/teldir/QueryOrgaInfo.asp?OrgaId=14953" TargetMode="External"/><Relationship Id="rId11" Type="http://schemas.openxmlformats.org/officeDocument/2006/relationships/hyperlink" Target="https://portal.etsi.org/webapp/teldir/ListPersDetails.asp?PersId=26441" TargetMode="External"/><Relationship Id="rId24" Type="http://schemas.openxmlformats.org/officeDocument/2006/relationships/hyperlink" Target="https://portal.etsi.org/webapp/teldir/QueryOrgaInfo.asp?OrgaId=42"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49485" TargetMode="External"/><Relationship Id="rId15" Type="http://schemas.openxmlformats.org/officeDocument/2006/relationships/hyperlink" Target="https://portal.etsi.org/webapp/teldir/QueryOrgaInfo.asp?OrgaId=5" TargetMode="External"/><Relationship Id="rId23" Type="http://schemas.openxmlformats.org/officeDocument/2006/relationships/hyperlink" Target="https://portal.etsi.org/webapp/teldir/ListPersDetails.asp?PersId=34395" TargetMode="External"/><Relationship Id="rId28" Type="http://schemas.openxmlformats.org/officeDocument/2006/relationships/hyperlink" Target="https://portal.etsi.org/webapp/teldir/QueryOrgaInfo.asp?OrgaId=8870"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QueryOrgaInfo.asp?OrgaId=9173" TargetMode="External"/><Relationship Id="rId19" Type="http://schemas.openxmlformats.org/officeDocument/2006/relationships/hyperlink" Target="https://portal.etsi.org/webapp/teldir/ListPersDetails.asp?PersId=80177" TargetMode="External"/><Relationship Id="rId31" Type="http://schemas.openxmlformats.org/officeDocument/2006/relationships/hyperlink" Target="https://portal.etsi.org/tb.aspx?tbid=729&amp;SubTB=729" TargetMode="External"/><Relationship Id="rId4" Type="http://schemas.openxmlformats.org/officeDocument/2006/relationships/hyperlink" Target="https://portal.etsi.org/webapp/teldir/ListPersDetails.asp?PersId=6230" TargetMode="External"/><Relationship Id="rId9" Type="http://schemas.openxmlformats.org/officeDocument/2006/relationships/hyperlink" Target="https://portal.etsi.org/webapp/teldir/ListPersDetails.asp?PersId=33473" TargetMode="External"/><Relationship Id="rId14" Type="http://schemas.openxmlformats.org/officeDocument/2006/relationships/hyperlink" Target="https://portal.etsi.org/webapp/teldir/ListPersDetails.asp?PersId=26309" TargetMode="External"/><Relationship Id="rId22" Type="http://schemas.openxmlformats.org/officeDocument/2006/relationships/hyperlink" Target="https://portal.etsi.org/webapp/teldir/ListPersDetails.asp?PersId=10561" TargetMode="External"/><Relationship Id="rId27" Type="http://schemas.openxmlformats.org/officeDocument/2006/relationships/hyperlink" Target="https://portal.etsi.org/webapp/teldir/ListPersDetails.asp?PersId=72859" TargetMode="External"/><Relationship Id="rId30" Type="http://schemas.openxmlformats.org/officeDocument/2006/relationships/hyperlink" Target="https://portal.etsi.org/webapp/teldir/ListPersDetails.asp?PersId=61793" TargetMode="External"/><Relationship Id="rId35" Type="http://schemas.openxmlformats.org/officeDocument/2006/relationships/hyperlink" Target="https://portal.etsi.org/webapp/teldir/QueryOrgaInfo.asp?OrgaId=13818" TargetMode="Externa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cept.org/ecc/groups/ecc/wg-se/se-24/" TargetMode="External"/><Relationship Id="rId2" Type="http://schemas.openxmlformats.org/officeDocument/2006/relationships/slide" Target="../slides/slide10.xml"/><Relationship Id="rId1" Type="http://schemas.openxmlformats.org/officeDocument/2006/relationships/notesMaster" Target="../notesMasters/notesMaster1.xml"/><Relationship Id="rId5" Type="http://schemas.openxmlformats.org/officeDocument/2006/relationships/hyperlink" Target="https://cept.org/ecc/groups/ecc/wg-fm/fm-57/" TargetMode="External"/><Relationship Id="rId4" Type="http://schemas.openxmlformats.org/officeDocument/2006/relationships/hyperlink" Target="https://cept.org/ecc/groups/ecc/wg-se/se-45/"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8121276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5416066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9888529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38317260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27911591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39857637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32801797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200" i="1" u="sng" kern="1200" dirty="0">
                <a:solidFill>
                  <a:srgbClr val="000000"/>
                </a:solidFill>
                <a:effectLst/>
                <a:latin typeface="Times New Roman" pitchFamily="16" charset="0"/>
                <a:ea typeface="+mn-ea"/>
                <a:cs typeface="+mn-cs"/>
              </a:rPr>
              <a:t>Why 2 days on ballot  </a:t>
            </a:r>
            <a:r>
              <a:rPr lang="en-US" sz="1200" b="0" i="0" u="none" strike="noStrike" kern="1200" baseline="0" dirty="0">
                <a:solidFill>
                  <a:srgbClr val="000000"/>
                </a:solidFill>
                <a:latin typeface="Times New Roman" pitchFamily="16" charset="0"/>
                <a:ea typeface="+mn-ea"/>
                <a:cs typeface="+mn-cs"/>
              </a:rPr>
              <a:t>Otherwise, the tally of votes shall not be made until at least 24 hours after the close of the ballot to allow time for delivery of the e-mail votes.</a:t>
            </a:r>
            <a:endParaRPr lang="en-US" sz="1200" b="1" u="sng" kern="1200" dirty="0">
              <a:solidFill>
                <a:srgbClr val="000000"/>
              </a:solidFill>
              <a:effectLst/>
              <a:latin typeface="Times New Roman" pitchFamily="16" charset="0"/>
              <a:ea typeface="+mn-ea"/>
              <a:cs typeface="+mn-cs"/>
            </a:endParaRPr>
          </a:p>
          <a:p>
            <a:pPr marL="57150" lvl="0">
              <a:buFont typeface="Arial" panose="020B0604020202020204" pitchFamily="34" charset="0"/>
              <a:buChar char="•"/>
            </a:pPr>
            <a:r>
              <a:rPr lang="en-US" sz="1200" b="1" u="sng" kern="1200" dirty="0">
                <a:solidFill>
                  <a:srgbClr val="000000"/>
                </a:solidFill>
                <a:effectLst/>
                <a:latin typeface="Times New Roman" pitchFamily="16" charset="0"/>
                <a:ea typeface="+mn-ea"/>
                <a:cs typeface="+mn-cs"/>
              </a:rPr>
              <a:t>risk:  .18 approves 27Feb. </a:t>
            </a:r>
            <a:r>
              <a:rPr lang="en-US" sz="1600" dirty="0">
                <a:solidFill>
                  <a:schemeClr val="tx1"/>
                </a:solidFill>
              </a:rPr>
              <a:t>10 days,  27Feb (2</a:t>
            </a:r>
            <a:r>
              <a:rPr lang="en-US" sz="1600" baseline="30000" dirty="0">
                <a:solidFill>
                  <a:schemeClr val="tx1"/>
                </a:solidFill>
              </a:rPr>
              <a:t>nd</a:t>
            </a:r>
            <a:r>
              <a:rPr lang="en-US" sz="1600" dirty="0">
                <a:solidFill>
                  <a:schemeClr val="tx1"/>
                </a:solidFill>
              </a:rPr>
              <a:t> and Paul in queue to approve hours after telecon)  to 08</a:t>
            </a:r>
            <a:r>
              <a:rPr lang="en-US" sz="1200" dirty="0">
                <a:solidFill>
                  <a:schemeClr val="tx1"/>
                </a:solidFill>
              </a:rPr>
              <a:t>(Sunday)</a:t>
            </a:r>
            <a:r>
              <a:rPr lang="en-US" sz="1600" dirty="0">
                <a:solidFill>
                  <a:schemeClr val="tx1"/>
                </a:solidFill>
              </a:rPr>
              <a:t>&gt;09</a:t>
            </a:r>
            <a:r>
              <a:rPr lang="en-US" sz="1200" dirty="0">
                <a:solidFill>
                  <a:schemeClr val="tx1"/>
                </a:solidFill>
              </a:rPr>
              <a:t>(rules)</a:t>
            </a:r>
            <a:r>
              <a:rPr lang="en-US" sz="1600" dirty="0">
                <a:solidFill>
                  <a:schemeClr val="tx1"/>
                </a:solidFill>
              </a:rPr>
              <a:t> March then upload late 09March</a:t>
            </a:r>
          </a:p>
          <a:p>
            <a:pPr marL="800100" lvl="1">
              <a:buFont typeface="Arial" panose="020B0604020202020204" pitchFamily="34" charset="0"/>
              <a:buChar char="•"/>
            </a:pPr>
            <a:r>
              <a:rPr lang="en-US" sz="1600" dirty="0">
                <a:solidFill>
                  <a:schemeClr val="tx1"/>
                </a:solidFill>
              </a:rPr>
              <a:t>We would request 10 day with early close and prep the LMSC ahead of time, to try to mitigate the risk. </a:t>
            </a:r>
          </a:p>
          <a:p>
            <a:r>
              <a:rPr lang="en-US" sz="1200" b="1" u="sng" kern="1200" dirty="0">
                <a:solidFill>
                  <a:srgbClr val="000000"/>
                </a:solidFill>
                <a:effectLst/>
                <a:latin typeface="Times New Roman" pitchFamily="16" charset="0"/>
                <a:ea typeface="+mn-ea"/>
                <a:cs typeface="+mn-cs"/>
              </a:rPr>
              <a:t>What the NPRM Would Do</a:t>
            </a:r>
            <a:r>
              <a:rPr lang="en-US" sz="1200" b="1" kern="1200" dirty="0">
                <a:solidFill>
                  <a:srgbClr val="000000"/>
                </a:solidFill>
                <a:effectLst/>
                <a:latin typeface="Times New Roman" pitchFamily="16" charset="0"/>
                <a:ea typeface="+mn-ea"/>
                <a:cs typeface="+mn-cs"/>
              </a:rPr>
              <a:t>: </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 Propose to repurpose the lower 45 megahertz of the band (5.850.5.895 GHz) for unlicensed operations to support high-throughput broadband applications. </a:t>
            </a:r>
          </a:p>
          <a:p>
            <a:r>
              <a:rPr lang="en-US" sz="1200" kern="1200" dirty="0">
                <a:solidFill>
                  <a:srgbClr val="000000"/>
                </a:solidFill>
                <a:effectLst/>
                <a:latin typeface="Times New Roman" pitchFamily="16" charset="0"/>
                <a:ea typeface="+mn-ea"/>
                <a:cs typeface="+mn-cs"/>
              </a:rPr>
              <a:t>• Propose that unlicensed device operations in the 5.850-5.895 GHz band be subject to all of the general Part 15 operational principles in the Unlicensed National Information Infrastructure (U-NII) rules. Propose to adopt technical and operational rules (e.g., power levels, out-of-band emissions limits) similar to those that already apply in the adjacent 5.725-5.850 GHz (U-NII-3) band. </a:t>
            </a:r>
          </a:p>
          <a:p>
            <a:r>
              <a:rPr lang="en-US" sz="1200" kern="1200" dirty="0">
                <a:solidFill>
                  <a:srgbClr val="000000"/>
                </a:solidFill>
                <a:effectLst/>
                <a:latin typeface="Times New Roman" pitchFamily="16" charset="0"/>
                <a:ea typeface="+mn-ea"/>
                <a:cs typeface="+mn-cs"/>
              </a:rPr>
              <a:t>• Propose to continue to dedicate spectrum in the upper 30 megahertz of the 5.9 GHz band (5.895-5.925 GHz) to support ITS needs for transportation and vehicle safety-related communications. o Propose to revise the current ITS rules for the 5.9 GHz band to permit Cellular Vehicle to Everything (C-V2X) operations in the upper 20 megahertz of the band (5.905-5.925 GHz). </a:t>
            </a:r>
          </a:p>
          <a:p>
            <a:r>
              <a:rPr lang="en-US" sz="1200" kern="1200" dirty="0">
                <a:solidFill>
                  <a:srgbClr val="000000"/>
                </a:solidFill>
                <a:effectLst/>
                <a:latin typeface="Times New Roman" pitchFamily="16" charset="0"/>
                <a:ea typeface="+mn-ea"/>
                <a:cs typeface="+mn-cs"/>
              </a:rPr>
              <a:t>o Seek comment on whether to retain the remaining 10 megahertz (5.895-5.905 GHz) for DSRC systems or whether this segment should be dedicated for C-V2X. </a:t>
            </a:r>
          </a:p>
          <a:p>
            <a:r>
              <a:rPr lang="en-US" sz="1200" kern="1200" dirty="0">
                <a:solidFill>
                  <a:srgbClr val="000000"/>
                </a:solidFill>
                <a:effectLst/>
                <a:latin typeface="Times New Roman" pitchFamily="16" charset="0"/>
                <a:ea typeface="+mn-ea"/>
                <a:cs typeface="+mn-cs"/>
              </a:rPr>
              <a:t>o Propose to require C-V2X equipment to comply with the existing DSRC coordination rules for protection of the 5.9 GHz band Federal Radiolocation Service. </a:t>
            </a:r>
          </a:p>
          <a:p>
            <a:r>
              <a:rPr lang="en-US" sz="1200" kern="1200" dirty="0">
                <a:solidFill>
                  <a:srgbClr val="000000"/>
                </a:solidFill>
                <a:effectLst/>
                <a:latin typeface="Times New Roman" pitchFamily="16" charset="0"/>
                <a:ea typeface="+mn-ea"/>
                <a:cs typeface="+mn-cs"/>
              </a:rPr>
              <a:t>o Propose to retain the existing technical and coordination rules that currently apply to DSRC, to the extent that we allow DSRC operations in the 5.895-5.905 GHz band. </a:t>
            </a:r>
          </a:p>
          <a:p>
            <a:r>
              <a:rPr lang="en-US" sz="1200" kern="1200" dirty="0">
                <a:solidFill>
                  <a:srgbClr val="000000"/>
                </a:solidFill>
                <a:effectLst/>
                <a:latin typeface="Times New Roman" pitchFamily="16" charset="0"/>
                <a:ea typeface="+mn-ea"/>
                <a:cs typeface="+mn-cs"/>
              </a:rPr>
              <a:t> </a:t>
            </a:r>
          </a:p>
          <a:p>
            <a:r>
              <a:rPr lang="en-US" sz="1200" kern="1200" dirty="0">
                <a:solidFill>
                  <a:srgbClr val="000000"/>
                </a:solidFill>
                <a:effectLst/>
                <a:latin typeface="Times New Roman" pitchFamily="16" charset="0"/>
                <a:ea typeface="+mn-ea"/>
                <a:cs typeface="+mn-cs"/>
              </a:rPr>
              <a:t>• Seek comment on how DSRC incumbents would transition their operations out of some or all of the 5.9 GHz band if the proposals are adopted.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5351867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41250868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200" kern="1200" dirty="0">
                <a:solidFill>
                  <a:srgbClr val="000000"/>
                </a:solidFill>
                <a:effectLst/>
                <a:latin typeface="Times New Roman" pitchFamily="16" charset="0"/>
                <a:ea typeface="+mn-ea"/>
                <a:cs typeface="+mn-cs"/>
              </a:rPr>
              <a:t>Bluetooth® is a registered trademark of the Bluetooth Special Interest Group (Bluetooth SIG)</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29596394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Japan MIC is conducting a survey regarding new wireless usage at 900</a:t>
            </a:r>
            <a:br>
              <a:rPr lang="en-US" dirty="0"/>
            </a:br>
            <a:r>
              <a:rPr lang="en-US" sz="1200" b="0" i="0" kern="1200" dirty="0">
                <a:solidFill>
                  <a:srgbClr val="000000"/>
                </a:solidFill>
                <a:effectLst/>
                <a:latin typeface="Times New Roman" pitchFamily="16" charset="0"/>
                <a:ea typeface="+mn-ea"/>
                <a:cs typeface="+mn-cs"/>
              </a:rPr>
              <a:t>MHz band, specifically 845 to 860 MHz and 928 to 940 MHz that the MIC</a:t>
            </a:r>
            <a:br>
              <a:rPr lang="en-US" dirty="0"/>
            </a:br>
            <a:r>
              <a:rPr lang="en-US" sz="1200" b="0" i="0" kern="1200" dirty="0">
                <a:solidFill>
                  <a:srgbClr val="000000"/>
                </a:solidFill>
                <a:effectLst/>
                <a:latin typeface="Times New Roman" pitchFamily="16" charset="0"/>
                <a:ea typeface="+mn-ea"/>
                <a:cs typeface="+mn-cs"/>
              </a:rPr>
              <a:t>is re-farming.</a:t>
            </a:r>
            <a:br>
              <a:rPr lang="en-US" dirty="0"/>
            </a:br>
            <a:br>
              <a:rPr lang="en-US" dirty="0"/>
            </a:br>
            <a:r>
              <a:rPr lang="en-US" sz="1200" b="0" i="0" kern="1200" dirty="0">
                <a:solidFill>
                  <a:srgbClr val="000000"/>
                </a:solidFill>
                <a:effectLst/>
                <a:latin typeface="Times New Roman" pitchFamily="16" charset="0"/>
                <a:ea typeface="+mn-ea"/>
                <a:cs typeface="+mn-cs"/>
              </a:rPr>
              <a:t>For details, you can refer to</a:t>
            </a:r>
            <a:br>
              <a:rPr lang="en-US" dirty="0"/>
            </a:br>
            <a:r>
              <a:rPr lang="en-US" sz="1200" b="0" i="0" kern="1200" dirty="0">
                <a:solidFill>
                  <a:srgbClr val="000000"/>
                </a:solidFill>
                <a:effectLst/>
                <a:latin typeface="Times New Roman" pitchFamily="16" charset="0"/>
                <a:ea typeface="+mn-ea"/>
                <a:cs typeface="+mn-cs"/>
                <a:hlinkClick r:id="rId3"/>
              </a:rPr>
              <a:t>http://www.soumu.go.jp/menu_news/s-news/01kiban14_02000411.html</a:t>
            </a:r>
            <a:br>
              <a:rPr lang="en-US" dirty="0"/>
            </a:br>
            <a:br>
              <a:rPr lang="en-US" dirty="0"/>
            </a:br>
            <a:r>
              <a:rPr lang="en-US" sz="1200" b="0" i="0" kern="1200" dirty="0">
                <a:solidFill>
                  <a:srgbClr val="000000"/>
                </a:solidFill>
                <a:effectLst/>
                <a:latin typeface="Times New Roman" pitchFamily="16" charset="0"/>
                <a:ea typeface="+mn-ea"/>
                <a:cs typeface="+mn-cs"/>
              </a:rPr>
              <a:t>The deadline for submitting the survey is January 15, 2020.</a:t>
            </a:r>
            <a:br>
              <a:rPr lang="en-US" dirty="0"/>
            </a:br>
            <a:endParaRPr lang="en-US"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a:p>
            <a:pPr rtl="0"/>
            <a:r>
              <a:rPr lang="en-GB" b="1" dirty="0">
                <a:effectLst/>
              </a:rPr>
              <a:t>Question 1: Do you agree with Ofcom’s proposals to implement changes, that are consistent with the SRD Decision, within the 874 to 876 and 915 to 921 MHz frequency bands for SRDs?</a:t>
            </a:r>
            <a:endParaRPr lang="en-GB" dirty="0">
              <a:effectLst/>
            </a:endParaRPr>
          </a:p>
          <a:p>
            <a:pPr rtl="0"/>
            <a:r>
              <a:rPr lang="en-GB" b="1" dirty="0">
                <a:effectLst/>
              </a:rPr>
              <a:t>Question 2: Do the proposed Regulations and proposed changes to IR 2030 correctly implement our proposals?</a:t>
            </a:r>
            <a:endParaRPr lang="en-GB" dirty="0">
              <a:effectLst/>
            </a:endParaRPr>
          </a:p>
          <a:p>
            <a:pPr rtl="0"/>
            <a:r>
              <a:rPr lang="en-GB" b="1" dirty="0">
                <a:effectLst/>
              </a:rPr>
              <a:t>Question 3: Do you agree with Ofcom’s proposals to remove the licence exemption currently in the 2010 Regulations for Railway Level Crossing Radar Sensor Systems?</a:t>
            </a:r>
            <a:endParaRPr lang="en-GB" dirty="0">
              <a:effectLst/>
            </a:endParaRPr>
          </a:p>
          <a:p>
            <a:pPr rtl="0"/>
            <a:br>
              <a:rPr lang="en-GB" dirty="0">
                <a:effectLst/>
              </a:rPr>
            </a:br>
            <a:endParaRPr lang="en-GB"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41532327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30301921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possible agenda items 03feb:  </a:t>
            </a:r>
          </a:p>
          <a:p>
            <a:pPr>
              <a:buFont typeface="Arial" panose="020B0604020202020204" pitchFamily="34" charset="0"/>
              <a:buChar char="•"/>
            </a:pPr>
            <a:r>
              <a:rPr lang="en-US" dirty="0"/>
              <a:t>1. </a:t>
            </a:r>
            <a:r>
              <a:rPr lang="en-US" sz="1800" b="0" dirty="0"/>
              <a:t>Next week we could review/remind decision at Wireless interim in SNA: </a:t>
            </a:r>
          </a:p>
          <a:p>
            <a:pPr>
              <a:buFont typeface="Arial" panose="020B0604020202020204" pitchFamily="34" charset="0"/>
              <a:buChar char="•"/>
            </a:pPr>
            <a:r>
              <a:rPr lang="en-US" sz="1800" b="0" dirty="0">
                <a:solidFill>
                  <a:schemeClr val="tx1"/>
                </a:solidFill>
              </a:rPr>
              <a:t>Focus on what we can agree on,  pass on what we don’t have agreement on. </a:t>
            </a:r>
          </a:p>
          <a:p>
            <a:pPr lvl="1">
              <a:buFont typeface="Arial" panose="020B0604020202020204" pitchFamily="34" charset="0"/>
              <a:buChar char="•"/>
            </a:pPr>
            <a:r>
              <a:rPr lang="en-US" sz="1400" b="0" dirty="0"/>
              <a:t>Maybe  review what areas in the current draf</a:t>
            </a:r>
            <a:r>
              <a:rPr lang="en-US" sz="1400" dirty="0"/>
              <a:t>t  we should focus on and get agreement, in case time runs short (prioritize the sections to focus on…) .   An opinion from the chair. </a:t>
            </a:r>
            <a:endParaRPr lang="en-US" sz="1400" b="0" dirty="0"/>
          </a:p>
          <a:p>
            <a:endParaRPr lang="en-US" dirty="0"/>
          </a:p>
          <a:p>
            <a:r>
              <a:rPr lang="en-US" dirty="0"/>
              <a:t>2. if fed. reg. delay is from the DoT and house transportation committee inputs, could we consider a 1ish page ex </a:t>
            </a:r>
            <a:r>
              <a:rPr lang="en-US" dirty="0" err="1"/>
              <a:t>parte</a:t>
            </a:r>
            <a:r>
              <a:rPr lang="en-US" dirty="0"/>
              <a:t> with very high-level points we agree with the DoT and  the house on, where we have agreement in all of 802.11? </a:t>
            </a: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419119893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198417976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355044968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13679766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11849345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36</a:t>
            </a:fld>
            <a:endParaRPr lang="en-US" dirty="0"/>
          </a:p>
        </p:txBody>
      </p:sp>
    </p:spTree>
    <p:extLst>
      <p:ext uri="{BB962C8B-B14F-4D97-AF65-F5344CB8AC3E}">
        <p14:creationId xmlns:p14="http://schemas.microsoft.com/office/powerpoint/2010/main" val="62009647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37</a:t>
            </a:fld>
            <a:endParaRPr lang="en-US" dirty="0"/>
          </a:p>
        </p:txBody>
      </p:sp>
    </p:spTree>
    <p:extLst>
      <p:ext uri="{BB962C8B-B14F-4D97-AF65-F5344CB8AC3E}">
        <p14:creationId xmlns:p14="http://schemas.microsoft.com/office/powerpoint/2010/main" val="35282239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38</a:t>
            </a:fld>
            <a:endParaRPr lang="en-US" dirty="0"/>
          </a:p>
        </p:txBody>
      </p:sp>
    </p:spTree>
    <p:extLst>
      <p:ext uri="{BB962C8B-B14F-4D97-AF65-F5344CB8AC3E}">
        <p14:creationId xmlns:p14="http://schemas.microsoft.com/office/powerpoint/2010/main" val="404404662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39</a:t>
            </a:fld>
            <a:endParaRPr lang="en-US" dirty="0"/>
          </a:p>
        </p:txBody>
      </p:sp>
    </p:spTree>
    <p:extLst>
      <p:ext uri="{BB962C8B-B14F-4D97-AF65-F5344CB8AC3E}">
        <p14:creationId xmlns:p14="http://schemas.microsoft.com/office/powerpoint/2010/main" val="404404662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40</a:t>
            </a:fld>
            <a:endParaRPr lang="en-US" dirty="0"/>
          </a:p>
        </p:txBody>
      </p:sp>
    </p:spTree>
    <p:extLst>
      <p:ext uri="{BB962C8B-B14F-4D97-AF65-F5344CB8AC3E}">
        <p14:creationId xmlns:p14="http://schemas.microsoft.com/office/powerpoint/2010/main" val="162071578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41</a:t>
            </a:fld>
            <a:endParaRPr lang="en-US" dirty="0"/>
          </a:p>
        </p:txBody>
      </p:sp>
    </p:spTree>
    <p:extLst>
      <p:ext uri="{BB962C8B-B14F-4D97-AF65-F5344CB8AC3E}">
        <p14:creationId xmlns:p14="http://schemas.microsoft.com/office/powerpoint/2010/main" val="124965399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42</a:t>
            </a:fld>
            <a:endParaRPr lang="en-US" dirty="0"/>
          </a:p>
        </p:txBody>
      </p:sp>
    </p:spTree>
    <p:extLst>
      <p:ext uri="{BB962C8B-B14F-4D97-AF65-F5344CB8AC3E}">
        <p14:creationId xmlns:p14="http://schemas.microsoft.com/office/powerpoint/2010/main" val="161991327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43</a:t>
            </a:fld>
            <a:endParaRPr lang="en-US" dirty="0"/>
          </a:p>
        </p:txBody>
      </p:sp>
    </p:spTree>
    <p:extLst>
      <p:ext uri="{BB962C8B-B14F-4D97-AF65-F5344CB8AC3E}">
        <p14:creationId xmlns:p14="http://schemas.microsoft.com/office/powerpoint/2010/main" val="334961311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dirty="0">
                <a:solidFill>
                  <a:srgbClr val="000000"/>
                </a:solidFill>
                <a:effectLst/>
                <a:latin typeface="Times New Roman" pitchFamily="16" charset="0"/>
                <a:ea typeface="+mn-ea"/>
                <a:cs typeface="+mn-cs"/>
              </a:rPr>
              <a:t>.</a:t>
            </a:r>
            <a:r>
              <a:rPr lang="en-US" sz="1200" kern="1200" dirty="0">
                <a:solidFill>
                  <a:srgbClr val="000000"/>
                </a:solidFill>
                <a:effectLst/>
                <a:latin typeface="Times New Roman" pitchFamily="16" charset="0"/>
                <a:ea typeface="+mn-ea"/>
                <a:cs typeface="+mn-cs"/>
              </a:rPr>
              <a:t>    </a:t>
            </a:r>
            <a:r>
              <a:rPr lang="en-US" sz="1200" dirty="0">
                <a:hlinkClick r:id="rId3"/>
              </a:rPr>
              <a:t>https://www.nhtsa.gov/sites/nhtsa.dot.gov/files/documents/v2v-cr_dsrc_wifi_baseline_cross-channel_interference_test_report_pre_final_dec_2019-121219-v1-tag.pdf</a:t>
            </a:r>
            <a:endParaRPr lang="en-US" sz="12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44</a:t>
            </a:fld>
            <a:endParaRPr lang="en-US" dirty="0"/>
          </a:p>
        </p:txBody>
      </p:sp>
    </p:spTree>
    <p:extLst>
      <p:ext uri="{BB962C8B-B14F-4D97-AF65-F5344CB8AC3E}">
        <p14:creationId xmlns:p14="http://schemas.microsoft.com/office/powerpoint/2010/main" val="123743544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45</a:t>
            </a:fld>
            <a:endParaRPr lang="en-US" dirty="0"/>
          </a:p>
        </p:txBody>
      </p:sp>
    </p:spTree>
    <p:extLst>
      <p:ext uri="{BB962C8B-B14F-4D97-AF65-F5344CB8AC3E}">
        <p14:creationId xmlns:p14="http://schemas.microsoft.com/office/powerpoint/2010/main" val="19842358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altLang="en-US" sz="1200" b="0" dirty="0">
                <a:hlinkClick r:id="rId3"/>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5"/>
              </a:rPr>
              <a:t>Hiertz</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Guido</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6"/>
              </a:rPr>
              <a:t>Ericsson</a:t>
            </a:r>
            <a:r>
              <a:rPr lang="en-US" sz="1200" kern="1200" dirty="0">
                <a:solidFill>
                  <a:srgbClr val="000000"/>
                </a:solidFill>
                <a:effectLst/>
                <a:latin typeface="Times New Roman" pitchFamily="16" charset="0"/>
                <a:ea typeface="+mn-ea"/>
                <a:cs typeface="+mn-cs"/>
                <a:hlinkClick r:id="rId6"/>
              </a:rPr>
              <a:t> GmbH, </a:t>
            </a:r>
            <a:r>
              <a:rPr lang="en-US" sz="1200" kern="1200" dirty="0" err="1">
                <a:solidFill>
                  <a:srgbClr val="000000"/>
                </a:solidFill>
                <a:effectLst/>
                <a:latin typeface="Times New Roman" pitchFamily="16" charset="0"/>
                <a:ea typeface="+mn-ea"/>
                <a:cs typeface="+mn-cs"/>
                <a:hlinkClick r:id="rId6"/>
              </a:rPr>
              <a:t>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7"/>
              </a:rPr>
              <a:t>Zhou </a:t>
            </a:r>
            <a:r>
              <a:rPr lang="en-US" sz="1200" kern="1200" dirty="0" err="1">
                <a:solidFill>
                  <a:srgbClr val="000000"/>
                </a:solidFill>
                <a:effectLst/>
                <a:latin typeface="Times New Roman" pitchFamily="16" charset="0"/>
                <a:ea typeface="+mn-ea"/>
                <a:cs typeface="+mn-cs"/>
                <a:hlinkClick r:id="rId7"/>
              </a:rPr>
              <a:t>Hai</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8"/>
              </a:rPr>
              <a:t>Huawei</a:t>
            </a:r>
            <a:r>
              <a:rPr lang="en-US" sz="1200" kern="1200" dirty="0">
                <a:solidFill>
                  <a:srgbClr val="000000"/>
                </a:solidFill>
                <a:effectLst/>
                <a:latin typeface="Times New Roman" pitchFamily="16" charset="0"/>
                <a:ea typeface="+mn-ea"/>
                <a:cs typeface="+mn-cs"/>
                <a:hlinkClick r:id="rId8"/>
              </a:rPr>
              <a:t>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9"/>
              </a:rPr>
              <a:t>Boldy </a:t>
            </a:r>
            <a:r>
              <a:rPr lang="en-US" sz="1200" kern="1200" dirty="0" err="1">
                <a:solidFill>
                  <a:srgbClr val="000000"/>
                </a:solidFill>
                <a:effectLst/>
                <a:latin typeface="Times New Roman" pitchFamily="16" charset="0"/>
                <a:ea typeface="+mn-ea"/>
                <a:cs typeface="+mn-cs"/>
                <a:hlinkClick r:id="rId9"/>
              </a:rPr>
              <a:t>David</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0"/>
              </a:rPr>
              <a:t>BROADCOM</a:t>
            </a:r>
            <a:r>
              <a:rPr lang="en-US" sz="1200" kern="1200" dirty="0">
                <a:solidFill>
                  <a:srgbClr val="000000"/>
                </a:solidFill>
                <a:effectLst/>
                <a:latin typeface="Times New Roman" pitchFamily="16" charset="0"/>
                <a:ea typeface="+mn-ea"/>
                <a:cs typeface="+mn-cs"/>
                <a:hlinkClick r:id="rId10"/>
              </a:rPr>
              <a:t> CORPORATION</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14"/>
              </a:rPr>
              <a:t>Butscheidt</a:t>
            </a:r>
            <a:r>
              <a:rPr lang="en-US" sz="1200" kern="1200" dirty="0">
                <a:solidFill>
                  <a:srgbClr val="000000"/>
                </a:solidFill>
                <a:effectLst/>
                <a:latin typeface="Times New Roman" pitchFamily="16" charset="0"/>
                <a:ea typeface="+mn-ea"/>
                <a:cs typeface="+mn-cs"/>
                <a:hlinkClick r:id="rId14"/>
              </a:rPr>
              <a:t> </a:t>
            </a:r>
            <a:r>
              <a:rPr lang="en-US" sz="1200" kern="1200" dirty="0" err="1">
                <a:solidFill>
                  <a:srgbClr val="000000"/>
                </a:solidFill>
                <a:effectLst/>
                <a:latin typeface="Times New Roman" pitchFamily="16" charset="0"/>
                <a:ea typeface="+mn-ea"/>
                <a:cs typeface="+mn-cs"/>
                <a:hlinkClick r:id="rId14"/>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5"/>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6"/>
              </a:rPr>
              <a:t>Marshall </a:t>
            </a:r>
            <a:r>
              <a:rPr lang="en-US" sz="1200" kern="1200" dirty="0" err="1">
                <a:solidFill>
                  <a:srgbClr val="000000"/>
                </a:solidFill>
                <a:effectLst/>
                <a:latin typeface="Times New Roman" pitchFamily="16" charset="0"/>
                <a:ea typeface="+mn-ea"/>
                <a:cs typeface="+mn-cs"/>
                <a:hlinkClick r:id="rId16"/>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7"/>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8"/>
              </a:rPr>
              <a:t>Mouquet </a:t>
            </a:r>
            <a:r>
              <a:rPr lang="en-US" sz="1200" kern="1200" dirty="0" err="1">
                <a:solidFill>
                  <a:srgbClr val="000000"/>
                </a:solidFill>
                <a:effectLst/>
                <a:latin typeface="Times New Roman" pitchFamily="16" charset="0"/>
                <a:ea typeface="+mn-ea"/>
                <a:cs typeface="+mn-cs"/>
                <a:hlinkClick r:id="rId18"/>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9"/>
              </a:rPr>
              <a:t>Vietti</a:t>
            </a:r>
            <a:r>
              <a:rPr lang="en-US" sz="1200" kern="1200" dirty="0">
                <a:solidFill>
                  <a:srgbClr val="000000"/>
                </a:solidFill>
                <a:effectLst/>
                <a:latin typeface="Times New Roman" pitchFamily="16" charset="0"/>
                <a:ea typeface="+mn-ea"/>
                <a:cs typeface="+mn-cs"/>
                <a:hlinkClick r:id="rId19"/>
              </a:rPr>
              <a:t> </a:t>
            </a:r>
            <a:r>
              <a:rPr lang="en-US" sz="1200" kern="1200" dirty="0" err="1">
                <a:solidFill>
                  <a:srgbClr val="000000"/>
                </a:solidFill>
                <a:effectLst/>
                <a:latin typeface="Times New Roman" pitchFamily="16" charset="0"/>
                <a:ea typeface="+mn-ea"/>
                <a:cs typeface="+mn-cs"/>
                <a:hlinkClick r:id="rId19"/>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0"/>
              </a:rPr>
              <a:t>Pagnozzi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1"/>
              </a:rPr>
              <a:t>Forina</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2"/>
              </a:rPr>
              <a:t>Schmidt</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5"/>
              </a:rPr>
              <a:t>Chiara </a:t>
            </a:r>
            <a:r>
              <a:rPr lang="en-US" sz="1200" kern="1200" dirty="0" err="1">
                <a:solidFill>
                  <a:srgbClr val="000000"/>
                </a:solidFill>
                <a:effectLst/>
                <a:latin typeface="Times New Roman" pitchFamily="16" charset="0"/>
                <a:ea typeface="+mn-ea"/>
                <a:cs typeface="+mn-cs"/>
                <a:hlinkClick r:id="rId25"/>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6"/>
              </a:rPr>
              <a:t>TELECOM</a:t>
            </a:r>
            <a:r>
              <a:rPr lang="en-US" sz="1200" kern="1200" dirty="0">
                <a:solidFill>
                  <a:srgbClr val="000000"/>
                </a:solidFill>
                <a:effectLst/>
                <a:latin typeface="Times New Roman" pitchFamily="16" charset="0"/>
                <a:ea typeface="+mn-ea"/>
                <a:cs typeface="+mn-cs"/>
                <a:hlinkClick r:id="rId26"/>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7"/>
              </a:rPr>
              <a:t>Blue </a:t>
            </a:r>
            <a:r>
              <a:rPr lang="en-US" sz="1200" kern="1200" dirty="0" err="1">
                <a:solidFill>
                  <a:srgbClr val="000000"/>
                </a:solidFill>
                <a:effectLst/>
                <a:latin typeface="Times New Roman" pitchFamily="16" charset="0"/>
                <a:ea typeface="+mn-ea"/>
                <a:cs typeface="+mn-cs"/>
                <a:hlinkClick r:id="rId27"/>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8"/>
              </a:rPr>
              <a:t>Microsoft</a:t>
            </a:r>
            <a:r>
              <a:rPr lang="en-US" sz="1200" kern="1200" dirty="0">
                <a:solidFill>
                  <a:srgbClr val="000000"/>
                </a:solidFill>
                <a:effectLst/>
                <a:latin typeface="Times New Roman" pitchFamily="16" charset="0"/>
                <a:ea typeface="+mn-ea"/>
                <a:cs typeface="+mn-cs"/>
                <a:hlinkClick r:id="rId28"/>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hlinkClick r:id="rId4"/>
            </a:endParaRPr>
          </a:p>
          <a:p>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4"/>
              </a:rPr>
              <a:t>TG-11; </a:t>
            </a:r>
            <a:r>
              <a:rPr lang="en-US" dirty="0"/>
              <a:t>Wideband Data Systems </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Prats </a:t>
            </a:r>
            <a:r>
              <a:rPr lang="en-US" sz="1200" kern="1200" dirty="0" err="1">
                <a:solidFill>
                  <a:srgbClr val="000000"/>
                </a:solidFill>
                <a:effectLst/>
                <a:latin typeface="Times New Roman" pitchFamily="16" charset="0"/>
                <a:ea typeface="+mn-ea"/>
                <a:cs typeface="+mn-cs"/>
                <a:hlinkClick r:id="rId30"/>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1"/>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3"/>
            </a:endParaRPr>
          </a:p>
          <a:p>
            <a:endParaRPr lang="fr-FR" sz="1200" b="0" i="0" u="none" strike="noStrike" kern="1200" dirty="0">
              <a:solidFill>
                <a:srgbClr val="000000"/>
              </a:solidFill>
              <a:effectLst/>
              <a:latin typeface="Times New Roman" pitchFamily="16" charset="0"/>
              <a:ea typeface="+mn-ea"/>
              <a:cs typeface="+mn-cs"/>
              <a:hlinkClick r:id="rId3"/>
            </a:endParaRPr>
          </a:p>
          <a:p>
            <a:r>
              <a:rPr lang="fr-FR" sz="1200" b="0" i="0" u="none" strike="noStrike" kern="1200" dirty="0">
                <a:solidFill>
                  <a:srgbClr val="000000"/>
                </a:solidFill>
                <a:effectLst/>
                <a:latin typeface="Times New Roman" pitchFamily="16" charset="0"/>
                <a:ea typeface="+mn-ea"/>
                <a:cs typeface="+mn-cs"/>
                <a:hlinkClick r:id="rId3"/>
              </a:rPr>
              <a:t>SE 24 - Short Range </a:t>
            </a:r>
            <a:r>
              <a:rPr lang="fr-FR" sz="1200" b="0" i="0" u="none" strike="noStrike" kern="1200" dirty="0" err="1">
                <a:solidFill>
                  <a:srgbClr val="000000"/>
                </a:solidFill>
                <a:effectLst/>
                <a:latin typeface="Times New Roman" pitchFamily="16" charset="0"/>
                <a:ea typeface="+mn-ea"/>
                <a:cs typeface="+mn-cs"/>
                <a:hlinkClick r:id="rId3"/>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4"/>
            </a:endParaRPr>
          </a:p>
          <a:p>
            <a:r>
              <a:rPr lang="en-US" sz="1200" b="0" i="0" u="none" strike="noStrike" kern="1200" dirty="0">
                <a:solidFill>
                  <a:srgbClr val="000000"/>
                </a:solidFill>
                <a:effectLst/>
                <a:latin typeface="Times New Roman" pitchFamily="16" charset="0"/>
                <a:ea typeface="+mn-ea"/>
                <a:cs typeface="+mn-cs"/>
                <a:hlinkClick r:id="rId4"/>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5"/>
            </a:endParaRPr>
          </a:p>
          <a:p>
            <a:r>
              <a:rPr lang="en-US" sz="1200" b="0" i="0" u="none" strike="noStrike" kern="1200" dirty="0">
                <a:solidFill>
                  <a:srgbClr val="000000"/>
                </a:solidFill>
                <a:effectLst/>
                <a:latin typeface="Times New Roman" pitchFamily="16" charset="0"/>
                <a:ea typeface="+mn-ea"/>
                <a:cs typeface="+mn-cs"/>
                <a:hlinkClick r:id="rId5"/>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6169500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8191658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7052505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02 Apr 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02 Apr 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02 Apr 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802.18-20/0053r01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client/introduction/"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cept.org/ecc/groups/ecc/wg-se/se-24/client/introduction/" TargetMode="Externa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8/dcn/19/18-19-0152-00-0000-summary-of-the-decisions-of-selected-agenda-items-in-wrc-19.pptx" TargetMode="External"/><Relationship Id="rId13" Type="http://schemas.openxmlformats.org/officeDocument/2006/relationships/hyperlink" Target="https://www.itu.int/go/ITU-R/sg5" TargetMode="External"/><Relationship Id="rId3"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7" Type="http://schemas.openxmlformats.org/officeDocument/2006/relationships/hyperlink" Target="https://mentor.ieee.org/802.18/dcn/17/18-17-0073-07-0000-ieee-802-viewpoints-on-wrc-19-agenda-items.pptx" TargetMode="External"/><Relationship Id="rId12" Type="http://schemas.openxmlformats.org/officeDocument/2006/relationships/hyperlink" Target="https://www.itu.int/go/ITU-R/wp1c" TargetMode="External"/><Relationship Id="rId2" Type="http://schemas.openxmlformats.org/officeDocument/2006/relationships/notesSlide" Target="../notesSlides/notesSlide6.xml"/><Relationship Id="rId16" Type="http://schemas.openxmlformats.org/officeDocument/2006/relationships/hyperlink" Target="https://www.itu.int/events/eventdetails.asp?eventid=17206" TargetMode="External"/><Relationship Id="rId1" Type="http://schemas.openxmlformats.org/officeDocument/2006/relationships/slideLayout" Target="../slideLayouts/slideLayout1.xml"/><Relationship Id="rId6" Type="http://schemas.openxmlformats.org/officeDocument/2006/relationships/hyperlink" Target="https://www.itu.int/en/ITU-R/conferences/wrc/2019/Documents/PFA-WRC19-E.pdf" TargetMode="External"/><Relationship Id="rId11" Type="http://schemas.openxmlformats.org/officeDocument/2006/relationships/hyperlink" Target="https://www.itu.int/go/ITU-R/wp1a" TargetMode="External"/><Relationship Id="rId5" Type="http://schemas.openxmlformats.org/officeDocument/2006/relationships/hyperlink" Target="https://cept.org/ecc/groups/ecc/cpg/page/weekly-report-from-wrc-19/" TargetMode="External"/><Relationship Id="rId15" Type="http://schemas.openxmlformats.org/officeDocument/2006/relationships/hyperlink" Target="https://www.itu.int/go/ITU-R/wp5d" TargetMode="External"/><Relationship Id="rId10" Type="http://schemas.openxmlformats.org/officeDocument/2006/relationships/hyperlink" Target="https://www.itu.int/go/ITU-R/sg1" TargetMode="External"/><Relationship Id="rId4" Type="http://schemas.openxmlformats.org/officeDocument/2006/relationships/hyperlink" Target="https://cept.org/ecc/groups/ecc/cpg/page/weekly-report-from-wrc-19" TargetMode="External"/><Relationship Id="rId9" Type="http://schemas.openxmlformats.org/officeDocument/2006/relationships/hyperlink" Target="https://www.itu.int/en/events/Pages/Calendar-Events.aspx?sector=ITU-R" TargetMode="External"/><Relationship Id="rId14" Type="http://schemas.openxmlformats.org/officeDocument/2006/relationships/hyperlink" Target="https://www.itu.int/go/ITU-R/wp5a"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cn/19/18-19-0163-02-0000-fcc19-138-nprm-revisiting-use-of-the-5-850-5-925-ghz-band.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hyperlink" Target="https://www.fcc.gov/ecfs/search/filings?proceedings_name=19-138&amp;sort=date_disseminated,DESC" TargetMode="External"/><Relationship Id="rId4" Type="http://schemas.openxmlformats.org/officeDocument/2006/relationships/hyperlink" Target="https://www.federalregister.gov/documents/2020/02/06/2020-02086/use-of-the-5850-5925-ghz-band"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20/18-20-0045-06-0000-reply-comments-fcc19-138-nprm-revisiting-5-850-5-925-ghz-band.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cn/20/18-20-0045-06-0000-reply-comments-fcc19-138-nprm-revisiting-5-850-5-925-ghz-band.doc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hyperlink" Target="https://mentor.ieee.org/802.18/dcn/20/18-20-0052"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8/dcn/20/18-20-0061-00-0000-itu-ahg-recommended-edits-to-m-1450-5.doc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hyperlink" Target="https://mentor.ieee.org/802.18/dcn/20/18-20-0062-00-0000-fcc-draft-r-o-nprm-promoting-unlicensed-use-of-the-6ghz-band-et-18-295.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8/dcn/20/18-20-0061-00-0000-itu-ahg-recommended-edits-to-m-1450-5.docx"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hyperlink" Target="https://mentor.ieee.org/802.18/dcn/20/18-20-0060-00-0000-itu-ahg-recommended-edits-to-m-1801-2.docx"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docs.fcc.gov/public/attachments/DOC-363358A1.pdf" TargetMode="External"/><Relationship Id="rId3" Type="http://schemas.openxmlformats.org/officeDocument/2006/relationships/hyperlink" Target="https://urldefense.proofpoint.com/v2/url?u=https-3A__docs.fcc.gov_public_attachments_DOC-2D363451A1.docx&amp;d=DwMFAg&amp;c=pqcuzKEN_84c78MOSc5_fw&amp;r=z8R-nWJ8GIxwjOjNKhEFByb-tZ6XE3GZXWSggNdVo-w&amp;m=qkYmo1P6XmH1YvH1UkP-tyoCfcURwF2UYPYmrj-ahdc&amp;s=C2AkcvEPrUX932nUH8F7u7RFWhncPxXDubaY_WcjOgY&amp;e=" TargetMode="External"/><Relationship Id="rId7" Type="http://schemas.openxmlformats.org/officeDocument/2006/relationships/hyperlink" Target="https://docs.fcc.gov/public/attachments/DOC-363358A1.doc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www.fcc.gov/news-events/events/2020/04/april-2020-open-commission-meeting" TargetMode="External"/><Relationship Id="rId11" Type="http://schemas.openxmlformats.org/officeDocument/2006/relationships/hyperlink" Target="https://docs.fcc.gov/public/attachments/DOC-363358A2.pdf" TargetMode="External"/><Relationship Id="rId5" Type="http://schemas.openxmlformats.org/officeDocument/2006/relationships/hyperlink" Target="https://urldefense.proofpoint.com/v2/url?u=https-3A__docs.fcc.gov_public_attachments_DOC-2D363451A1.txt&amp;d=DwMFAg&amp;c=pqcuzKEN_84c78MOSc5_fw&amp;r=z8R-nWJ8GIxwjOjNKhEFByb-tZ6XE3GZXWSggNdVo-w&amp;m=qkYmo1P6XmH1YvH1UkP-tyoCfcURwF2UYPYmrj-ahdc&amp;s=6fWZ09fL_NPKQPaXI7BCsts058h9bU4VKsFjo6SoecE&amp;e=" TargetMode="External"/><Relationship Id="rId10" Type="http://schemas.openxmlformats.org/officeDocument/2006/relationships/hyperlink" Target="https://www.fcc.gov/document/fcc-grants-wisps-temporary-59-ghz-spectrum-access-rural-broadband/attachment" TargetMode="External"/><Relationship Id="rId4" Type="http://schemas.openxmlformats.org/officeDocument/2006/relationships/hyperlink" Target="https://urldefense.proofpoint.com/v2/url?u=https-3A__docs.fcc.gov_public_attachments_DOC-2D363451A1.pdf&amp;d=DwMFAg&amp;c=pqcuzKEN_84c78MOSc5_fw&amp;r=z8R-nWJ8GIxwjOjNKhEFByb-tZ6XE3GZXWSggNdVo-w&amp;m=qkYmo1P6XmH1YvH1UkP-tyoCfcURwF2UYPYmrj-ahdc&amp;s=3-2YMV4qliTA8voQCWinMdolzW3BfdmvaW7A0T_8-Ps&amp;e=" TargetMode="External"/><Relationship Id="rId9" Type="http://schemas.openxmlformats.org/officeDocument/2006/relationships/hyperlink" Target="https://docs.fcc.gov/public/attachments/DOC-363358A1.txt" TargetMode="Externa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hyperlink" Target="http://standards.ieee.org/faqs/affiliationFAQ.html" TargetMode="External"/><Relationship Id="rId7"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standards.ieee.org/faqs/copyrights/index.html#1" TargetMode="External"/><Relationship Id="rId11" Type="http://schemas.openxmlformats.org/officeDocument/2006/relationships/image" Target="../media/image3.wmf"/><Relationship Id="rId5" Type="http://schemas.openxmlformats.org/officeDocument/2006/relationships/hyperlink" Target="http://www.ieee802.org/devdocs.shtml" TargetMode="External"/><Relationship Id="rId10" Type="http://schemas.openxmlformats.org/officeDocument/2006/relationships/oleObject" Target="../embeddings/oleObject3.bin"/><Relationship Id="rId4" Type="http://schemas.openxmlformats.org/officeDocument/2006/relationships/hyperlink" Target="http://standards.ieee.org/resources/antitrust-guidelines.pdf" TargetMode="External"/><Relationship Id="rId9" Type="http://schemas.openxmlformats.org/officeDocument/2006/relationships/image" Target="../media/image2.wmf"/></Relationships>
</file>

<file path=ppt/slides/_rels/slide20.xml.rels><?xml version="1.0" encoding="UTF-8" standalone="yes"?>
<Relationships xmlns="http://schemas.openxmlformats.org/package/2006/relationships"><Relationship Id="rId3" Type="http://schemas.openxmlformats.org/officeDocument/2006/relationships/hyperlink" Target="https://www.imf.org/external/pubs/ft/weo/2019/02/weodata/weoreptc.aspx?pr.x=63&amp;pr.y=8&amp;sy=2017&amp;ey=2024&amp;scsm=1&amp;ssd=1&amp;sort=country&amp;ds=.&amp;br=1&amp;c=512%2C668%2C914%2C672%2C612%2C946%2C614%2C137%2C311%2C546%2C213%2C674%2C911%2C676%2C314%2C548%2C193%2C556%2C122%2C678%2C912%2C181%2C313%2C867%2C419%2C682%2C513%2C684%2C316%2C273%2C913%2C868%2C124%2C921%2C339%2C948%2C638%2C943%2C514%2C686%2C218%2C688%2C963%2C518%2C616%2C728%2C223%2C836%2C516%2C558%2C918%2C138%2C748%2C196%2C618%2C278%2C624%2C692%2C522%2C694%2C622%2C962%2C156%2C142%2C626%2C449%2C628%2C564%2C228%2C565%2C924%2C283%2C233%2C853%2C632%2C288%2C636%2C293%2C634%2C566%2C238%2C964%2C662%2C182%2C960%2C359%2C423%2C453%2C935%2C968%2C128%2C922%2C611%2C714%2C321%2C862%2C243%2C135%2C248%2C716%2C469%2C456%2C253%2C722%2C642%2C942%2C643%2C718%2C939%2C724%2C734%2C576%2C644%2C936%2C819%2C961%2C172%2C813%2C132%2C726%2C646%2C199%2C648%2C733%2C915%2C184%2C134%2C524%2C652%2C361%2C174%2C362%2C328%2C364%2C258%2C732%2C656%2C366%2C654%2C144%2C336%2C146%2C263%2C463%2C268%2C528%2C532%2C923%2C944%2C738%2C176%2C578%2C534%2C537%2C536%2C742%2C429%2C866%2C433%2C369%2C178%2C744%2C436%2C186%2C136%2C925%2C343%2C869%2C158%2C746%2C439%2C926%2C916%2C466%2C664%2C112%2C826%2C111%2C542%2C298%2C967%2C927%2C443%2C846%2C917%2C299%2C544%2C582%2C941%2C474%2C446%2C754%2C666%2C698&amp;s=PPPGDP&amp;grp=0&amp;a="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xternal/pubs/ft/weo/2019/02/weodata/index.asp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hyperlink" Target="https://mentor.ieee.org/802.18/dcn/16/18-16-0038-14-0000-teleconference-call-in-info.pptx" TargetMode="Externa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5/dcn/19/15-19-0276-01-0thz-ieee-802-15-tag-thz-input-to-the-revision-of-itu-r-sm-2352.docx"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8/dcn/19/18-19-0150-00-0000-chairman-pais-remarks-new-5-9-ghz-band-proposal.docx"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hyperlink" Target="https://www.fcc.gov/ecfs/search/filings?proceedings_name=19-138&amp;sort=date_disseminated,DESC" TargetMode="External"/><Relationship Id="rId5" Type="http://schemas.openxmlformats.org/officeDocument/2006/relationships/hyperlink" Target="https://mentor.ieee.org/802.18/dcn/19/18-19-0163-02-0000-fcc19-138-nprm-revisiting-use-of-the-5-850-5-925-ghz-band.docx" TargetMode="External"/><Relationship Id="rId4" Type="http://schemas.openxmlformats.org/officeDocument/2006/relationships/hyperlink" Target="https://www.fcc.gov/document/chairman-pais-remarks-new-59-ghz-band-proposal" TargetMode="Externa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8/dcn/20/18-20-0020-09-0000-comments-on-fcc19-138-nprm-revisiting-use-of-the-5-850-5-925-ghz-band.docx"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hyperlink" Target="https://mentor.ieee.org/802.18/dcn/20/18-20-0020-10-0000-comments-on-fcc19-138-nprm-revisiting-use-of-the-5-850-5-925-ghz-band.doc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8/dcn/20/18-20-0020-11-0000-comments-on-fcc19-138-nprm-revisiting-use-of-the-5-850-5-925-ghz-band.docx"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8/dcn/19/18-19-0163-01-0000-fcc19-138-nprm-revisiting-use-of-the-5-850-5-925-ghz-band.docx"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hyperlink" Target="https://mentor.ieee.org/802.11/dcn/20/11-20-0104"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www.federalregister.gov/documents/2020/02/06/2020-02086/use-of-the-5850-5925-ghz-band?utm_campaign=subscription+mailing+list&amp;utm_source=federalregister.gov&amp;utm_medium=email"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 Id="rId5" Type="http://schemas.openxmlformats.org/officeDocument/2006/relationships/hyperlink" Target="https://www.federalregister.gov/documents/2020/02/06/2020-02086/use-of-the-5850-5925-ghz-band" TargetMode="External"/><Relationship Id="rId4" Type="http://schemas.openxmlformats.org/officeDocument/2006/relationships/hyperlink" Target="https://www.govinfo.gov/content/pkg/FR-2020-02-06/pdf/2020-02086.pdf"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0/11-20-0104"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0/11-20-0104"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www.fcc.gov/document/chairman-pai-statement-announcement-new-c-v2x-deployment"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hyperlink" Target="https://transportation.house.gov/imo/media/doc/2020-01-22%20Full%20TI%20Letter%20to%20FCC.pdf"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0/11-20-0104" TargetMode="External"/><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0/11-20-0104-01-00bd-draft-tgbd-comments-on-fcc-nprm-docket-19-138.docx" TargetMode="External"/><Relationship Id="rId2" Type="http://schemas.openxmlformats.org/officeDocument/2006/relationships/notesSlide" Target="../notesSlides/notesSlide30.xml"/><Relationship Id="rId1" Type="http://schemas.openxmlformats.org/officeDocument/2006/relationships/slideLayout" Target="../slideLayouts/slideLayout1.xml"/><Relationship Id="rId4" Type="http://schemas.openxmlformats.org/officeDocument/2006/relationships/hyperlink" Target="https://mentor.ieee.org/802.11/dcn/20/11-20-0104-03-00bd-draft-tgbd-comments-on-fcc-nprm-docket-19-138.docx" TargetMode="Externa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8/dcn/19/18-19-0008-07-0000-usdot-v2x-communciations-rfc-ieee-802-comments.docx" TargetMode="External"/><Relationship Id="rId2" Type="http://schemas.openxmlformats.org/officeDocument/2006/relationships/notesSlide" Target="../notesSlides/notesSlide32.xml"/><Relationship Id="rId1" Type="http://schemas.openxmlformats.org/officeDocument/2006/relationships/slideLayout" Target="../slideLayouts/slideLayout1.xml"/><Relationship Id="rId6" Type="http://schemas.openxmlformats.org/officeDocument/2006/relationships/hyperlink" Target="https://mentor.ieee.org/802.18/dcn/18/18-18-0159-07-0000-fcc-gn-18-357-5gaa-waiver-ieee-802-comments.docx" TargetMode="External"/><Relationship Id="rId5" Type="http://schemas.openxmlformats.org/officeDocument/2006/relationships/hyperlink" Target="https://mentor.ieee.org/802.18/dcn/19/18-19-0064-05-0000-5gaa-ex-parte-05apr19-response-ieee-80%202-fcc-gn-18-357.docx" TargetMode="External"/><Relationship Id="rId4" Type="http://schemas.openxmlformats.org/officeDocument/2006/relationships/hyperlink" Target="https://mentor.ieee.org/802.18/dcn/19/18-19-0064-05-0000-5gaa-ex-parte-05apr19-response-ieee-80"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ride.tech/self-driving/fcc-plan-could-stall-v2x-car-safety-revolution/" TargetMode="External"/><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19/11-19-2157-00-00bd-status-fcc-nprm-for-the-5-9-ghz-band-for-tgbd.pptx" TargetMode="External"/><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hyperlink" Target="https://urldefense.proofpoint.com/v2/url?u=https-3A__www.nhtsa.gov_about-2Dnhtsa_briefing-2Droom&amp;d=DwMFaQ&amp;c=pqcuzKEN_84c78MOSc5_fw&amp;r=z8R-nWJ8GIxwjOjNKhEFByb-tZ6XE3GZXWSggNdVo-w&amp;m=_p-qdv46SDZrFzna_F0Q3VDuwYULJZ9ebw9W354uKQc&amp;s=geXgiS-ns6DGrgyL98MrAi5eOjzKojCebzscGB8dRCw&amp;e=" TargetMode="External"/><Relationship Id="rId2" Type="http://schemas.openxmlformats.org/officeDocument/2006/relationships/notesSlide" Target="../notesSlides/notesSlide36.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hyperlink" Target="https://mentor.ieee.org/802.18/dcn/19/18-19-0162-00-0000-v2v-cr-dsrc-wifi-baseline-cross-channel-interference-test-report-pre-final-dec-2019-121219-v1-tag.pdf" TargetMode="Externa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0/18-20-0051-00-0000-minutes-26mar20-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hyperlink" Target="https://portal.etsi.org/tb.aspx?tbid=620&amp;SubTB=620#/"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442&amp;SubTB=442"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 Id="rId9" Type="http://schemas.openxmlformats.org/officeDocument/2006/relationships/hyperlink" Target="https://portal.etsi.org/tb.aspx?tbid=729&amp;SubTB=72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02 Apr 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04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02 April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9510"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r>
              <a:rPr lang="en-US" sz="2400" dirty="0"/>
              <a:t> </a:t>
            </a:r>
            <a:endParaRPr lang="en-US" sz="1200" dirty="0"/>
          </a:p>
        </p:txBody>
      </p:sp>
      <p:sp>
        <p:nvSpPr>
          <p:cNvPr id="3" name="Content Placeholder 2"/>
          <p:cNvSpPr>
            <a:spLocks noGrp="1"/>
          </p:cNvSpPr>
          <p:nvPr>
            <p:ph idx="1"/>
          </p:nvPr>
        </p:nvSpPr>
        <p:spPr>
          <a:xfrm>
            <a:off x="601662" y="1001727"/>
            <a:ext cx="8389938" cy="5473686"/>
          </a:xfrm>
        </p:spPr>
        <p:txBody>
          <a:bodyPr/>
          <a:lstStyle/>
          <a:p>
            <a:pPr>
              <a:buFont typeface="Arial" panose="020B0604020202020204" pitchFamily="34" charset="0"/>
              <a:buChar char="•"/>
            </a:pPr>
            <a:r>
              <a:rPr lang="en-US" sz="1600" dirty="0">
                <a:solidFill>
                  <a:schemeClr val="tx1"/>
                </a:solidFill>
              </a:rPr>
              <a:t>CEPT–ECC  </a:t>
            </a:r>
            <a:r>
              <a:rPr lang="en-US" sz="1600" b="0" dirty="0">
                <a:solidFill>
                  <a:schemeClr val="tx1"/>
                </a:solidFill>
                <a:hlinkClick r:id="rId3"/>
              </a:rPr>
              <a:t>&lt;ECC&gt;</a:t>
            </a:r>
            <a:r>
              <a:rPr lang="en-US" sz="1600" b="0" dirty="0">
                <a:solidFill>
                  <a:schemeClr val="tx1"/>
                </a:solidFill>
              </a:rPr>
              <a:t> </a:t>
            </a:r>
            <a:r>
              <a:rPr lang="en-US" sz="1600" dirty="0">
                <a:solidFill>
                  <a:schemeClr val="tx1"/>
                </a:solidFill>
              </a:rPr>
              <a:t> 53</a:t>
            </a:r>
            <a:r>
              <a:rPr lang="en-US" sz="1600" baseline="30000" dirty="0">
                <a:solidFill>
                  <a:schemeClr val="tx1"/>
                </a:solidFill>
              </a:rPr>
              <a:t>rd</a:t>
            </a:r>
            <a:r>
              <a:rPr lang="en-US" sz="1600" dirty="0">
                <a:solidFill>
                  <a:schemeClr val="tx1"/>
                </a:solidFill>
              </a:rPr>
              <a:t> plenary, 30Jun-03Jul, Belgrade, Serbia </a:t>
            </a:r>
          </a:p>
          <a:p>
            <a:pPr lvl="1">
              <a:buFont typeface="Arial" panose="020B0604020202020204" pitchFamily="34" charset="0"/>
              <a:buChar char="•"/>
            </a:pPr>
            <a:r>
              <a:rPr lang="en-US" sz="1600" dirty="0">
                <a:solidFill>
                  <a:schemeClr val="tx1"/>
                </a:solidFill>
              </a:rPr>
              <a:t> nothing to share today</a:t>
            </a:r>
            <a:endParaRPr lang="en-US" sz="1400" dirty="0">
              <a:solidFill>
                <a:schemeClr val="tx1"/>
              </a:solidFill>
            </a:endParaRPr>
          </a:p>
          <a:p>
            <a:pPr>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sz="1600" dirty="0">
                <a:solidFill>
                  <a:schemeClr val="tx1"/>
                </a:solidFill>
              </a:rPr>
              <a:t>CEPT – ECC </a:t>
            </a:r>
            <a:r>
              <a:rPr lang="en-US" altLang="en-US" sz="1600" b="0" dirty="0">
                <a:hlinkClick r:id="rId4"/>
              </a:rPr>
              <a:t>&lt;SE45&gt;</a:t>
            </a:r>
            <a:r>
              <a:rPr lang="en-US" altLang="en-US" sz="1600" b="0" dirty="0"/>
              <a:t> </a:t>
            </a:r>
            <a:r>
              <a:rPr lang="en-US" altLang="en-US" sz="1600" dirty="0"/>
              <a:t>next meeting  </a:t>
            </a:r>
            <a:r>
              <a:rPr lang="en-US" sz="1600" dirty="0"/>
              <a:t>#11, 14-16Apr20, online only</a:t>
            </a:r>
          </a:p>
          <a:p>
            <a:pPr lvl="1">
              <a:buFont typeface="Arial" panose="020B0604020202020204" pitchFamily="34" charset="0"/>
              <a:buChar char="•"/>
            </a:pPr>
            <a:r>
              <a:rPr lang="en-US" sz="1400" dirty="0">
                <a:solidFill>
                  <a:schemeClr val="tx1"/>
                </a:solidFill>
              </a:rPr>
              <a:t>Chair uploaded report 316, the 2</a:t>
            </a:r>
            <a:r>
              <a:rPr lang="en-US" sz="1400" baseline="30000" dirty="0">
                <a:solidFill>
                  <a:schemeClr val="tx1"/>
                </a:solidFill>
              </a:rPr>
              <a:t>nd</a:t>
            </a:r>
            <a:r>
              <a:rPr lang="en-US" sz="1400" dirty="0">
                <a:solidFill>
                  <a:schemeClr val="tx1"/>
                </a:solidFill>
              </a:rPr>
              <a:t> report.  Public inquiry produced 11 documents with comments.  </a:t>
            </a:r>
          </a:p>
          <a:p>
            <a:pPr lvl="1">
              <a:buFont typeface="Arial" panose="020B0604020202020204" pitchFamily="34" charset="0"/>
              <a:buChar char="•"/>
            </a:pPr>
            <a:r>
              <a:rPr lang="en-US" sz="1400" dirty="0">
                <a:solidFill>
                  <a:schemeClr val="tx1"/>
                </a:solidFill>
              </a:rPr>
              <a:t>Extended the call-in meeting to resolve comments to start the 14</a:t>
            </a:r>
            <a:r>
              <a:rPr lang="en-US" sz="1400" baseline="30000" dirty="0">
                <a:solidFill>
                  <a:schemeClr val="tx1"/>
                </a:solidFill>
              </a:rPr>
              <a:t>th </a:t>
            </a:r>
            <a:r>
              <a:rPr lang="en-US" sz="1400" dirty="0">
                <a:solidFill>
                  <a:schemeClr val="tx1"/>
                </a:solidFill>
              </a:rPr>
              <a:t>and start time has shifted to help NAM.</a:t>
            </a:r>
          </a:p>
          <a:p>
            <a:pPr lvl="1">
              <a:buFont typeface="Arial" panose="020B0604020202020204" pitchFamily="34" charset="0"/>
              <a:buChar char="•"/>
            </a:pPr>
            <a:endParaRPr lang="en-US" sz="1400" dirty="0">
              <a:solidFill>
                <a:schemeClr val="tx1"/>
              </a:solidFill>
            </a:endParaRPr>
          </a:p>
          <a:p>
            <a:pPr lvl="1">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sz="1600" dirty="0">
                <a:solidFill>
                  <a:schemeClr val="tx1"/>
                </a:solidFill>
              </a:rPr>
              <a:t>CEPT – ECC </a:t>
            </a:r>
            <a:r>
              <a:rPr lang="en-US" altLang="en-US" sz="1600" b="0" dirty="0">
                <a:hlinkClick r:id="rId5"/>
              </a:rPr>
              <a:t>&lt;FM57&gt;</a:t>
            </a:r>
            <a:r>
              <a:rPr lang="en-US" altLang="en-US" sz="1600" b="0" dirty="0"/>
              <a:t>  </a:t>
            </a:r>
            <a:r>
              <a:rPr lang="en-US" sz="1600" dirty="0"/>
              <a:t>next meeting #10, 12-14May20, online only</a:t>
            </a:r>
            <a:endParaRPr lang="en-US" sz="1800" dirty="0"/>
          </a:p>
          <a:p>
            <a:pPr lvl="1">
              <a:buFont typeface="Arial" panose="020B0604020202020204" pitchFamily="34" charset="0"/>
              <a:buChar char="•"/>
            </a:pPr>
            <a:r>
              <a:rPr lang="en-US" sz="1400" dirty="0">
                <a:solidFill>
                  <a:schemeClr val="tx1"/>
                </a:solidFill>
              </a:rPr>
              <a:t>2call-ins  in April,07 &amp; 17th, 1500-1700CET.</a:t>
            </a:r>
          </a:p>
          <a:p>
            <a:pPr lvl="1">
              <a:buFont typeface="Arial" panose="020B0604020202020204" pitchFamily="34" charset="0"/>
              <a:buChar char="•"/>
            </a:pPr>
            <a:r>
              <a:rPr lang="en-US" sz="1400" dirty="0">
                <a:solidFill>
                  <a:schemeClr val="tx1"/>
                </a:solidFill>
              </a:rPr>
              <a:t> </a:t>
            </a:r>
          </a:p>
          <a:p>
            <a:pPr lvl="1">
              <a:buFont typeface="Arial" panose="020B0604020202020204" pitchFamily="34" charset="0"/>
              <a:buChar char="•"/>
            </a:pPr>
            <a:r>
              <a:rPr lang="en-US" sz="1400" dirty="0">
                <a:solidFill>
                  <a:schemeClr val="tx1"/>
                </a:solidFill>
              </a:rPr>
              <a:t> </a:t>
            </a:r>
          </a:p>
          <a:p>
            <a:pPr>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400" dirty="0">
                <a:solidFill>
                  <a:schemeClr val="tx1"/>
                </a:solidFill>
              </a:rPr>
              <a:t>CEPT–ECC  </a:t>
            </a:r>
            <a:r>
              <a:rPr lang="en-US" sz="1400" b="0" dirty="0">
                <a:solidFill>
                  <a:schemeClr val="tx1"/>
                </a:solidFill>
                <a:hlinkClick r:id="rId6"/>
              </a:rPr>
              <a:t>&lt;SE24&gt;</a:t>
            </a:r>
            <a:r>
              <a:rPr lang="en-US" sz="1400" b="0" dirty="0">
                <a:solidFill>
                  <a:schemeClr val="tx1"/>
                </a:solidFill>
              </a:rPr>
              <a:t> </a:t>
            </a:r>
            <a:r>
              <a:rPr lang="en-US" sz="1400" dirty="0">
                <a:solidFill>
                  <a:schemeClr val="tx1"/>
                </a:solidFill>
              </a:rPr>
              <a:t>next meeting, M100, 20-22Apr20, on-line</a:t>
            </a:r>
          </a:p>
          <a:p>
            <a:pPr lvl="1">
              <a:spcBef>
                <a:spcPts val="0"/>
              </a:spcBef>
              <a:buFont typeface="Arial" panose="020B0604020202020204" pitchFamily="34" charset="0"/>
              <a:buChar char="•"/>
            </a:pPr>
            <a:r>
              <a:rPr lang="en-US" sz="1400" dirty="0">
                <a:solidFill>
                  <a:schemeClr val="bg1">
                    <a:lumMod val="75000"/>
                  </a:schemeClr>
                </a:solidFill>
              </a:rPr>
              <a:t> </a:t>
            </a:r>
            <a:r>
              <a:rPr lang="en-US" sz="1400" dirty="0">
                <a:solidFill>
                  <a:schemeClr val="tx1"/>
                </a:solidFill>
              </a:rPr>
              <a:t> nothing to share today</a:t>
            </a:r>
            <a:endParaRPr lang="en-US" sz="1600" dirty="0">
              <a:solidFill>
                <a:schemeClr val="tx1"/>
              </a:solidFill>
            </a:endParaRPr>
          </a:p>
          <a:p>
            <a:pPr>
              <a:spcBef>
                <a:spcPts val="0"/>
              </a:spcBef>
              <a:buFont typeface="Arial" panose="020B0604020202020204" pitchFamily="34" charset="0"/>
              <a:buChar char="•"/>
            </a:pPr>
            <a:r>
              <a:rPr lang="en-US" sz="1400" dirty="0">
                <a:solidFill>
                  <a:schemeClr val="tx1"/>
                </a:solidFill>
              </a:rPr>
              <a:t>CEPT – ECC </a:t>
            </a:r>
            <a:r>
              <a:rPr lang="en-US" altLang="en-US" sz="1400" b="0" dirty="0">
                <a:hlinkClick r:id="rId7"/>
              </a:rPr>
              <a:t>&lt;WGFM&gt;</a:t>
            </a:r>
            <a:r>
              <a:rPr lang="en-US" altLang="en-US" sz="1400" b="0" dirty="0"/>
              <a:t> </a:t>
            </a:r>
            <a:r>
              <a:rPr lang="en-US" altLang="en-US" sz="1400" dirty="0"/>
              <a:t>next meeting #96, 08-12June20,  Brussels</a:t>
            </a:r>
          </a:p>
          <a:p>
            <a:pPr lvl="1">
              <a:spcBef>
                <a:spcPts val="0"/>
              </a:spcBef>
              <a:buFont typeface="Arial" panose="020B0604020202020204" pitchFamily="34" charset="0"/>
              <a:buChar char="•"/>
            </a:pPr>
            <a:r>
              <a:rPr lang="en-US" sz="1400" dirty="0">
                <a:solidFill>
                  <a:schemeClr val="tx1"/>
                </a:solidFill>
              </a:rPr>
              <a:t> nothing to share today</a:t>
            </a: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 Apr 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159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a:t>
            </a:r>
            <a:endParaRPr lang="en-US" sz="1200" dirty="0"/>
          </a:p>
        </p:txBody>
      </p:sp>
      <p:sp>
        <p:nvSpPr>
          <p:cNvPr id="3" name="Content Placeholder 2"/>
          <p:cNvSpPr>
            <a:spLocks noGrp="1"/>
          </p:cNvSpPr>
          <p:nvPr>
            <p:ph idx="1"/>
          </p:nvPr>
        </p:nvSpPr>
        <p:spPr>
          <a:xfrm>
            <a:off x="727841" y="1000928"/>
            <a:ext cx="8353245" cy="5474485"/>
          </a:xfrm>
        </p:spPr>
        <p:txBody>
          <a:bodyPr/>
          <a:lstStyle/>
          <a:p>
            <a:pPr>
              <a:buFont typeface="Arial" panose="020B0604020202020204" pitchFamily="34" charset="0"/>
              <a:buChar char="•"/>
            </a:pPr>
            <a:endParaRPr lang="en-US" sz="1600" dirty="0"/>
          </a:p>
          <a:p>
            <a:pPr>
              <a:buFont typeface="Arial" panose="020B0604020202020204" pitchFamily="34" charset="0"/>
              <a:buChar char="•"/>
            </a:pPr>
            <a:r>
              <a:rPr lang="en-US" sz="1600" dirty="0"/>
              <a:t>FINAL ACTS OF THE WRC-19 NOW AVAILABLE ON-LINE FOR DOWNLOAD</a:t>
            </a:r>
            <a:endParaRPr lang="en-US" sz="1600" dirty="0">
              <a:solidFill>
                <a:schemeClr val="tx1"/>
              </a:solidFill>
            </a:endParaRPr>
          </a:p>
          <a:p>
            <a:pPr lvl="1">
              <a:spcBef>
                <a:spcPts val="0"/>
              </a:spcBef>
              <a:buFont typeface="Arial" panose="020B0604020202020204" pitchFamily="34" charset="0"/>
              <a:buChar char="•"/>
            </a:pPr>
            <a:r>
              <a:rPr lang="en-US" sz="1800" dirty="0">
                <a:solidFill>
                  <a:schemeClr val="tx1"/>
                </a:solidFill>
              </a:rPr>
              <a:t>A</a:t>
            </a:r>
            <a:r>
              <a:rPr lang="en-US" sz="1800" dirty="0"/>
              <a:t>vailable to all for </a:t>
            </a:r>
            <a:r>
              <a:rPr lang="en-US" sz="1800" u="sng" dirty="0">
                <a:hlinkClick r:id="rId3"/>
              </a:rPr>
              <a:t>download</a:t>
            </a:r>
            <a:r>
              <a:rPr lang="en-US" sz="1800" dirty="0"/>
              <a:t> with no registration </a:t>
            </a:r>
            <a:endParaRPr lang="en-US" sz="1800" dirty="0">
              <a:solidFill>
                <a:schemeClr val="tx1"/>
              </a:solidFill>
            </a:endParaRPr>
          </a:p>
          <a:p>
            <a:pPr lvl="1">
              <a:spcBef>
                <a:spcPts val="0"/>
              </a:spcBef>
              <a:buFont typeface="Arial" panose="020B0604020202020204" pitchFamily="34" charset="0"/>
              <a:buChar char="•"/>
            </a:pPr>
            <a:r>
              <a:rPr lang="en-US" sz="1800" b="0" dirty="0"/>
              <a:t>The next step would be the publication of the 2020 edition of the Radio Regulations..  There is no actual timeframe; but normally it would be available around November/December.  The BR’s announcement is fairly confident to announce the “ITU Radio Regulations (edition of 2020).”  </a:t>
            </a:r>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endParaRPr lang="en-US" sz="1600" b="0" dirty="0"/>
          </a:p>
          <a:p>
            <a:pPr marL="0" indent="0">
              <a:spcBef>
                <a:spcPts val="0"/>
              </a:spcBef>
            </a:pPr>
            <a:endParaRPr lang="en-US" sz="1600" b="0" dirty="0"/>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4"/>
              </a:rPr>
              <a:t>https://cept.org/ecc/groups/ecc/cpg/page/weekly-report-from-wrc-19</a:t>
            </a:r>
            <a:r>
              <a:rPr lang="en-US" sz="1200" u="sng" dirty="0">
                <a:hlinkClick r:id="rId5"/>
              </a:rPr>
              <a:t>/</a:t>
            </a:r>
            <a:r>
              <a:rPr lang="en-US" sz="1200" dirty="0"/>
              <a:t> </a:t>
            </a:r>
          </a:p>
          <a:p>
            <a:pPr lvl="1">
              <a:spcBef>
                <a:spcPts val="0"/>
              </a:spcBef>
              <a:buFont typeface="Arial" panose="020B0604020202020204" pitchFamily="34" charset="0"/>
              <a:buChar char="•"/>
            </a:pPr>
            <a:r>
              <a:rPr lang="en-US" sz="1200" u="sng" dirty="0">
                <a:hlinkClick r:id="rId6"/>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7"/>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8"/>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8"/>
              </a:rPr>
              <a:t>&lt;19-0152&gt;</a:t>
            </a:r>
            <a:r>
              <a:rPr lang="en-US" sz="1600" b="0" dirty="0"/>
              <a:t>, will go through them as time permits. </a:t>
            </a:r>
          </a:p>
          <a:p>
            <a:pPr>
              <a:spcBef>
                <a:spcPts val="0"/>
              </a:spcBef>
              <a:buFont typeface="Arial" panose="020B0604020202020204" pitchFamily="34" charset="0"/>
              <a:buChar char="•"/>
            </a:pPr>
            <a:endParaRPr lang="en-US" sz="400" dirty="0"/>
          </a:p>
          <a:p>
            <a:pPr>
              <a:spcBef>
                <a:spcPts val="0"/>
              </a:spcBef>
              <a:buFont typeface="Arial" panose="020B0604020202020204" pitchFamily="34" charset="0"/>
              <a:buChar char="•"/>
            </a:pPr>
            <a:r>
              <a:rPr lang="en-US" sz="1200" dirty="0"/>
              <a:t>Calendar: </a:t>
            </a:r>
            <a:r>
              <a:rPr lang="en-US" sz="1000" dirty="0">
                <a:hlinkClick r:id="rId9"/>
              </a:rPr>
              <a:t>https://www.itu.int/en/events/Pages/Calendar-Events.aspx?sector=ITU-R</a:t>
            </a:r>
            <a:endParaRPr lang="en-US" sz="1000" dirty="0"/>
          </a:p>
          <a:p>
            <a:pPr>
              <a:spcBef>
                <a:spcPts val="0"/>
              </a:spcBef>
              <a:buFont typeface="Arial" panose="020B0604020202020204" pitchFamily="34" charset="0"/>
              <a:buChar char="•"/>
            </a:pPr>
            <a:r>
              <a:rPr lang="en-US" sz="1050" dirty="0">
                <a:hlinkClick r:id="rId10"/>
              </a:rPr>
              <a:t>Study Group 1 (SG 1) Spectrum management</a:t>
            </a:r>
            <a:endParaRPr lang="en-US" sz="1050" dirty="0">
              <a:solidFill>
                <a:schemeClr val="tx1"/>
              </a:solidFill>
            </a:endParaRPr>
          </a:p>
          <a:p>
            <a:pPr lvl="1">
              <a:spcBef>
                <a:spcPts val="0"/>
              </a:spcBef>
              <a:buFont typeface="Arial" panose="020B0604020202020204" pitchFamily="34" charset="0"/>
              <a:buChar char="•"/>
            </a:pPr>
            <a:r>
              <a:rPr lang="en-US" sz="900" u="sng" dirty="0">
                <a:hlinkClick r:id="rId11"/>
              </a:rPr>
              <a:t>Working Party 1A (WP 1A) - Spectrum engineering techniques</a:t>
            </a:r>
            <a:r>
              <a:rPr lang="en-US" sz="900" u="sng" dirty="0"/>
              <a:t>     and     </a:t>
            </a:r>
            <a:r>
              <a:rPr lang="en-US" sz="900" dirty="0">
                <a:hlinkClick r:id="rId12"/>
              </a:rPr>
              <a:t>Working Party 1C (WP 1C) - Spectrum monitoring</a:t>
            </a:r>
            <a:r>
              <a:rPr lang="en-US" sz="900" dirty="0"/>
              <a:t>​​</a:t>
            </a:r>
            <a:endParaRPr lang="en-US" sz="400" dirty="0"/>
          </a:p>
          <a:p>
            <a:pPr>
              <a:spcBef>
                <a:spcPts val="0"/>
              </a:spcBef>
              <a:buFont typeface="Arial" panose="020B0604020202020204" pitchFamily="34" charset="0"/>
              <a:buChar char="•"/>
            </a:pPr>
            <a:r>
              <a:rPr lang="en-US" sz="1050" dirty="0">
                <a:hlinkClick r:id="rId13"/>
              </a:rPr>
              <a:t>Study Group 5 (SG 5) Terrestrial </a:t>
            </a:r>
            <a:r>
              <a:rPr lang="en-US" sz="1050" b="0" dirty="0">
                <a:hlinkClick r:id="rId13"/>
              </a:rPr>
              <a:t>services</a:t>
            </a:r>
            <a:r>
              <a:rPr lang="en-US" sz="1050" b="0" dirty="0"/>
              <a:t> </a:t>
            </a:r>
            <a:r>
              <a:rPr lang="en-US" sz="900" b="0" dirty="0"/>
              <a:t>(chair on mailing list for these two) </a:t>
            </a:r>
            <a:endParaRPr lang="en-US" sz="1050" b="0" dirty="0"/>
          </a:p>
          <a:p>
            <a:pPr lvl="1">
              <a:spcBef>
                <a:spcPts val="0"/>
              </a:spcBef>
              <a:buFont typeface="Arial" panose="020B0604020202020204" pitchFamily="34" charset="0"/>
              <a:buChar char="•"/>
            </a:pPr>
            <a:r>
              <a:rPr lang="en-US" sz="900" dirty="0">
                <a:hlinkClick r:id="rId14"/>
              </a:rPr>
              <a:t>Working Party 5A (WP 5A) - Land mobile service above 30 MHz* (excluding IMT); wireless access in the fixed service; amateur and amateur-satellite services</a:t>
            </a:r>
            <a:r>
              <a:rPr lang="en-US" sz="900" dirty="0"/>
              <a:t>  </a:t>
            </a:r>
            <a:endParaRPr lang="en-US" sz="900" dirty="0">
              <a:hlinkClick r:id="rId15"/>
            </a:endParaRPr>
          </a:p>
          <a:p>
            <a:pPr lvl="1">
              <a:spcBef>
                <a:spcPts val="0"/>
              </a:spcBef>
              <a:buFont typeface="Arial" panose="020B0604020202020204" pitchFamily="34" charset="0"/>
              <a:buChar char="•"/>
            </a:pPr>
            <a:r>
              <a:rPr lang="en-US" sz="900" dirty="0">
                <a:hlinkClick r:id="rId15"/>
              </a:rPr>
              <a:t>Working Party 5D (WP 5D) - IMT Systems</a:t>
            </a:r>
            <a:r>
              <a:rPr lang="en-US" sz="900" dirty="0"/>
              <a:t>       </a:t>
            </a:r>
            <a:r>
              <a:rPr lang="en-US" sz="700" dirty="0">
                <a:hlinkClick r:id="rId16"/>
              </a:rPr>
              <a:t>Monday 2019-12-09 - Friday 2019-12-13</a:t>
            </a:r>
            <a:endParaRPr lang="en-US" sz="7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 Apr 20</a:t>
            </a:r>
            <a:endParaRPr lang="en-GB" dirty="0"/>
          </a:p>
        </p:txBody>
      </p:sp>
    </p:spTree>
    <p:extLst>
      <p:ext uri="{BB962C8B-B14F-4D97-AF65-F5344CB8AC3E}">
        <p14:creationId xmlns:p14="http://schemas.microsoft.com/office/powerpoint/2010/main" val="10787814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solidFill>
                  <a:schemeClr val="tx1"/>
                </a:solidFill>
              </a:rPr>
              <a:t>FCC NPRM on 5.9 GHz reply comments</a:t>
            </a:r>
            <a:r>
              <a:rPr lang="en-US" altLang="en-US" sz="1200" dirty="0"/>
              <a:t>-1</a:t>
            </a:r>
            <a:endParaRPr lang="en-US" sz="2400" dirty="0"/>
          </a:p>
        </p:txBody>
      </p:sp>
      <p:sp>
        <p:nvSpPr>
          <p:cNvPr id="3" name="Content Placeholder 2"/>
          <p:cNvSpPr>
            <a:spLocks noGrp="1"/>
          </p:cNvSpPr>
          <p:nvPr>
            <p:ph idx="1"/>
          </p:nvPr>
        </p:nvSpPr>
        <p:spPr>
          <a:xfrm>
            <a:off x="666562" y="962891"/>
            <a:ext cx="8477438" cy="5430764"/>
          </a:xfrm>
        </p:spPr>
        <p:txBody>
          <a:bodyPr/>
          <a:lstStyle/>
          <a:p>
            <a:pPr lvl="4">
              <a:spcBef>
                <a:spcPts val="0"/>
              </a:spcBef>
              <a:buFont typeface="Arial" panose="020B0604020202020204" pitchFamily="34" charset="0"/>
              <a:buChar char="•"/>
            </a:pPr>
            <a:endParaRPr lang="en-US" sz="1000" b="0" dirty="0">
              <a:solidFill>
                <a:schemeClr val="tx1"/>
              </a:solidFill>
            </a:endParaRPr>
          </a:p>
          <a:p>
            <a:pPr>
              <a:spcBef>
                <a:spcPts val="0"/>
              </a:spcBef>
              <a:buFont typeface="Arial" panose="020B0604020202020204" pitchFamily="34" charset="0"/>
              <a:buChar char="•"/>
            </a:pPr>
            <a:r>
              <a:rPr lang="en-US" sz="1800" dirty="0">
                <a:solidFill>
                  <a:schemeClr val="tx1"/>
                </a:solidFill>
              </a:rPr>
              <a:t>FCC NPRM on 5.9 GHz</a:t>
            </a:r>
            <a:endParaRPr lang="en-US" sz="1800" dirty="0">
              <a:solidFill>
                <a:schemeClr val="bg1">
                  <a:lumMod val="75000"/>
                </a:schemeClr>
              </a:solidFill>
            </a:endParaRPr>
          </a:p>
          <a:p>
            <a:pPr lvl="1">
              <a:spcBef>
                <a:spcPts val="0"/>
              </a:spcBef>
              <a:buFont typeface="Arial" panose="020B0604020202020204" pitchFamily="34" charset="0"/>
              <a:buChar char="•"/>
            </a:pPr>
            <a:r>
              <a:rPr lang="en-US" sz="1600" dirty="0"/>
              <a:t>Mentor: </a:t>
            </a:r>
            <a:r>
              <a:rPr lang="en-US" sz="1600" dirty="0">
                <a:hlinkClick r:id="rId3"/>
              </a:rPr>
              <a:t>https://mentor.ieee.org/802.18/dcn/19/18-19-0163-02-0000-fcc19-138-nprm-revisiting-use-of-the-5-850-5-925-ghz-band.docx</a:t>
            </a:r>
            <a:r>
              <a:rPr lang="en-US" sz="1600" dirty="0"/>
              <a:t>  </a:t>
            </a:r>
            <a:r>
              <a:rPr lang="en-US" sz="1600" b="1" u="sng" dirty="0"/>
              <a:t>(</a:t>
            </a:r>
            <a:r>
              <a:rPr lang="en-US" sz="1600" b="1" u="sng" dirty="0">
                <a:sym typeface="Wingdings" panose="05000000000000000000" pitchFamily="2" charset="2"/>
              </a:rPr>
              <a:t></a:t>
            </a:r>
            <a:r>
              <a:rPr lang="en-US" sz="1600" b="1" u="sng" dirty="0"/>
              <a:t>r</a:t>
            </a:r>
            <a:r>
              <a:rPr lang="en-US" sz="1600" u="sng" dirty="0"/>
              <a:t>01</a:t>
            </a:r>
            <a:r>
              <a:rPr lang="en-US" sz="1600" b="1" u="sng" dirty="0"/>
              <a:t>/</a:t>
            </a:r>
            <a:r>
              <a:rPr lang="en-US" sz="1600" b="1" u="sng" dirty="0">
                <a:highlight>
                  <a:srgbClr val="C0C0C0"/>
                </a:highlight>
              </a:rPr>
              <a:t>02</a:t>
            </a:r>
            <a:r>
              <a:rPr lang="en-US" sz="1600" b="1" u="sng" dirty="0"/>
              <a:t> Fed. Reg. some updates.) </a:t>
            </a:r>
          </a:p>
          <a:p>
            <a:pPr lvl="1">
              <a:buFont typeface="Arial" panose="020B0604020202020204" pitchFamily="34" charset="0"/>
              <a:buChar char="•"/>
            </a:pPr>
            <a:r>
              <a:rPr lang="en-US" sz="1400" u="sng" dirty="0">
                <a:hlinkClick r:id="rId4"/>
              </a:rPr>
              <a:t>https://www.federalregister.gov/documents/2020/02/06/2020-02086/use-of-the-5850-5925-ghz-band</a:t>
            </a:r>
            <a:endParaRPr lang="en-US" sz="1400" b="1" u="sng" dirty="0"/>
          </a:p>
          <a:p>
            <a:pPr>
              <a:buFont typeface="Arial" panose="020B0604020202020204" pitchFamily="34" charset="0"/>
              <a:buChar char="•"/>
            </a:pPr>
            <a:r>
              <a:rPr lang="en-US" sz="1800" dirty="0"/>
              <a:t>Proceeding 19-138:</a:t>
            </a:r>
          </a:p>
          <a:p>
            <a:pPr lvl="1">
              <a:spcBef>
                <a:spcPts val="0"/>
              </a:spcBef>
              <a:buFont typeface="Arial" panose="020B0604020202020204" pitchFamily="34" charset="0"/>
              <a:buChar char="•"/>
            </a:pPr>
            <a:r>
              <a:rPr lang="en-US" sz="1400" dirty="0">
                <a:hlinkClick r:id="rId5"/>
              </a:rPr>
              <a:t>https://www.fcc.gov/ecfs/search/filings?proceedings_name=19-138&amp;sort=date_disseminated,DESC</a:t>
            </a:r>
            <a:endParaRPr lang="en-US" sz="1400" dirty="0"/>
          </a:p>
          <a:p>
            <a:pPr marL="400050">
              <a:buFont typeface="Arial" panose="020B0604020202020204" pitchFamily="34" charset="0"/>
              <a:buChar char="•"/>
            </a:pPr>
            <a:r>
              <a:rPr lang="en-US" sz="1800" dirty="0">
                <a:solidFill>
                  <a:schemeClr val="tx1"/>
                </a:solidFill>
              </a:rPr>
              <a:t>Reply comments now </a:t>
            </a:r>
            <a:r>
              <a:rPr lang="en-US" sz="1600" b="1" dirty="0">
                <a:solidFill>
                  <a:schemeClr val="tx1"/>
                </a:solidFill>
              </a:rPr>
              <a:t>due Monday </a:t>
            </a:r>
            <a:r>
              <a:rPr lang="en-US" sz="1600" dirty="0">
                <a:solidFill>
                  <a:schemeClr val="tx1"/>
                </a:solidFill>
              </a:rPr>
              <a:t>27</a:t>
            </a:r>
            <a:r>
              <a:rPr lang="en-US" sz="1600" b="1" dirty="0">
                <a:solidFill>
                  <a:schemeClr val="tx1"/>
                </a:solidFill>
              </a:rPr>
              <a:t> April</a:t>
            </a:r>
            <a:r>
              <a:rPr lang="en-US" sz="1600" dirty="0">
                <a:solidFill>
                  <a:schemeClr val="tx1"/>
                </a:solidFill>
              </a:rPr>
              <a:t>, extension came out Wed.  (25</a:t>
            </a:r>
            <a:r>
              <a:rPr lang="en-US" sz="1600" baseline="30000" dirty="0">
                <a:solidFill>
                  <a:schemeClr val="tx1"/>
                </a:solidFill>
              </a:rPr>
              <a:t>th</a:t>
            </a:r>
            <a:r>
              <a:rPr lang="en-US" sz="1600" dirty="0">
                <a:solidFill>
                  <a:schemeClr val="tx1"/>
                </a:solidFill>
              </a:rPr>
              <a:t>)</a:t>
            </a:r>
            <a:endParaRPr lang="en-US" sz="1600" b="1" dirty="0">
              <a:solidFill>
                <a:schemeClr val="tx1"/>
              </a:solidFill>
            </a:endParaRPr>
          </a:p>
          <a:p>
            <a:pPr marL="800100" lvl="1">
              <a:spcBef>
                <a:spcPts val="0"/>
              </a:spcBef>
              <a:buFont typeface="Arial" panose="020B0604020202020204" pitchFamily="34" charset="0"/>
              <a:buChar char="•"/>
            </a:pPr>
            <a:r>
              <a:rPr lang="en-US" sz="1600" dirty="0">
                <a:solidFill>
                  <a:schemeClr val="tx1"/>
                </a:solidFill>
              </a:rPr>
              <a:t>Consensus last week was to keep the 1</a:t>
            </a:r>
            <a:r>
              <a:rPr lang="en-US" sz="1600" baseline="30000" dirty="0">
                <a:solidFill>
                  <a:schemeClr val="tx1"/>
                </a:solidFill>
              </a:rPr>
              <a:t>st</a:t>
            </a:r>
            <a:r>
              <a:rPr lang="en-US" sz="1600" dirty="0">
                <a:solidFill>
                  <a:schemeClr val="tx1"/>
                </a:solidFill>
              </a:rPr>
              <a:t> reply comments going, but push filing out to near the new due date (and maybe with a supplement). </a:t>
            </a:r>
          </a:p>
          <a:p>
            <a:pPr marL="800100" lvl="1">
              <a:spcBef>
                <a:spcPts val="0"/>
              </a:spcBef>
              <a:buFont typeface="Arial" panose="020B0604020202020204" pitchFamily="34" charset="0"/>
              <a:buChar char="•"/>
            </a:pPr>
            <a:r>
              <a:rPr lang="en-US" sz="1600" u="sng" dirty="0">
                <a:solidFill>
                  <a:schemeClr val="tx1"/>
                </a:solidFill>
              </a:rPr>
              <a:t>To move the date, the Chair let the EC know if they fail the first EC ballot, we can start a new ballot, just changing the date, not the document.  This worked. </a:t>
            </a:r>
          </a:p>
          <a:p>
            <a:pPr marL="800100" lvl="1">
              <a:spcBef>
                <a:spcPts val="0"/>
              </a:spcBef>
              <a:buFont typeface="Arial" panose="020B0604020202020204" pitchFamily="34" charset="0"/>
              <a:buChar char="•"/>
            </a:pPr>
            <a:r>
              <a:rPr lang="en-US" sz="1600" dirty="0">
                <a:solidFill>
                  <a:schemeClr val="tx1"/>
                </a:solidFill>
              </a:rPr>
              <a:t>In the meantime, received editorial inputs from three plus 1 EC members so the 1</a:t>
            </a:r>
            <a:r>
              <a:rPr lang="en-US" sz="1600" baseline="30000" dirty="0">
                <a:solidFill>
                  <a:schemeClr val="tx1"/>
                </a:solidFill>
              </a:rPr>
              <a:t>st</a:t>
            </a:r>
            <a:r>
              <a:rPr lang="en-US" sz="1600" dirty="0">
                <a:solidFill>
                  <a:schemeClr val="tx1"/>
                </a:solidFill>
              </a:rPr>
              <a:t> reply comments have been basically EC reviewed and would anticipate it would pass.  </a:t>
            </a:r>
          </a:p>
          <a:p>
            <a:pPr marL="800100" lvl="1">
              <a:spcBef>
                <a:spcPts val="0"/>
              </a:spcBef>
              <a:buFont typeface="Arial" panose="020B0604020202020204" pitchFamily="34" charset="0"/>
              <a:buChar char="•"/>
            </a:pPr>
            <a:r>
              <a:rPr lang="en-US" sz="1600" dirty="0">
                <a:solidFill>
                  <a:schemeClr val="tx1"/>
                </a:solidFill>
              </a:rPr>
              <a:t>Updates per EC editorial </a:t>
            </a:r>
            <a:r>
              <a:rPr lang="en-US" sz="1600">
                <a:solidFill>
                  <a:schemeClr val="tx1"/>
                </a:solidFill>
              </a:rPr>
              <a:t>feedback were done</a:t>
            </a:r>
            <a:r>
              <a:rPr lang="en-US" sz="1600" dirty="0">
                <a:solidFill>
                  <a:schemeClr val="tx1"/>
                </a:solidFill>
              </a:rPr>
              <a:t>, r05, and reviewed in ad hoc Tuesday (31</a:t>
            </a:r>
            <a:r>
              <a:rPr lang="en-US" sz="1600" baseline="30000" dirty="0">
                <a:solidFill>
                  <a:schemeClr val="tx1"/>
                </a:solidFill>
              </a:rPr>
              <a:t>st</a:t>
            </a:r>
            <a:r>
              <a:rPr lang="en-US" sz="1600" dirty="0">
                <a:solidFill>
                  <a:schemeClr val="tx1"/>
                </a:solidFill>
              </a:rPr>
              <a:t>) . </a:t>
            </a:r>
          </a:p>
          <a:p>
            <a:pPr marL="1200150" lvl="2">
              <a:spcBef>
                <a:spcPts val="0"/>
              </a:spcBef>
              <a:buFont typeface="Arial" panose="020B0604020202020204" pitchFamily="34" charset="0"/>
              <a:buChar char="•"/>
            </a:pPr>
            <a:r>
              <a:rPr lang="en-US" sz="1600" dirty="0">
                <a:solidFill>
                  <a:schemeClr val="tx1"/>
                </a:solidFill>
              </a:rPr>
              <a:t>r05 (markup) has been uploaded as r06 a clean version. </a:t>
            </a:r>
            <a:endParaRPr lang="en-US" sz="1400" dirty="0">
              <a:solidFill>
                <a:schemeClr val="tx1"/>
              </a:solidFill>
            </a:endParaRPr>
          </a:p>
          <a:p>
            <a:pPr marL="800100" lvl="1">
              <a:spcBef>
                <a:spcPts val="0"/>
              </a:spcBef>
              <a:buFont typeface="Arial" panose="020B0604020202020204" pitchFamily="34" charset="0"/>
              <a:buChar char="•"/>
            </a:pPr>
            <a:r>
              <a:rPr lang="en-US" sz="1600" dirty="0">
                <a:solidFill>
                  <a:schemeClr val="tx1"/>
                </a:solidFill>
              </a:rPr>
              <a:t>So to just have standing by, for the EC if needed, we need a new motion with the date adjusted also.</a:t>
            </a:r>
          </a:p>
          <a:p>
            <a:pPr marL="800100" lvl="1">
              <a:spcBef>
                <a:spcPts val="0"/>
              </a:spcBef>
              <a:buFont typeface="Arial" panose="020B0604020202020204" pitchFamily="34" charset="0"/>
              <a:buChar char="•"/>
            </a:pPr>
            <a:endParaRPr lang="en-US" sz="1200" dirty="0">
              <a:solidFill>
                <a:schemeClr val="tx1"/>
              </a:solidFill>
            </a:endParaRPr>
          </a:p>
          <a:p>
            <a:pPr marL="800100" lvl="1">
              <a:spcBef>
                <a:spcPts val="0"/>
              </a:spcBef>
              <a:buFont typeface="Arial" panose="020B0604020202020204" pitchFamily="34" charset="0"/>
              <a:buChar char="•"/>
            </a:pPr>
            <a:r>
              <a:rPr lang="en-US" sz="1600" dirty="0">
                <a:solidFill>
                  <a:schemeClr val="tx1"/>
                </a:solidFill>
              </a:rPr>
              <a:t>Next,  A member has proposed updated reply comments.  </a:t>
            </a:r>
          </a:p>
          <a:p>
            <a:pPr marL="1200150" lvl="2">
              <a:spcBef>
                <a:spcPts val="0"/>
              </a:spcBef>
              <a:buFont typeface="Arial" panose="020B0604020202020204" pitchFamily="34" charset="0"/>
              <a:buChar char="•"/>
            </a:pPr>
            <a:r>
              <a:rPr lang="en-US" sz="1600" dirty="0">
                <a:solidFill>
                  <a:schemeClr val="tx1"/>
                </a:solidFill>
              </a:rPr>
              <a:t>Will introduce today.  It does restructure the previous reply comments, adds several different content updates, etc.  </a:t>
            </a:r>
          </a:p>
          <a:p>
            <a:pPr marL="514350" lvl="1" indent="0">
              <a:spcBef>
                <a:spcPts val="0"/>
              </a:spcBef>
            </a:pPr>
            <a:endParaRPr lang="en-US" sz="14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02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8179777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1120700"/>
          </a:xfrm>
        </p:spPr>
        <p:txBody>
          <a:bodyPr/>
          <a:lstStyle/>
          <a:p>
            <a:r>
              <a:rPr lang="en-US" altLang="en-US" sz="2400" dirty="0">
                <a:solidFill>
                  <a:schemeClr val="tx1"/>
                </a:solidFill>
              </a:rPr>
              <a:t>FCC NPRM – reply comments – extended date</a:t>
            </a:r>
            <a:br>
              <a:rPr lang="en-US" altLang="en-US" sz="2400" dirty="0">
                <a:solidFill>
                  <a:schemeClr val="tx1"/>
                </a:solidFill>
              </a:rPr>
            </a:br>
            <a:r>
              <a:rPr lang="en-US" altLang="en-US" sz="2400" dirty="0">
                <a:solidFill>
                  <a:schemeClr val="tx1"/>
                </a:solidFill>
              </a:rPr>
              <a:t>R</a:t>
            </a:r>
            <a:r>
              <a:rPr lang="en-US" sz="2400" dirty="0">
                <a:solidFill>
                  <a:schemeClr val="tx1"/>
                </a:solidFill>
              </a:rPr>
              <a:t>evisiting-use-of-the-5850-5925-MHz-band</a:t>
            </a:r>
          </a:p>
        </p:txBody>
      </p:sp>
      <p:sp>
        <p:nvSpPr>
          <p:cNvPr id="3" name="Content Placeholder 2"/>
          <p:cNvSpPr>
            <a:spLocks noGrp="1"/>
          </p:cNvSpPr>
          <p:nvPr>
            <p:ph idx="1"/>
          </p:nvPr>
        </p:nvSpPr>
        <p:spPr>
          <a:xfrm>
            <a:off x="685800" y="1536815"/>
            <a:ext cx="8279622" cy="4938597"/>
          </a:xfrm>
        </p:spPr>
        <p:txBody>
          <a:bodyPr/>
          <a:lstStyle/>
          <a:p>
            <a:pPr lvl="4">
              <a:buFont typeface="Arial" panose="020B0604020202020204" pitchFamily="34" charset="0"/>
              <a:buChar char="•"/>
            </a:pPr>
            <a:endParaRPr lang="en-US" sz="1000" u="sng" dirty="0">
              <a:solidFill>
                <a:schemeClr val="tx1"/>
              </a:solidFill>
            </a:endParaRPr>
          </a:p>
          <a:p>
            <a:pPr>
              <a:buFont typeface="Arial" panose="020B0604020202020204" pitchFamily="34" charset="0"/>
              <a:buChar char="•"/>
            </a:pPr>
            <a:r>
              <a:rPr lang="en-US" sz="1400" u="sng" dirty="0">
                <a:solidFill>
                  <a:schemeClr val="tx1"/>
                </a:solidFill>
              </a:rPr>
              <a:t>Motion:</a:t>
            </a:r>
            <a:r>
              <a:rPr lang="en-US" sz="1400" dirty="0">
                <a:solidFill>
                  <a:schemeClr val="tx1"/>
                </a:solidFill>
              </a:rPr>
              <a:t> </a:t>
            </a:r>
            <a:r>
              <a:rPr lang="en-US" sz="1400" b="0" dirty="0">
                <a:solidFill>
                  <a:schemeClr val="tx1"/>
                </a:solidFill>
              </a:rPr>
              <a:t>Approve reply comments in </a:t>
            </a:r>
            <a:r>
              <a:rPr lang="en-US" sz="1400" b="0" dirty="0">
                <a:solidFill>
                  <a:schemeClr val="tx1"/>
                </a:solidFill>
                <a:hlinkClick r:id="rId3"/>
              </a:rPr>
              <a:t>https://mentor.ieee.org/802.18/dcn/20/18-20-0045-06-0000-reply-comments-fcc19-138-nprm-revisiting-5-850-5-925-ghz-band.docx</a:t>
            </a:r>
            <a:r>
              <a:rPr lang="en-US" sz="1400" b="0" dirty="0">
                <a:solidFill>
                  <a:schemeClr val="tx1"/>
                </a:solidFill>
              </a:rPr>
              <a:t> ; to FCC NPRM (ET Docket No. 19-138) on Use of the 5.850-5.925 GHz Band. </a:t>
            </a:r>
            <a:r>
              <a:rPr lang="en-GB" sz="1400" b="0" dirty="0">
                <a:solidFill>
                  <a:schemeClr val="tx1"/>
                </a:solidFill>
              </a:rPr>
              <a:t> Available for review and approval by the LMSC (EC), if needed (802.18 Chair to determine) for uploading to the FCC on or before the FCC due date at the time. With the Chair of 802.18 authorized to make editorial changes, as necessary.</a:t>
            </a:r>
            <a:endParaRPr lang="en-US" sz="1400" b="0" dirty="0">
              <a:solidFill>
                <a:schemeClr val="tx1"/>
              </a:solidFill>
            </a:endParaRPr>
          </a:p>
          <a:p>
            <a:r>
              <a:rPr lang="en-US" altLang="en-US" sz="1200" dirty="0">
                <a:solidFill>
                  <a:schemeClr val="tx1"/>
                </a:solidFill>
              </a:rPr>
              <a:t>		Moved by:  	 </a:t>
            </a:r>
          </a:p>
          <a:p>
            <a:pPr lvl="1"/>
            <a:r>
              <a:rPr lang="en-US" altLang="en-US" sz="1200" b="1" dirty="0">
                <a:solidFill>
                  <a:schemeClr val="tx1"/>
                </a:solidFill>
              </a:rPr>
              <a:t>Seconded by:  	 </a:t>
            </a:r>
          </a:p>
          <a:p>
            <a:pPr lvl="1"/>
            <a:r>
              <a:rPr lang="en-US" altLang="en-US" sz="1200" b="1" dirty="0">
                <a:solidFill>
                  <a:schemeClr val="tx1"/>
                </a:solidFill>
              </a:rPr>
              <a:t>Discussion?	none</a:t>
            </a:r>
          </a:p>
          <a:p>
            <a:pPr lvl="1"/>
            <a:r>
              <a:rPr lang="en-US" altLang="en-US" sz="1200" b="1" dirty="0">
                <a:solidFill>
                  <a:schemeClr val="tx1"/>
                </a:solidFill>
              </a:rPr>
              <a:t>Vote:  		__Y   /  __N   /  __A </a:t>
            </a:r>
          </a:p>
          <a:p>
            <a:pPr lvl="1"/>
            <a:r>
              <a:rPr lang="en-US" altLang="en-US" sz="1200" b="1" dirty="0">
                <a:solidFill>
                  <a:schemeClr val="tx1"/>
                </a:solidFill>
              </a:rPr>
              <a:t>Voters:  </a:t>
            </a:r>
            <a:r>
              <a:rPr lang="en-US" altLang="en-US" sz="1200" dirty="0">
                <a:solidFill>
                  <a:schemeClr val="bg1">
                    <a:lumMod val="75000"/>
                  </a:schemeClr>
                </a:solidFill>
              </a:rPr>
              <a:t>Vijay, Peter, jay, Carl, John, Stuart, </a:t>
            </a:r>
            <a:r>
              <a:rPr lang="en-US" altLang="en-US" sz="1200" dirty="0" err="1">
                <a:solidFill>
                  <a:schemeClr val="bg1">
                    <a:lumMod val="75000"/>
                  </a:schemeClr>
                </a:solidFill>
              </a:rPr>
              <a:t>JimL</a:t>
            </a:r>
            <a:r>
              <a:rPr lang="en-US" altLang="en-US" sz="1200" dirty="0">
                <a:solidFill>
                  <a:schemeClr val="bg1">
                    <a:lumMod val="75000"/>
                  </a:schemeClr>
                </a:solidFill>
              </a:rPr>
              <a:t>, </a:t>
            </a:r>
            <a:r>
              <a:rPr lang="en-US" altLang="en-US" sz="1200" dirty="0" err="1">
                <a:solidFill>
                  <a:schemeClr val="bg1">
                    <a:lumMod val="75000"/>
                  </a:schemeClr>
                </a:solidFill>
              </a:rPr>
              <a:t>MikeL</a:t>
            </a:r>
            <a:r>
              <a:rPr lang="en-US" altLang="en-US" sz="1200" dirty="0">
                <a:solidFill>
                  <a:schemeClr val="bg1">
                    <a:lumMod val="75000"/>
                  </a:schemeClr>
                </a:solidFill>
              </a:rPr>
              <a:t>, Paul, Ben, Dorothy, Hassan</a:t>
            </a:r>
          </a:p>
          <a:p>
            <a:pPr lvl="1"/>
            <a:r>
              <a:rPr lang="en-US" altLang="en-US" sz="1200" b="1" dirty="0">
                <a:solidFill>
                  <a:schemeClr val="tx1"/>
                </a:solidFill>
              </a:rPr>
              <a:t>Motion - Passes</a:t>
            </a:r>
          </a:p>
          <a:p>
            <a:pPr lvl="1"/>
            <a:r>
              <a:rPr lang="en-US" altLang="en-US" sz="1200" dirty="0">
                <a:solidFill>
                  <a:schemeClr val="tx1"/>
                </a:solidFill>
              </a:rPr>
              <a:t>_____ on the call</a:t>
            </a:r>
          </a:p>
          <a:p>
            <a:pPr>
              <a:buFont typeface="Arial" panose="020B0604020202020204" pitchFamily="34" charset="0"/>
              <a:buChar char="•"/>
            </a:pPr>
            <a:endParaRPr lang="en-US" altLang="en-US" sz="2000" dirty="0">
              <a:solidFill>
                <a:schemeClr val="tx1"/>
              </a:solidFill>
            </a:endParaRPr>
          </a:p>
          <a:p>
            <a:pPr>
              <a:buFont typeface="Arial" panose="020B0604020202020204" pitchFamily="34" charset="0"/>
              <a:buChar char="•"/>
            </a:pPr>
            <a:r>
              <a:rPr lang="en-US" altLang="en-US" sz="2000" dirty="0">
                <a:solidFill>
                  <a:schemeClr val="tx1"/>
                </a:solidFill>
              </a:rPr>
              <a:t>After discussion will move this to next week and either vote on these 1</a:t>
            </a:r>
            <a:r>
              <a:rPr lang="en-US" altLang="en-US" sz="2000" baseline="30000" dirty="0">
                <a:solidFill>
                  <a:schemeClr val="tx1"/>
                </a:solidFill>
              </a:rPr>
              <a:t>st</a:t>
            </a:r>
            <a:r>
              <a:rPr lang="en-US" altLang="en-US" sz="2000" dirty="0">
                <a:solidFill>
                  <a:schemeClr val="tx1"/>
                </a:solidFill>
              </a:rPr>
              <a:t>  reply comments EC has reviewed and with their requested editorial updates done, or the updated reply comments with additional content.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19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3479252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solidFill>
                  <a:schemeClr val="tx1"/>
                </a:solidFill>
              </a:rPr>
              <a:t>FCC NPRM on 5.9 GHz extended reply comments</a:t>
            </a:r>
            <a:r>
              <a:rPr lang="en-US" altLang="en-US" sz="1200" dirty="0"/>
              <a:t>-1</a:t>
            </a:r>
            <a:endParaRPr lang="en-US" sz="2400" dirty="0"/>
          </a:p>
        </p:txBody>
      </p:sp>
      <p:sp>
        <p:nvSpPr>
          <p:cNvPr id="3" name="Content Placeholder 2"/>
          <p:cNvSpPr>
            <a:spLocks noGrp="1"/>
          </p:cNvSpPr>
          <p:nvPr>
            <p:ph idx="1"/>
          </p:nvPr>
        </p:nvSpPr>
        <p:spPr>
          <a:xfrm>
            <a:off x="666562" y="962891"/>
            <a:ext cx="8325038" cy="5430764"/>
          </a:xfrm>
        </p:spPr>
        <p:txBody>
          <a:bodyPr/>
          <a:lstStyle/>
          <a:p>
            <a:pPr marL="400050">
              <a:buFont typeface="Arial" panose="020B0604020202020204" pitchFamily="34" charset="0"/>
              <a:buChar char="•"/>
            </a:pPr>
            <a:r>
              <a:rPr lang="en-US" sz="2000" dirty="0">
                <a:solidFill>
                  <a:schemeClr val="tx1"/>
                </a:solidFill>
              </a:rPr>
              <a:t>Options started with: </a:t>
            </a:r>
          </a:p>
          <a:p>
            <a:pPr marL="800100" lvl="1">
              <a:spcBef>
                <a:spcPts val="0"/>
              </a:spcBef>
              <a:buFont typeface="Arial" panose="020B0604020202020204" pitchFamily="34" charset="0"/>
              <a:buChar char="•"/>
            </a:pPr>
            <a:r>
              <a:rPr lang="en-US" sz="1600" dirty="0">
                <a:solidFill>
                  <a:schemeClr val="tx1"/>
                </a:solidFill>
              </a:rPr>
              <a:t>1 – stay with  18-20/0045r05 reply comments that the EC looks to be ready to approve </a:t>
            </a:r>
          </a:p>
          <a:p>
            <a:pPr marL="800100" lvl="1">
              <a:spcBef>
                <a:spcPts val="300"/>
              </a:spcBef>
              <a:buFont typeface="Arial" panose="020B0604020202020204" pitchFamily="34" charset="0"/>
              <a:buChar char="•"/>
            </a:pPr>
            <a:r>
              <a:rPr lang="en-US" sz="1600" dirty="0">
                <a:solidFill>
                  <a:schemeClr val="tx1"/>
                </a:solidFill>
              </a:rPr>
              <a:t>2 – stay with 18-20/0045r05 reply comments and add a supplement doc, per .18 consensus last week. </a:t>
            </a:r>
          </a:p>
          <a:p>
            <a:pPr marL="800100" lvl="1">
              <a:spcBef>
                <a:spcPts val="300"/>
              </a:spcBef>
              <a:buFont typeface="Arial" panose="020B0604020202020204" pitchFamily="34" charset="0"/>
              <a:buChar char="•"/>
            </a:pPr>
            <a:r>
              <a:rPr lang="en-US" sz="1600" dirty="0">
                <a:solidFill>
                  <a:schemeClr val="tx1"/>
                </a:solidFill>
              </a:rPr>
              <a:t>3 – start with 18-20/0045r05, keep as it is and add to it.  </a:t>
            </a:r>
          </a:p>
          <a:p>
            <a:pPr marL="800100" lvl="1">
              <a:spcBef>
                <a:spcPts val="300"/>
              </a:spcBef>
              <a:buFont typeface="Arial" panose="020B0604020202020204" pitchFamily="34" charset="0"/>
              <a:buChar char="•"/>
            </a:pPr>
            <a:r>
              <a:rPr lang="en-US" sz="1600" dirty="0">
                <a:solidFill>
                  <a:schemeClr val="tx1"/>
                </a:solidFill>
              </a:rPr>
              <a:t>4 - new document for the EC </a:t>
            </a:r>
          </a:p>
          <a:p>
            <a:pPr marL="800100" lvl="1">
              <a:spcBef>
                <a:spcPts val="300"/>
              </a:spcBef>
              <a:buFont typeface="Arial" panose="020B0604020202020204" pitchFamily="34" charset="0"/>
              <a:buChar char="•"/>
            </a:pPr>
            <a:r>
              <a:rPr lang="en-US" sz="1600" dirty="0">
                <a:solidFill>
                  <a:schemeClr val="tx1"/>
                </a:solidFill>
              </a:rPr>
              <a:t>5 – other?</a:t>
            </a:r>
          </a:p>
          <a:p>
            <a:pPr marL="400050">
              <a:buFont typeface="Arial" panose="020B0604020202020204" pitchFamily="34" charset="0"/>
              <a:buChar char="•"/>
            </a:pPr>
            <a:r>
              <a:rPr lang="en-US" sz="2000" dirty="0">
                <a:solidFill>
                  <a:schemeClr val="tx1"/>
                </a:solidFill>
              </a:rPr>
              <a:t>Will introduce the contribution today (02Apr) and continue to review and update in ad </a:t>
            </a:r>
            <a:r>
              <a:rPr lang="en-US" sz="2000" dirty="0" err="1">
                <a:solidFill>
                  <a:schemeClr val="tx1"/>
                </a:solidFill>
              </a:rPr>
              <a:t>hocs</a:t>
            </a:r>
            <a:r>
              <a:rPr lang="en-US" sz="2000" dirty="0">
                <a:solidFill>
                  <a:schemeClr val="tx1"/>
                </a:solidFill>
              </a:rPr>
              <a:t>.  See below for schedule</a:t>
            </a:r>
          </a:p>
          <a:p>
            <a:pPr marL="800100" lvl="1">
              <a:spcBef>
                <a:spcPts val="0"/>
              </a:spcBef>
              <a:buFont typeface="Arial" panose="020B0604020202020204" pitchFamily="34" charset="0"/>
              <a:buChar char="•"/>
            </a:pPr>
            <a:r>
              <a:rPr lang="en-US" sz="1600" dirty="0">
                <a:hlinkClick r:id="rId3"/>
              </a:rPr>
              <a:t>https://mentor.ieee.org/802.18/dcn/20/18-20-0057</a:t>
            </a:r>
            <a:endParaRPr lang="en-US" sz="1600" dirty="0">
              <a:solidFill>
                <a:schemeClr val="tx1"/>
              </a:solidFill>
            </a:endParaRPr>
          </a:p>
          <a:p>
            <a:pPr marL="400050">
              <a:buFont typeface="Arial" panose="020B0604020202020204" pitchFamily="34" charset="0"/>
              <a:buChar char="•"/>
            </a:pPr>
            <a:r>
              <a:rPr lang="en-US" sz="2000" dirty="0">
                <a:solidFill>
                  <a:schemeClr val="tx1"/>
                </a:solidFill>
              </a:rPr>
              <a:t>Ad </a:t>
            </a:r>
            <a:r>
              <a:rPr lang="en-US" sz="2000" dirty="0" err="1">
                <a:solidFill>
                  <a:schemeClr val="tx1"/>
                </a:solidFill>
              </a:rPr>
              <a:t>hocs</a:t>
            </a:r>
            <a:r>
              <a:rPr lang="en-US" sz="2000" dirty="0">
                <a:solidFill>
                  <a:schemeClr val="tx1"/>
                </a:solidFill>
              </a:rPr>
              <a:t>: </a:t>
            </a:r>
          </a:p>
          <a:p>
            <a:pPr marL="800100" lvl="1">
              <a:spcBef>
                <a:spcPts val="300"/>
              </a:spcBef>
              <a:buFont typeface="Arial" panose="020B0604020202020204" pitchFamily="34" charset="0"/>
              <a:buChar char="•"/>
            </a:pPr>
            <a:r>
              <a:rPr lang="en-US" sz="1400" dirty="0">
                <a:solidFill>
                  <a:schemeClr val="tx1"/>
                </a:solidFill>
              </a:rPr>
              <a:t>Friday,         03April: 3pm-et	(goal is last session for new content)</a:t>
            </a:r>
          </a:p>
          <a:p>
            <a:pPr marL="800100" lvl="1">
              <a:spcBef>
                <a:spcPts val="300"/>
              </a:spcBef>
              <a:buFont typeface="Arial" panose="020B0604020202020204" pitchFamily="34" charset="0"/>
              <a:buChar char="•"/>
            </a:pPr>
            <a:r>
              <a:rPr lang="en-US" sz="1400" dirty="0">
                <a:solidFill>
                  <a:schemeClr val="tx1"/>
                </a:solidFill>
              </a:rPr>
              <a:t>Monday,      06April: 3pm-et       (no new content after start of  Monday’s </a:t>
            </a:r>
            <a:r>
              <a:rPr lang="en-US" sz="1400" dirty="0" err="1">
                <a:solidFill>
                  <a:schemeClr val="tx1"/>
                </a:solidFill>
              </a:rPr>
              <a:t>adhoc</a:t>
            </a:r>
            <a:r>
              <a:rPr lang="en-US" sz="1400" dirty="0">
                <a:solidFill>
                  <a:schemeClr val="tx1"/>
                </a:solidFill>
              </a:rPr>
              <a:t>, comes in before) </a:t>
            </a:r>
          </a:p>
          <a:p>
            <a:pPr marL="800100" lvl="1">
              <a:spcBef>
                <a:spcPts val="300"/>
              </a:spcBef>
              <a:buFont typeface="Arial" panose="020B0604020202020204" pitchFamily="34" charset="0"/>
              <a:buChar char="•"/>
            </a:pPr>
            <a:r>
              <a:rPr lang="en-US" sz="1400" dirty="0">
                <a:solidFill>
                  <a:schemeClr val="tx1"/>
                </a:solidFill>
              </a:rPr>
              <a:t>Tuesday,      07April: 3pm-et     	 (done, just clean up and final review to do)</a:t>
            </a:r>
          </a:p>
          <a:p>
            <a:pPr marL="800100" lvl="1">
              <a:spcBef>
                <a:spcPts val="300"/>
              </a:spcBef>
              <a:buFont typeface="Arial" panose="020B0604020202020204" pitchFamily="34" charset="0"/>
              <a:buChar char="•"/>
            </a:pPr>
            <a:r>
              <a:rPr lang="en-US" sz="1400" dirty="0">
                <a:solidFill>
                  <a:schemeClr val="tx1"/>
                </a:solidFill>
              </a:rPr>
              <a:t>Wednesday, 08April: 11:30et- 1:00et (hard stop) (final clean up and ready for vote) </a:t>
            </a:r>
          </a:p>
          <a:p>
            <a:pPr marL="800100" lvl="1">
              <a:spcBef>
                <a:spcPts val="300"/>
              </a:spcBef>
              <a:buFont typeface="Arial" panose="020B0604020202020204" pitchFamily="34" charset="0"/>
              <a:buChar char="•"/>
            </a:pPr>
            <a:r>
              <a:rPr lang="en-US" sz="1400" dirty="0">
                <a:solidFill>
                  <a:schemeClr val="tx1"/>
                </a:solidFill>
              </a:rPr>
              <a:t>Thursday 09April – Normal 802.18 weekly teleconference, just vote on final.</a:t>
            </a:r>
          </a:p>
          <a:p>
            <a:pPr marL="1200150" lvl="2">
              <a:spcBef>
                <a:spcPts val="300"/>
              </a:spcBef>
              <a:buFont typeface="Arial" panose="020B0604020202020204" pitchFamily="34" charset="0"/>
              <a:buChar char="•"/>
            </a:pPr>
            <a:r>
              <a:rPr lang="en-US" sz="1400" dirty="0">
                <a:solidFill>
                  <a:schemeClr val="tx1"/>
                </a:solidFill>
              </a:rPr>
              <a:t>r06 is good and is done or vote on supplement or vote updated document or vote on new document or ______  </a:t>
            </a:r>
          </a:p>
          <a:p>
            <a:pPr lvl="1">
              <a:spcBef>
                <a:spcPts val="0"/>
              </a:spcBef>
              <a:buFont typeface="Arial" panose="020B0604020202020204" pitchFamily="34" charset="0"/>
              <a:buChar char="•"/>
            </a:pPr>
            <a:endParaRPr lang="en-US" sz="16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02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0702431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ITU-R SM.2352 on THz</a:t>
            </a:r>
          </a:p>
        </p:txBody>
      </p:sp>
      <p:sp>
        <p:nvSpPr>
          <p:cNvPr id="3" name="Content Placeholder 2"/>
          <p:cNvSpPr>
            <a:spLocks noGrp="1"/>
          </p:cNvSpPr>
          <p:nvPr>
            <p:ph idx="1"/>
          </p:nvPr>
        </p:nvSpPr>
        <p:spPr>
          <a:xfrm>
            <a:off x="666562" y="962891"/>
            <a:ext cx="8401238" cy="5512522"/>
          </a:xfrm>
        </p:spPr>
        <p:txBody>
          <a:bodyPr/>
          <a:lstStyle/>
          <a:p>
            <a:pPr marL="457200" lvl="1" indent="0">
              <a:spcBef>
                <a:spcPts val="0"/>
              </a:spcBef>
            </a:pPr>
            <a:endParaRPr lang="en-US" sz="1800" dirty="0"/>
          </a:p>
          <a:p>
            <a:pPr>
              <a:spcBef>
                <a:spcPts val="0"/>
              </a:spcBef>
              <a:buFont typeface="Arial" panose="020B0604020202020204" pitchFamily="34" charset="0"/>
              <a:buChar char="•"/>
            </a:pPr>
            <a:endParaRPr lang="en-US" sz="1600" dirty="0">
              <a:solidFill>
                <a:schemeClr val="tx1"/>
              </a:solidFill>
            </a:endParaRPr>
          </a:p>
          <a:p>
            <a:pPr>
              <a:spcBef>
                <a:spcPts val="0"/>
              </a:spcBef>
              <a:buFont typeface="Arial" panose="020B0604020202020204" pitchFamily="34" charset="0"/>
              <a:buChar char="•"/>
            </a:pPr>
            <a:r>
              <a:rPr lang="en-US" sz="1800" dirty="0"/>
              <a:t>From 802.15.3d, ITU-R SM.2352 on THz communications updates, standing by  </a:t>
            </a:r>
          </a:p>
          <a:p>
            <a:pPr lvl="1">
              <a:spcBef>
                <a:spcPts val="600"/>
              </a:spcBef>
              <a:buFont typeface="Arial" panose="020B0604020202020204" pitchFamily="34" charset="0"/>
              <a:buChar char="•"/>
            </a:pPr>
            <a:r>
              <a:rPr lang="en-US" sz="1800" dirty="0"/>
              <a:t>802.15.3d has a draft of a submission to ITU-R on updates needed on SM.2352 and needs to get to ITR-R  WP1A </a:t>
            </a:r>
          </a:p>
          <a:p>
            <a:pPr lvl="2">
              <a:spcBef>
                <a:spcPts val="600"/>
              </a:spcBef>
              <a:buFont typeface="Arial" panose="020B0604020202020204" pitchFamily="34" charset="0"/>
              <a:buChar char="•"/>
            </a:pPr>
            <a:r>
              <a:rPr lang="en-US" dirty="0"/>
              <a:t>.15:      </a:t>
            </a:r>
            <a:r>
              <a:rPr lang="en-US" dirty="0">
                <a:solidFill>
                  <a:schemeClr val="tx1"/>
                </a:solidFill>
                <a:hlinkClick r:id="rId3"/>
              </a:rPr>
              <a:t>https://mentor.ieee.org/802.15/dcn/19/15-19-0276-03-0thz-ieee-802-15-tag-thz-input-to-the-revision-of-itu-r-sm-2352.docx</a:t>
            </a:r>
            <a:r>
              <a:rPr lang="en-US" dirty="0">
                <a:solidFill>
                  <a:schemeClr val="tx1"/>
                </a:solidFill>
              </a:rPr>
              <a:t>  </a:t>
            </a:r>
          </a:p>
          <a:p>
            <a:pPr lvl="2">
              <a:spcBef>
                <a:spcPts val="600"/>
              </a:spcBef>
              <a:buFont typeface="Arial" panose="020B0604020202020204" pitchFamily="34" charset="0"/>
              <a:buChar char="•"/>
            </a:pPr>
            <a:r>
              <a:rPr lang="en-US" dirty="0">
                <a:solidFill>
                  <a:schemeClr val="tx1"/>
                </a:solidFill>
              </a:rPr>
              <a:t>.18:   (will be):  </a:t>
            </a:r>
            <a:r>
              <a:rPr lang="en-US" u="sng" dirty="0">
                <a:hlinkClick r:id="rId4"/>
              </a:rPr>
              <a:t>https://mentor.ieee.org/802.18/dcn/20/18-20-0052</a:t>
            </a:r>
            <a:endParaRPr lang="en-US" dirty="0">
              <a:solidFill>
                <a:schemeClr val="tx1"/>
              </a:solidFill>
            </a:endParaRPr>
          </a:p>
          <a:p>
            <a:pPr lvl="2">
              <a:spcBef>
                <a:spcPts val="0"/>
              </a:spcBef>
              <a:buFont typeface="Arial" panose="020B0604020202020204" pitchFamily="34" charset="0"/>
              <a:buChar char="•"/>
            </a:pPr>
            <a:endParaRPr lang="en-US" dirty="0">
              <a:solidFill>
                <a:schemeClr val="tx1"/>
              </a:solidFill>
            </a:endParaRPr>
          </a:p>
          <a:p>
            <a:pPr lvl="1">
              <a:spcBef>
                <a:spcPts val="0"/>
              </a:spcBef>
              <a:buFont typeface="Arial" panose="020B0604020202020204" pitchFamily="34" charset="0"/>
              <a:buChar char="•"/>
            </a:pPr>
            <a:r>
              <a:rPr lang="en-US" sz="1800" dirty="0"/>
              <a:t>WP1A meeting starts 29 May, so far</a:t>
            </a:r>
          </a:p>
          <a:p>
            <a:pPr lvl="1">
              <a:spcBef>
                <a:spcPts val="0"/>
              </a:spcBef>
              <a:buFont typeface="Arial" panose="020B0604020202020204" pitchFamily="34" charset="0"/>
              <a:buChar char="•"/>
            </a:pPr>
            <a:endParaRPr lang="en-US" sz="1800" dirty="0">
              <a:solidFill>
                <a:schemeClr val="tx1"/>
              </a:solidFill>
            </a:endParaRPr>
          </a:p>
          <a:p>
            <a:pPr lvl="1">
              <a:spcBef>
                <a:spcPts val="0"/>
              </a:spcBef>
              <a:buFont typeface="Arial" panose="020B0604020202020204" pitchFamily="34" charset="0"/>
              <a:buChar char="•"/>
            </a:pPr>
            <a:r>
              <a:rPr lang="en-US" sz="1800" dirty="0">
                <a:solidFill>
                  <a:schemeClr val="tx1"/>
                </a:solidFill>
              </a:rPr>
              <a:t>Goal to have approved by 01 May so time to get submitted </a:t>
            </a:r>
          </a:p>
          <a:p>
            <a:pPr lvl="1">
              <a:spcBef>
                <a:spcPts val="0"/>
              </a:spcBef>
              <a:buFont typeface="Arial" panose="020B0604020202020204" pitchFamily="34" charset="0"/>
              <a:buChar char="•"/>
            </a:pPr>
            <a:endParaRPr lang="en-US" sz="1800" dirty="0">
              <a:solidFill>
                <a:schemeClr val="tx1"/>
              </a:solidFill>
            </a:endParaRPr>
          </a:p>
          <a:p>
            <a:pPr lvl="1">
              <a:spcBef>
                <a:spcPts val="0"/>
              </a:spcBef>
              <a:buFont typeface="Arial" panose="020B0604020202020204" pitchFamily="34" charset="0"/>
              <a:buChar char="•"/>
            </a:pPr>
            <a:r>
              <a:rPr lang="en-US" sz="1800" dirty="0">
                <a:solidFill>
                  <a:schemeClr val="tx1"/>
                </a:solidFill>
              </a:rPr>
              <a:t>So best to approve in .18 by 16 April for either EC teleconference 21 Apr or a 10-day ballot. </a:t>
            </a:r>
          </a:p>
          <a:p>
            <a:pPr lvl="1">
              <a:spcBef>
                <a:spcPts val="0"/>
              </a:spcBef>
              <a:buFont typeface="Arial" panose="020B0604020202020204" pitchFamily="34" charset="0"/>
              <a:buChar char="•"/>
            </a:pPr>
            <a:endParaRPr lang="en-US" sz="1800" dirty="0">
              <a:solidFill>
                <a:schemeClr val="tx1"/>
              </a:solidFill>
            </a:endParaRPr>
          </a:p>
          <a:p>
            <a:pPr lvl="1">
              <a:spcBef>
                <a:spcPts val="0"/>
              </a:spcBef>
              <a:buFont typeface="Arial" panose="020B0604020202020204" pitchFamily="34" charset="0"/>
              <a:buChar char="•"/>
            </a:pPr>
            <a:r>
              <a:rPr lang="en-US" sz="1800" dirty="0">
                <a:solidFill>
                  <a:schemeClr val="tx1"/>
                </a:solidFill>
              </a:rPr>
              <a:t>Reviewing now with ITU-R liaison and author.</a:t>
            </a:r>
          </a:p>
          <a:p>
            <a:pPr lvl="1">
              <a:spcBef>
                <a:spcPts val="600"/>
              </a:spcBef>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02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6533426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solidFill>
                  <a:schemeClr val="tx1"/>
                </a:solidFill>
              </a:rPr>
              <a:t>ITU-R THz SM.2352 submission – standing by</a:t>
            </a:r>
            <a:endParaRPr lang="en-US" sz="1200" dirty="0">
              <a:solidFill>
                <a:schemeClr val="tx1"/>
              </a:solidFill>
            </a:endParaRPr>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800" u="sng" dirty="0"/>
              <a:t>Motion:</a:t>
            </a:r>
            <a:r>
              <a:rPr lang="en-US" sz="1800" dirty="0"/>
              <a:t> </a:t>
            </a:r>
            <a:r>
              <a:rPr lang="en-US" sz="1800" b="0" dirty="0"/>
              <a:t>Move to approve document </a:t>
            </a:r>
            <a:r>
              <a:rPr lang="en-US" sz="1800" b="0" u="sng" dirty="0">
                <a:highlight>
                  <a:srgbClr val="FFFF00"/>
                </a:highlight>
              </a:rPr>
              <a:t>https://mentor.ieee.org/802.18/dcn/20/18-20-0052-____________________</a:t>
            </a:r>
            <a:r>
              <a:rPr lang="en-US" sz="1800" b="0" dirty="0"/>
              <a:t>  on ITU-R SM.2352 report on THz communications updates. </a:t>
            </a:r>
            <a:r>
              <a:rPr lang="en-GB" sz="1800" b="0" dirty="0">
                <a:solidFill>
                  <a:schemeClr val="tx1"/>
                </a:solidFill>
              </a:rPr>
              <a:t>For review and approval by the LMSC(EC) for submission to ITU-R WP1A via ITU-R Liaison before 3 weeks before ITU-R WP1A next meeting if still needed (802.18 Chair to determine). The Chair of 802.18 is authorized to make editorial changes as necessary.</a:t>
            </a:r>
            <a:endParaRPr lang="en-US" sz="1800" b="0" dirty="0">
              <a:solidFill>
                <a:schemeClr val="tx1"/>
              </a:solidFill>
            </a:endParaRPr>
          </a:p>
          <a:p>
            <a:endParaRPr lang="en-US" altLang="en-US" sz="1800" dirty="0">
              <a:solidFill>
                <a:schemeClr val="tx1"/>
              </a:solidFill>
            </a:endParaRPr>
          </a:p>
          <a:p>
            <a:r>
              <a:rPr lang="en-US" altLang="en-US" sz="1800" dirty="0"/>
              <a:t>		</a:t>
            </a:r>
            <a:r>
              <a:rPr lang="en-US" altLang="en-US" sz="1600" dirty="0"/>
              <a:t>Moved by:  	 	</a:t>
            </a:r>
          </a:p>
          <a:p>
            <a:pPr lvl="1"/>
            <a:r>
              <a:rPr lang="en-US" altLang="en-US" sz="1600" b="1" dirty="0"/>
              <a:t>Seconded by:  	 </a:t>
            </a:r>
          </a:p>
          <a:p>
            <a:pPr lvl="1"/>
            <a:r>
              <a:rPr lang="en-US" altLang="en-US" sz="1600" b="1" dirty="0"/>
              <a:t>Discussion?	none</a:t>
            </a:r>
          </a:p>
          <a:p>
            <a:pPr lvl="1"/>
            <a:r>
              <a:rPr lang="en-US" altLang="en-US" sz="1600" b="1" dirty="0">
                <a:solidFill>
                  <a:schemeClr val="tx1"/>
                </a:solidFill>
              </a:rPr>
              <a:t>Vote:  		___Y   /  ___N   /  ___A </a:t>
            </a:r>
          </a:p>
          <a:p>
            <a:pPr lvl="1"/>
            <a:endParaRPr lang="en-US" altLang="en-US" sz="1600" b="1" dirty="0">
              <a:solidFill>
                <a:schemeClr val="tx1"/>
              </a:solidFill>
            </a:endParaRPr>
          </a:p>
          <a:p>
            <a:pPr lvl="1"/>
            <a:r>
              <a:rPr lang="en-US" altLang="en-US" sz="1600" b="1" dirty="0">
                <a:solidFill>
                  <a:schemeClr val="tx1"/>
                </a:solidFill>
              </a:rPr>
              <a:t>Voters:   </a:t>
            </a:r>
          </a:p>
          <a:p>
            <a:pPr lvl="1"/>
            <a:r>
              <a:rPr lang="en-US" altLang="en-US" sz="1600" b="1" dirty="0">
                <a:solidFill>
                  <a:schemeClr val="tx1"/>
                </a:solidFill>
              </a:rPr>
              <a:t>Motion </a:t>
            </a:r>
            <a:r>
              <a:rPr lang="en-US" altLang="en-US" sz="1600" b="1" dirty="0">
                <a:solidFill>
                  <a:schemeClr val="bg1">
                    <a:lumMod val="75000"/>
                  </a:schemeClr>
                </a:solidFill>
              </a:rPr>
              <a:t>- Passes</a:t>
            </a:r>
          </a:p>
          <a:p>
            <a:pPr lvl="1"/>
            <a:r>
              <a:rPr lang="en-US" altLang="en-US" sz="1600" b="1" dirty="0">
                <a:solidFill>
                  <a:schemeClr val="tx1"/>
                </a:solidFill>
              </a:rPr>
              <a:t>____  on the call</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 Apr 20</a:t>
            </a:r>
            <a:endParaRPr lang="en-GB" dirty="0"/>
          </a:p>
        </p:txBody>
      </p:sp>
    </p:spTree>
    <p:extLst>
      <p:ext uri="{BB962C8B-B14F-4D97-AF65-F5344CB8AC3E}">
        <p14:creationId xmlns:p14="http://schemas.microsoft.com/office/powerpoint/2010/main" val="3628071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solidFill>
                  <a:schemeClr val="tx1"/>
                </a:solidFill>
              </a:rPr>
              <a:t>ITU-R M.1450/M.1801 updates</a:t>
            </a:r>
            <a:endParaRPr lang="en-US" sz="2400" dirty="0"/>
          </a:p>
        </p:txBody>
      </p:sp>
      <p:sp>
        <p:nvSpPr>
          <p:cNvPr id="3" name="Content Placeholder 2"/>
          <p:cNvSpPr>
            <a:spLocks noGrp="1"/>
          </p:cNvSpPr>
          <p:nvPr>
            <p:ph idx="1"/>
          </p:nvPr>
        </p:nvSpPr>
        <p:spPr>
          <a:xfrm>
            <a:off x="704640" y="861570"/>
            <a:ext cx="8401238" cy="5512522"/>
          </a:xfrm>
        </p:spPr>
        <p:txBody>
          <a:bodyPr/>
          <a:lstStyle/>
          <a:p>
            <a:pPr>
              <a:spcBef>
                <a:spcPts val="0"/>
              </a:spcBef>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r>
              <a:rPr lang="en-US" sz="1800" dirty="0">
                <a:solidFill>
                  <a:schemeClr val="tx1"/>
                </a:solidFill>
              </a:rPr>
              <a:t>From 802.11 ad hoc,  ITU-R M.1450/M.1801 updates</a:t>
            </a:r>
          </a:p>
          <a:p>
            <a:pPr lvl="1">
              <a:spcBef>
                <a:spcPts val="0"/>
              </a:spcBef>
              <a:buFont typeface="Arial" panose="020B0604020202020204" pitchFamily="34" charset="0"/>
              <a:buChar char="•"/>
            </a:pPr>
            <a:r>
              <a:rPr lang="en-US" sz="1600" dirty="0">
                <a:solidFill>
                  <a:schemeClr val="tx1"/>
                </a:solidFill>
              </a:rPr>
              <a:t>Latest drafts now on .18 mentor: </a:t>
            </a:r>
          </a:p>
          <a:p>
            <a:pPr lvl="1">
              <a:spcBef>
                <a:spcPts val="0"/>
              </a:spcBef>
              <a:buFont typeface="Arial" panose="020B0604020202020204" pitchFamily="34" charset="0"/>
              <a:buChar char="•"/>
            </a:pPr>
            <a:r>
              <a:rPr lang="en-US" sz="1200" dirty="0">
                <a:hlinkClick r:id="rId3"/>
              </a:rPr>
              <a:t>https://mentor.ieee.org/802.18/dcn/20/18-20-</a:t>
            </a:r>
            <a:r>
              <a:rPr lang="en-US" sz="1200" dirty="0">
                <a:highlight>
                  <a:srgbClr val="FFFF00"/>
                </a:highlight>
                <a:hlinkClick r:id="rId3"/>
              </a:rPr>
              <a:t>0061-00</a:t>
            </a:r>
            <a:r>
              <a:rPr lang="en-US" sz="1200" dirty="0">
                <a:hlinkClick r:id="rId3"/>
              </a:rPr>
              <a:t>-0000-itu-ahg-recommended-edits-to-m-1450-5.docx</a:t>
            </a:r>
            <a:r>
              <a:rPr lang="en-US" sz="1200" dirty="0"/>
              <a:t> </a:t>
            </a:r>
          </a:p>
          <a:p>
            <a:pPr lvl="1">
              <a:spcBef>
                <a:spcPts val="0"/>
              </a:spcBef>
              <a:buFont typeface="Arial" panose="020B0604020202020204" pitchFamily="34" charset="0"/>
              <a:buChar char="•"/>
            </a:pPr>
            <a:r>
              <a:rPr lang="en-US" sz="1200" dirty="0">
                <a:hlinkClick r:id="rId4"/>
              </a:rPr>
              <a:t>https://mentor.ieee.org/802.18/dcn/20/18-20-</a:t>
            </a:r>
            <a:r>
              <a:rPr lang="en-US" sz="1200" dirty="0">
                <a:highlight>
                  <a:srgbClr val="FFFF00"/>
                </a:highlight>
                <a:hlinkClick r:id="rId4"/>
              </a:rPr>
              <a:t>0060-00</a:t>
            </a:r>
            <a:r>
              <a:rPr lang="en-US" sz="1200" dirty="0">
                <a:hlinkClick r:id="rId4"/>
              </a:rPr>
              <a:t>-0000-itu-ahg-recommended-edits-to-m-1801-2.docx  </a:t>
            </a:r>
            <a:endParaRPr lang="en-US" sz="1200" dirty="0">
              <a:solidFill>
                <a:schemeClr val="tx1"/>
              </a:solidFill>
            </a:endParaRPr>
          </a:p>
          <a:p>
            <a:pPr lvl="4">
              <a:spcBef>
                <a:spcPts val="0"/>
              </a:spcBef>
              <a:buFont typeface="Arial" panose="020B0604020202020204" pitchFamily="34" charset="0"/>
              <a:buChar char="•"/>
            </a:pPr>
            <a:endParaRPr lang="en-US" sz="1200" dirty="0">
              <a:solidFill>
                <a:schemeClr val="tx1"/>
              </a:solidFill>
            </a:endParaRPr>
          </a:p>
          <a:p>
            <a:pPr>
              <a:spcBef>
                <a:spcPts val="0"/>
              </a:spcBef>
              <a:buFont typeface="Arial" panose="020B0604020202020204" pitchFamily="34" charset="0"/>
              <a:buChar char="•"/>
            </a:pPr>
            <a:r>
              <a:rPr lang="en-US" sz="1800" dirty="0">
                <a:solidFill>
                  <a:schemeClr val="tx1"/>
                </a:solidFill>
              </a:rPr>
              <a:t>Met with key people the 25</a:t>
            </a:r>
            <a:r>
              <a:rPr lang="en-US" sz="1800" baseline="30000" dirty="0">
                <a:solidFill>
                  <a:schemeClr val="tx1"/>
                </a:solidFill>
              </a:rPr>
              <a:t>th</a:t>
            </a:r>
            <a:r>
              <a:rPr lang="en-US" sz="1800" dirty="0">
                <a:solidFill>
                  <a:schemeClr val="tx1"/>
                </a:solidFill>
              </a:rPr>
              <a:t>.   Current plan</a:t>
            </a:r>
          </a:p>
          <a:p>
            <a:pPr>
              <a:buFont typeface="Arial" panose="020B0604020202020204" pitchFamily="34" charset="0"/>
              <a:buChar char="•"/>
            </a:pPr>
            <a:r>
              <a:rPr lang="en-US" sz="1600" b="0" dirty="0"/>
              <a:t>Submission of 802.11 ITU AHG recommendations to 802.11 &amp; 802.18 after 30Mar meeting</a:t>
            </a:r>
          </a:p>
          <a:p>
            <a:pPr>
              <a:buFont typeface="Arial" panose="020B0604020202020204" pitchFamily="34" charset="0"/>
              <a:buChar char="•"/>
            </a:pPr>
            <a:r>
              <a:rPr lang="en-US" sz="1600" b="0" dirty="0"/>
              <a:t>Presenting to 802.18 today-May 2, 2020</a:t>
            </a:r>
          </a:p>
          <a:p>
            <a:pPr>
              <a:buFont typeface="Arial" panose="020B0604020202020204" pitchFamily="34" charset="0"/>
              <a:buChar char="•"/>
            </a:pPr>
            <a:r>
              <a:rPr lang="en-US" sz="1600" b="0" dirty="0"/>
              <a:t>802.18 to ask for EC Approval for submission to WP 5A</a:t>
            </a:r>
          </a:p>
          <a:p>
            <a:pPr lvl="1">
              <a:buFont typeface="Arial" panose="020B0604020202020204" pitchFamily="34" charset="0"/>
              <a:buChar char="•"/>
            </a:pPr>
            <a:r>
              <a:rPr lang="en-US" sz="1600" b="0" dirty="0"/>
              <a:t>Approve in .18 in May, at latest.</a:t>
            </a:r>
          </a:p>
          <a:p>
            <a:pPr lvl="1">
              <a:buFont typeface="Arial" panose="020B0604020202020204" pitchFamily="34" charset="0"/>
              <a:buChar char="•"/>
            </a:pPr>
            <a:r>
              <a:rPr lang="en-US" sz="1600" b="0" dirty="0"/>
              <a:t>Early June EC meeting for IEEE 802 approval, currently scheduled for 02 June 2020</a:t>
            </a:r>
          </a:p>
          <a:p>
            <a:pPr>
              <a:buFont typeface="Arial" panose="020B0604020202020204" pitchFamily="34" charset="0"/>
              <a:buChar char="•"/>
            </a:pPr>
            <a:r>
              <a:rPr lang="en-US" sz="1600" b="0" dirty="0"/>
              <a:t>Working Party 5A Meeting (DELAYED), now meeting dates are: 20-30 July 2020</a:t>
            </a:r>
          </a:p>
          <a:p>
            <a:pPr>
              <a:buFont typeface="Arial" panose="020B0604020202020204" pitchFamily="34" charset="0"/>
              <a:buChar char="•"/>
            </a:pPr>
            <a:r>
              <a:rPr lang="en-US" sz="1600" b="0" dirty="0"/>
              <a:t>Deadline for contributions16:00 hours UTC: Monday, 13 July 2020</a:t>
            </a:r>
          </a:p>
          <a:p>
            <a:pPr lvl="1">
              <a:buFont typeface="Arial" panose="020B0604020202020204" pitchFamily="34" charset="0"/>
              <a:buChar char="•"/>
            </a:pPr>
            <a:r>
              <a:rPr lang="en-US" sz="1600" dirty="0"/>
              <a:t>Plan to have ITU liaison upload to ITU-R WP5A, 1</a:t>
            </a:r>
            <a:r>
              <a:rPr lang="en-US" sz="1600" baseline="30000" dirty="0"/>
              <a:t>st</a:t>
            </a:r>
            <a:r>
              <a:rPr lang="en-US" sz="1600" dirty="0"/>
              <a:t> week of July </a:t>
            </a:r>
            <a:endParaRPr lang="en-US" sz="1600" b="0" dirty="0"/>
          </a:p>
          <a:p>
            <a:pPr>
              <a:buFont typeface="Arial" panose="020B0604020202020204" pitchFamily="34" charset="0"/>
              <a:buChar char="•"/>
            </a:pPr>
            <a:r>
              <a:rPr lang="en-US" sz="1600" b="0" dirty="0"/>
              <a:t>802.11 ITU AHG Monitoring WP 5A after July 2020 for any needed contributions going forward</a:t>
            </a:r>
          </a:p>
          <a:p>
            <a:pPr lvl="4">
              <a:spcBef>
                <a:spcPts val="0"/>
              </a:spcBef>
              <a:buFont typeface="Arial" panose="020B0604020202020204" pitchFamily="34" charset="0"/>
              <a:buChar char="•"/>
            </a:pPr>
            <a:endParaRPr lang="en-US" sz="1000" b="0" dirty="0">
              <a:solidFill>
                <a:schemeClr val="tx1"/>
              </a:solidFill>
            </a:endParaRPr>
          </a:p>
          <a:p>
            <a:pPr>
              <a:spcBef>
                <a:spcPts val="0"/>
              </a:spcBef>
              <a:buFont typeface="Arial" panose="020B0604020202020204" pitchFamily="34" charset="0"/>
              <a:buChar char="•"/>
            </a:pPr>
            <a:r>
              <a:rPr lang="en-US" sz="1800" b="0" dirty="0">
                <a:solidFill>
                  <a:schemeClr val="tx1"/>
                </a:solidFill>
              </a:rPr>
              <a:t>Earlier; </a:t>
            </a:r>
            <a:r>
              <a:rPr lang="en-US" sz="1400" b="0" dirty="0">
                <a:solidFill>
                  <a:schemeClr val="tx1"/>
                </a:solidFill>
              </a:rPr>
              <a:t>Due to cancellation of the ATL March Plenary, the 802.11 ad hoc will bring the submission to 802.18  for approval and then LMSC(EC) approval for submission to ITU-R.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02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492031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solidFill>
                  <a:schemeClr val="tx1"/>
                </a:solidFill>
              </a:rPr>
              <a:t>ITU-R M.1450 &amp; M.1801 submissions – standing by</a:t>
            </a:r>
            <a:endParaRPr lang="en-US" sz="1200" dirty="0">
              <a:solidFill>
                <a:schemeClr val="tx1"/>
              </a:solidFill>
            </a:endParaRPr>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800" u="sng" dirty="0"/>
              <a:t>Motion:</a:t>
            </a:r>
            <a:r>
              <a:rPr lang="en-US" sz="1800" dirty="0"/>
              <a:t> </a:t>
            </a:r>
            <a:r>
              <a:rPr lang="en-US" sz="1800" b="0" dirty="0"/>
              <a:t>Move to approve documents </a:t>
            </a:r>
            <a:r>
              <a:rPr lang="en-US" sz="1800" b="0" dirty="0">
                <a:hlinkClick r:id="rId3"/>
              </a:rPr>
              <a:t>https://mentor.ieee.org/802.18/dcn/20/18-20-</a:t>
            </a:r>
            <a:r>
              <a:rPr lang="en-US" sz="1800" b="0" dirty="0">
                <a:highlight>
                  <a:srgbClr val="FFFF00"/>
                </a:highlight>
                <a:hlinkClick r:id="rId3"/>
              </a:rPr>
              <a:t>0061-00</a:t>
            </a:r>
            <a:r>
              <a:rPr lang="en-US" sz="1800" b="0" dirty="0">
                <a:hlinkClick r:id="rId3"/>
              </a:rPr>
              <a:t>-0000-itu-ahg-recommended-edits-to-m-1450-5.docx</a:t>
            </a:r>
            <a:r>
              <a:rPr lang="en-US" sz="1800" b="0" dirty="0"/>
              <a:t> and </a:t>
            </a:r>
            <a:r>
              <a:rPr lang="en-US" sz="1800" b="0" dirty="0">
                <a:hlinkClick r:id="rId4"/>
              </a:rPr>
              <a:t>https://mentor.ieee.org/802.18/dcn/20/18-20-</a:t>
            </a:r>
            <a:r>
              <a:rPr lang="en-US" sz="1800" b="0" dirty="0">
                <a:highlight>
                  <a:srgbClr val="FFFF00"/>
                </a:highlight>
                <a:hlinkClick r:id="rId4"/>
              </a:rPr>
              <a:t>0060-00-</a:t>
            </a:r>
            <a:r>
              <a:rPr lang="en-US" sz="1800" b="0" dirty="0">
                <a:hlinkClick r:id="rId4"/>
              </a:rPr>
              <a:t>0000-itu-ahg-recommended-edits-to-m-1801-2.docx</a:t>
            </a:r>
            <a:r>
              <a:rPr lang="en-US" sz="1800" b="0" dirty="0"/>
              <a:t>   for ITU-R M.1450 and M.1801 updates, respectively. </a:t>
            </a:r>
            <a:r>
              <a:rPr lang="en-GB" sz="1800" b="0" dirty="0">
                <a:solidFill>
                  <a:schemeClr val="tx1"/>
                </a:solidFill>
              </a:rPr>
              <a:t>For review and approval by the EC for submission to ITU-R WP5A via ITU-R Liaison before 2 weeks before ITU-R WP5A next meeting. The Chair of 802.18 is authorized to make editorial changes as necessary.</a:t>
            </a:r>
            <a:endParaRPr lang="en-US" altLang="en-US" sz="1800" dirty="0">
              <a:solidFill>
                <a:schemeClr val="tx1"/>
              </a:solidFill>
            </a:endParaRPr>
          </a:p>
          <a:p>
            <a:r>
              <a:rPr lang="en-US" altLang="en-US" sz="1800" dirty="0"/>
              <a:t>		</a:t>
            </a:r>
            <a:r>
              <a:rPr lang="en-US" altLang="en-US" sz="1600" dirty="0"/>
              <a:t>Moved by:  	 	</a:t>
            </a:r>
          </a:p>
          <a:p>
            <a:pPr lvl="1"/>
            <a:r>
              <a:rPr lang="en-US" altLang="en-US" sz="1600" b="1" dirty="0"/>
              <a:t>Seconded by:  	 </a:t>
            </a:r>
          </a:p>
          <a:p>
            <a:pPr lvl="1"/>
            <a:r>
              <a:rPr lang="en-US" altLang="en-US" sz="1600" b="1" dirty="0"/>
              <a:t>Discussion?	none</a:t>
            </a:r>
          </a:p>
          <a:p>
            <a:pPr lvl="1"/>
            <a:r>
              <a:rPr lang="en-US" altLang="en-US" sz="1600" b="1" dirty="0">
                <a:solidFill>
                  <a:schemeClr val="tx1"/>
                </a:solidFill>
              </a:rPr>
              <a:t>Vote:  		___Y   /  ___N   /  ___A </a:t>
            </a:r>
          </a:p>
          <a:p>
            <a:pPr lvl="1"/>
            <a:endParaRPr lang="en-US" altLang="en-US" sz="1600" b="1" dirty="0">
              <a:solidFill>
                <a:schemeClr val="tx1"/>
              </a:solidFill>
            </a:endParaRPr>
          </a:p>
          <a:p>
            <a:pPr lvl="1"/>
            <a:r>
              <a:rPr lang="en-US" altLang="en-US" sz="1600" b="1" dirty="0">
                <a:solidFill>
                  <a:schemeClr val="tx1"/>
                </a:solidFill>
              </a:rPr>
              <a:t>Voters:   </a:t>
            </a:r>
          </a:p>
          <a:p>
            <a:pPr lvl="1"/>
            <a:r>
              <a:rPr lang="en-US" altLang="en-US" sz="1600" b="1" dirty="0">
                <a:solidFill>
                  <a:schemeClr val="tx1"/>
                </a:solidFill>
              </a:rPr>
              <a:t>Motion </a:t>
            </a:r>
            <a:r>
              <a:rPr lang="en-US" altLang="en-US" sz="1600" b="1" dirty="0">
                <a:solidFill>
                  <a:schemeClr val="bg1">
                    <a:lumMod val="75000"/>
                  </a:schemeClr>
                </a:solidFill>
              </a:rPr>
              <a:t>- Passes</a:t>
            </a:r>
          </a:p>
          <a:p>
            <a:pPr lvl="1"/>
            <a:r>
              <a:rPr lang="en-US" altLang="en-US" sz="1600" b="1" dirty="0">
                <a:solidFill>
                  <a:schemeClr val="tx1"/>
                </a:solidFill>
              </a:rPr>
              <a:t>____  on the call</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 Apr 20</a:t>
            </a:r>
            <a:endParaRPr lang="en-GB" dirty="0"/>
          </a:p>
        </p:txBody>
      </p:sp>
    </p:spTree>
    <p:extLst>
      <p:ext uri="{BB962C8B-B14F-4D97-AF65-F5344CB8AC3E}">
        <p14:creationId xmlns:p14="http://schemas.microsoft.com/office/powerpoint/2010/main" val="14094174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General Discussion Items </a:t>
            </a:r>
            <a:r>
              <a:rPr lang="en-US" altLang="en-US" sz="2000" dirty="0"/>
              <a:t>- FYI</a:t>
            </a:r>
            <a:endParaRPr lang="en-US" sz="2400" dirty="0"/>
          </a:p>
        </p:txBody>
      </p:sp>
      <p:sp>
        <p:nvSpPr>
          <p:cNvPr id="3" name="Content Placeholder 2"/>
          <p:cNvSpPr>
            <a:spLocks noGrp="1"/>
          </p:cNvSpPr>
          <p:nvPr>
            <p:ph idx="1"/>
          </p:nvPr>
        </p:nvSpPr>
        <p:spPr>
          <a:xfrm>
            <a:off x="666562" y="962891"/>
            <a:ext cx="8401238" cy="5512522"/>
          </a:xfrm>
        </p:spPr>
        <p:txBody>
          <a:bodyPr/>
          <a:lstStyle/>
          <a:p>
            <a:pPr>
              <a:buFont typeface="Arial" panose="020B0604020202020204" pitchFamily="34" charset="0"/>
              <a:buChar char="•"/>
            </a:pPr>
            <a:endParaRPr lang="en-US" sz="1800" b="0" dirty="0"/>
          </a:p>
          <a:p>
            <a:pPr>
              <a:buFont typeface="Arial" panose="020B0604020202020204" pitchFamily="34" charset="0"/>
              <a:buChar char="•"/>
            </a:pPr>
            <a:r>
              <a:rPr lang="en-US" sz="1800" b="0" dirty="0"/>
              <a:t>CHAIRMAN PAI PROPOSES NEW RULES FOR THE 6 GHz BAND, UNLEASHING 1,200 MEGAHERTZ FOR UNLICENSED USE</a:t>
            </a:r>
          </a:p>
          <a:p>
            <a:pPr lvl="1">
              <a:buFont typeface="Arial" panose="020B0604020202020204" pitchFamily="34" charset="0"/>
              <a:buChar char="•"/>
            </a:pPr>
            <a:r>
              <a:rPr lang="en-US" sz="1600" i="1" dirty="0"/>
              <a:t>Draft Rules Would Provide a Boost to Wi-Fi and Other Unlicensed Uses While Protecting Incumbent Services in the Band </a:t>
            </a:r>
            <a:r>
              <a:rPr lang="en-US" sz="1600" dirty="0"/>
              <a:t>  </a:t>
            </a:r>
          </a:p>
          <a:p>
            <a:pPr lvl="1">
              <a:buFont typeface="Arial" panose="020B0604020202020204" pitchFamily="34" charset="0"/>
              <a:buChar char="•"/>
            </a:pPr>
            <a:r>
              <a:rPr lang="en-US" sz="1800" dirty="0"/>
              <a:t>News Release: </a:t>
            </a:r>
            <a:r>
              <a:rPr lang="en-US" sz="1800" u="sng" dirty="0">
                <a:hlinkClick r:id="rId3"/>
              </a:rPr>
              <a:t>Docx</a:t>
            </a:r>
            <a:r>
              <a:rPr lang="en-US" sz="1800" dirty="0"/>
              <a:t> </a:t>
            </a:r>
            <a:r>
              <a:rPr lang="en-US" sz="1800" u="sng" dirty="0">
                <a:hlinkClick r:id="rId4"/>
              </a:rPr>
              <a:t>Pdf</a:t>
            </a:r>
            <a:r>
              <a:rPr lang="en-US" sz="1800" dirty="0"/>
              <a:t> </a:t>
            </a:r>
            <a:r>
              <a:rPr lang="en-US" sz="1800" u="sng" dirty="0">
                <a:hlinkClick r:id="rId5"/>
              </a:rPr>
              <a:t>Txt</a:t>
            </a:r>
            <a:endParaRPr lang="en-US" sz="1800" dirty="0"/>
          </a:p>
          <a:p>
            <a:pPr lvl="1">
              <a:buFont typeface="Arial" panose="020B0604020202020204" pitchFamily="34" charset="0"/>
              <a:buChar char="•"/>
            </a:pPr>
            <a:r>
              <a:rPr lang="en-US" sz="1400" dirty="0"/>
              <a:t>If adopted, the draft Report and Order would authorize two different types of unlicensed operations: standard-power in 850-megahertz of the band and indoor low-power operations over the full 1,200-megahertz available in the 6 GHz band.  An automated frequency coordination system would prevent standard power access points from operating where they could cause interference to incumbent services.  </a:t>
            </a:r>
          </a:p>
          <a:p>
            <a:pPr lvl="1">
              <a:buFont typeface="Arial" panose="020B0604020202020204" pitchFamily="34" charset="0"/>
              <a:buChar char="•"/>
            </a:pPr>
            <a:r>
              <a:rPr lang="en-US" sz="1600" dirty="0"/>
              <a:t>For draft of R&amp;O and FNPRM: </a:t>
            </a:r>
          </a:p>
          <a:p>
            <a:pPr lvl="1">
              <a:buFont typeface="Arial" panose="020B0604020202020204" pitchFamily="34" charset="0"/>
              <a:buChar char="•"/>
            </a:pPr>
            <a:r>
              <a:rPr lang="en-US" sz="1600" dirty="0">
                <a:hlinkClick r:id="rId6"/>
              </a:rPr>
              <a:t>https://www.fcc.gov/news-events/events/2020/04/april-2020-open-commission-meeting</a:t>
            </a:r>
            <a:endParaRPr lang="en-US" sz="1600" dirty="0"/>
          </a:p>
          <a:p>
            <a:pPr>
              <a:buFont typeface="Arial" panose="020B0604020202020204" pitchFamily="34" charset="0"/>
              <a:buChar char="•"/>
            </a:pPr>
            <a:r>
              <a:rPr lang="en-US" sz="1800" b="0" dirty="0"/>
              <a:t>FCC Grants WISPs Temporary 5.9 GHz Spectrum Access for Rural Broadband</a:t>
            </a:r>
          </a:p>
          <a:p>
            <a:pPr lvl="1">
              <a:buFont typeface="Arial" panose="020B0604020202020204" pitchFamily="34" charset="0"/>
              <a:buChar char="•"/>
            </a:pPr>
            <a:r>
              <a:rPr lang="en-US" sz="1600" b="0" dirty="0"/>
              <a:t>News Release: </a:t>
            </a:r>
            <a:r>
              <a:rPr lang="en-US" sz="1600" b="0" dirty="0" err="1">
                <a:hlinkClick r:id="rId7"/>
              </a:rPr>
              <a:t>DocxWord</a:t>
            </a:r>
            <a:r>
              <a:rPr lang="en-US" sz="1600" b="0" dirty="0">
                <a:hlinkClick r:id="rId7"/>
              </a:rPr>
              <a:t> Download</a:t>
            </a:r>
            <a:r>
              <a:rPr lang="en-US" sz="1600" b="0" dirty="0"/>
              <a:t> </a:t>
            </a:r>
            <a:r>
              <a:rPr lang="en-US" sz="1600" b="0" dirty="0" err="1">
                <a:hlinkClick r:id="rId8"/>
              </a:rPr>
              <a:t>PdfPDF</a:t>
            </a:r>
            <a:r>
              <a:rPr lang="en-US" sz="1600" b="0" dirty="0">
                <a:hlinkClick r:id="rId8"/>
              </a:rPr>
              <a:t> Download</a:t>
            </a:r>
            <a:r>
              <a:rPr lang="en-US" sz="1600" b="0" dirty="0"/>
              <a:t> </a:t>
            </a:r>
            <a:r>
              <a:rPr lang="en-US" sz="1600" b="0" dirty="0" err="1">
                <a:hlinkClick r:id="rId9"/>
              </a:rPr>
              <a:t>TxtDocument</a:t>
            </a:r>
            <a:r>
              <a:rPr lang="en-US" sz="1600" b="0" dirty="0">
                <a:hlinkClick r:id="rId9"/>
              </a:rPr>
              <a:t> Download</a:t>
            </a:r>
            <a:endParaRPr lang="en-US" sz="1600" b="0" dirty="0"/>
          </a:p>
          <a:p>
            <a:pPr lvl="1">
              <a:buFont typeface="Arial" panose="020B0604020202020204" pitchFamily="34" charset="0"/>
              <a:buChar char="•"/>
            </a:pPr>
            <a:r>
              <a:rPr lang="en-US" sz="1600" b="0" dirty="0">
                <a:hlinkClick r:id="rId10" tooltip="Attachment, FCC Grants WISPs Temporary 5.9 GHz Spectrum Access for Rural Broadband"/>
              </a:rPr>
              <a:t>WISP STA</a:t>
            </a:r>
            <a:r>
              <a:rPr lang="en-US" sz="1600" b="0" dirty="0"/>
              <a:t>: </a:t>
            </a:r>
            <a:r>
              <a:rPr lang="en-US" sz="1600" b="0" dirty="0">
                <a:hlinkClick r:id="rId11"/>
              </a:rPr>
              <a:t>Pdf</a:t>
            </a:r>
            <a:endParaRPr lang="en-US" sz="1600" b="0" dirty="0"/>
          </a:p>
          <a:p>
            <a:pPr lvl="1">
              <a:buFont typeface="Arial" panose="020B0604020202020204" pitchFamily="34" charset="0"/>
              <a:buChar char="•"/>
            </a:pPr>
            <a:r>
              <a:rPr lang="en-US" sz="1400" dirty="0"/>
              <a:t>WASHINGTON, March 27, 2020—The FCC’s Wireless Telecommunications Bureau today granted temporary spectrum access to 33 wireless Internet service providers serving 330 counties in 29 states to help them serve rural communities facing an increase in broadband needs during the COVID-19 pandemic.  The Special Temporary Authority (STA) granted today allows these companies to use the lower 45 megahertz of spectrum in the 5.9 GHz band for 60 days.</a:t>
            </a:r>
          </a:p>
          <a:p>
            <a:pPr>
              <a:buFont typeface="Arial" panose="020B0604020202020204" pitchFamily="34" charset="0"/>
              <a:buChar char="•"/>
            </a:pPr>
            <a:r>
              <a:rPr lang="en-US" sz="1400" dirty="0"/>
              <a:t> </a:t>
            </a:r>
          </a:p>
          <a:p>
            <a:pPr>
              <a:buFont typeface="Arial" panose="020B0604020202020204" pitchFamily="34" charset="0"/>
              <a:buChar char="•"/>
            </a:pP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02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276485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44 (7 on LMSC)</a:t>
            </a:r>
            <a:r>
              <a:rPr lang="en-US" altLang="en-US" sz="1800" dirty="0">
                <a:solidFill>
                  <a:schemeClr val="tx1"/>
                </a:solidFill>
              </a:rPr>
              <a:t>;  Aspirant members: 22  </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3"/>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8">
              <a:defRPr/>
            </a:pPr>
            <a:r>
              <a:rPr lang="en-US" sz="1200" dirty="0">
                <a:hlinkClick r:id="rId6"/>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7"/>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02 Apr 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698767016"/>
              </p:ext>
            </p:extLst>
          </p:nvPr>
        </p:nvGraphicFramePr>
        <p:xfrm>
          <a:off x="6115938" y="4954206"/>
          <a:ext cx="2390775" cy="498988"/>
        </p:xfrm>
        <a:graphic>
          <a:graphicData uri="http://schemas.openxmlformats.org/presentationml/2006/ole">
            <mc:AlternateContent xmlns:mc="http://schemas.openxmlformats.org/markup-compatibility/2006">
              <mc:Choice xmlns:v="urn:schemas-microsoft-com:vml" Requires="v">
                <p:oleObj spid="_x0000_s8868" name="Packager Shell Object" showAsIcon="1" r:id="rId8" imgW="2391120" imgH="534600" progId="Package">
                  <p:embed/>
                </p:oleObj>
              </mc:Choice>
              <mc:Fallback>
                <p:oleObj name="Packager Shell Object" showAsIcon="1" r:id="rId8" imgW="2391120" imgH="534600" progId="Package">
                  <p:embed/>
                  <p:pic>
                    <p:nvPicPr>
                      <p:cNvPr id="0" name=""/>
                      <p:cNvPicPr/>
                      <p:nvPr/>
                    </p:nvPicPr>
                    <p:blipFill>
                      <a:blip r:embed="rId9"/>
                      <a:stretch>
                        <a:fillRect/>
                      </a:stretch>
                    </p:blipFill>
                    <p:spPr>
                      <a:xfrm>
                        <a:off x="6115938" y="4954206"/>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spid="_x0000_s8869" name="Packager Shell Object" showAsIcon="1" r:id="rId10" imgW="2035440" imgH="534600" progId="Package">
                  <p:embed/>
                </p:oleObj>
              </mc:Choice>
              <mc:Fallback>
                <p:oleObj name="Packager Shell Object" showAsIcon="1" r:id="rId10" imgW="2035440" imgH="534600" progId="Package">
                  <p:embed/>
                  <p:pic>
                    <p:nvPicPr>
                      <p:cNvPr id="0" name=""/>
                      <p:cNvPicPr/>
                      <p:nvPr/>
                    </p:nvPicPr>
                    <p:blipFill>
                      <a:blip r:embed="rId11"/>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5386796"/>
          </a:xfrm>
        </p:spPr>
        <p:txBody>
          <a:bodyPr/>
          <a:lstStyle/>
          <a:p>
            <a:pPr marL="285750" indent="-285750">
              <a:buFont typeface="Wingdings" panose="05000000000000000000" pitchFamily="2" charset="2"/>
              <a:buChar char="q"/>
            </a:pPr>
            <a:r>
              <a:rPr lang="en-US" sz="1800" dirty="0">
                <a:solidFill>
                  <a:srgbClr val="00B0F0"/>
                </a:solidFill>
              </a:rPr>
              <a:t> FCC NPRM on 5.9 GHz reply comments input.  </a:t>
            </a:r>
          </a:p>
          <a:p>
            <a:pPr marL="285750" indent="-285750">
              <a:buFont typeface="Wingdings" panose="05000000000000000000" pitchFamily="2" charset="2"/>
              <a:buChar char="q"/>
            </a:pPr>
            <a:r>
              <a:rPr lang="en-US" sz="1800" dirty="0">
                <a:solidFill>
                  <a:srgbClr val="00B0F0"/>
                </a:solidFill>
              </a:rPr>
              <a:t> </a:t>
            </a:r>
          </a:p>
          <a:p>
            <a:pPr marL="285750" indent="-285750">
              <a:buFont typeface="Wingdings" panose="05000000000000000000" pitchFamily="2" charset="2"/>
              <a:buChar char="q"/>
            </a:pPr>
            <a:r>
              <a:rPr lang="en-US" sz="1800" dirty="0">
                <a:solidFill>
                  <a:srgbClr val="00B0F0"/>
                </a:solidFill>
              </a:rPr>
              <a:t>ITU-R SM.2352 submission from 802.15 Terahertz IG, inputs from anyone. </a:t>
            </a:r>
          </a:p>
          <a:p>
            <a:pPr marL="285750" indent="-285750">
              <a:buFont typeface="Wingdings" panose="05000000000000000000" pitchFamily="2" charset="2"/>
              <a:buChar char="q"/>
            </a:pPr>
            <a:r>
              <a:rPr lang="en-US" sz="1800" dirty="0">
                <a:solidFill>
                  <a:srgbClr val="00B0F0"/>
                </a:solidFill>
              </a:rPr>
              <a:t>ITU-R M.1450 &amp; M.1801 submissions from 802.11, inputs from anyone.</a:t>
            </a: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marL="0" indent="0"/>
            <a:endParaRPr lang="en-US" altLang="en-US" sz="1800" b="0" dirty="0">
              <a:solidFill>
                <a:srgbClr val="00B0F0"/>
              </a:solidFill>
            </a:endParaRPr>
          </a:p>
          <a:p>
            <a:pPr marL="0" indent="0"/>
            <a:endParaRPr lang="en-US" altLang="en-US" sz="1800" b="0" dirty="0">
              <a:solidFill>
                <a:srgbClr val="00B0F0"/>
              </a:solidFill>
            </a:endParaRPr>
          </a:p>
          <a:p>
            <a:pPr>
              <a:buFont typeface="Wingdings" panose="05000000000000000000" pitchFamily="2" charset="2"/>
              <a:buChar char="q"/>
            </a:pPr>
            <a:r>
              <a:rPr lang="en-US" altLang="en-US" sz="1600" b="0" dirty="0">
                <a:solidFill>
                  <a:srgbClr val="00B0F0"/>
                </a:solidFill>
              </a:rPr>
              <a:t>Start to consider what are IEEE 802 viewpoints are for WRC-23 agenda items. </a:t>
            </a:r>
            <a:endParaRPr lang="en-US" sz="1000" b="0" dirty="0">
              <a:solidFill>
                <a:srgbClr val="002060"/>
              </a:solidFill>
            </a:endParaRPr>
          </a:p>
          <a:p>
            <a:pPr>
              <a:spcBef>
                <a:spcPts val="0"/>
              </a:spcBef>
              <a:buFont typeface="Arial" panose="020B0604020202020204" pitchFamily="34" charset="0"/>
              <a:buChar char="•"/>
            </a:pPr>
            <a:r>
              <a:rPr lang="en-US" sz="1600" b="0" dirty="0">
                <a:solidFill>
                  <a:srgbClr val="002060"/>
                </a:solidFill>
              </a:rPr>
              <a:t>Ongoing:  </a:t>
            </a:r>
          </a:p>
          <a:p>
            <a:pPr lvl="1">
              <a:spcBef>
                <a:spcPts val="0"/>
              </a:spcBef>
              <a:buFont typeface="Arial" panose="020B0604020202020204" pitchFamily="34" charset="0"/>
              <a:buChar char="•"/>
            </a:pPr>
            <a:r>
              <a:rPr lang="en-US" sz="1400" b="0" dirty="0">
                <a:solidFill>
                  <a:srgbClr val="002060"/>
                </a:solidFill>
              </a:rPr>
              <a:t>WPT use of license-exempt bands and UWB in cell phones</a:t>
            </a:r>
          </a:p>
          <a:p>
            <a:pPr lvl="1">
              <a:spcBef>
                <a:spcPts val="0"/>
              </a:spcBef>
              <a:buFont typeface="Arial" panose="020B0604020202020204" pitchFamily="34" charset="0"/>
              <a:buChar char="•"/>
            </a:pPr>
            <a:r>
              <a:rPr lang="en-US" sz="1400" b="0" dirty="0">
                <a:solidFill>
                  <a:srgbClr val="002060"/>
                </a:solidFill>
              </a:rPr>
              <a:t>Digital Divide, how can we help? </a:t>
            </a:r>
          </a:p>
          <a:p>
            <a:pPr>
              <a:spcBef>
                <a:spcPts val="0"/>
              </a:spcBef>
              <a:buFont typeface="Arial" panose="020B0604020202020204" pitchFamily="34" charset="0"/>
              <a:buChar char="•"/>
            </a:pPr>
            <a:r>
              <a:rPr lang="en-US" sz="1600" b="0" dirty="0"/>
              <a:t>General Info:  </a:t>
            </a:r>
          </a:p>
          <a:p>
            <a:pPr lvl="1">
              <a:spcBef>
                <a:spcPts val="0"/>
              </a:spcBef>
              <a:buFont typeface="Arial" panose="020B0604020202020204" pitchFamily="34" charset="0"/>
              <a:buChar char="•"/>
            </a:pPr>
            <a:r>
              <a:rPr lang="en-US" sz="1400" dirty="0"/>
              <a:t>Latest Cisco Annual Internet Report, 	</a:t>
            </a:r>
          </a:p>
          <a:p>
            <a:pPr marL="914400" lvl="2" indent="0">
              <a:spcBef>
                <a:spcPts val="0"/>
              </a:spcBef>
            </a:pPr>
            <a:r>
              <a:rPr lang="en-US" sz="1200" dirty="0">
                <a:hlinkClick r:id="rId2"/>
              </a:rPr>
              <a:t>https://www.cisco.com/c/en/us/solutions/executive-perspectives/annual-internet-report/air-highlights.html</a:t>
            </a:r>
            <a:endParaRPr lang="en-US" sz="1200" dirty="0"/>
          </a:p>
          <a:p>
            <a:pPr lvl="1">
              <a:spcBef>
                <a:spcPts val="0"/>
              </a:spcBef>
              <a:buFont typeface="Arial" panose="020B0604020202020204" pitchFamily="34" charset="0"/>
              <a:buChar char="•"/>
            </a:pPr>
            <a:r>
              <a:rPr lang="en-US" sz="1400" dirty="0"/>
              <a:t>Latest World Economic Outlook</a:t>
            </a:r>
            <a:r>
              <a:rPr lang="en-US" sz="1400" b="1" dirty="0"/>
              <a:t>.  </a:t>
            </a:r>
            <a:r>
              <a:rPr lang="en-US" sz="1400" dirty="0"/>
              <a:t>(October’s 2019, twice a year) </a:t>
            </a:r>
            <a:r>
              <a:rPr lang="en-US" sz="1400" u="sng" dirty="0">
                <a:hlinkClick r:id="rId3"/>
              </a:rPr>
              <a:t>&lt;click for spreadsheet&gt;</a:t>
            </a:r>
            <a:endParaRPr lang="en-US" sz="1400" u="sng" dirty="0"/>
          </a:p>
          <a:p>
            <a:pPr marL="914400" lvl="2" indent="0">
              <a:spcBef>
                <a:spcPts val="0"/>
              </a:spcBef>
            </a:pPr>
            <a:r>
              <a:rPr lang="en-US" sz="1200" dirty="0">
                <a:hlinkClick r:id="rId4"/>
              </a:rPr>
              <a:t>https://www.imf.org/external/pubs/ft/weo/2019/02/weodata/index.aspx</a:t>
            </a:r>
            <a:endParaRPr lang="en-US" sz="1200" dirty="0"/>
          </a:p>
          <a:p>
            <a:pPr marL="0" indent="0">
              <a:spcBef>
                <a:spcPts val="0"/>
              </a:spcBef>
            </a:pPr>
            <a:endParaRPr lang="en-US" altLang="en-US" sz="14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02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2880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dirty="0">
                <a:solidFill>
                  <a:schemeClr val="tx1"/>
                </a:solidFill>
              </a:rPr>
              <a:t>None heard.  </a:t>
            </a:r>
          </a:p>
          <a:p>
            <a:pPr marL="285750" indent="-285750">
              <a:buFont typeface="Arial" panose="020B0604020202020204" pitchFamily="34" charset="0"/>
              <a:buChar char="•"/>
            </a:pPr>
            <a:r>
              <a:rPr lang="en-US" sz="1800" dirty="0">
                <a:solidFill>
                  <a:schemeClr val="bg1">
                    <a:lumMod val="75000"/>
                  </a:schemeClr>
                </a:solidFill>
              </a:rPr>
              <a:t> </a:t>
            </a:r>
          </a:p>
          <a:p>
            <a:pPr marL="285750" indent="-285750">
              <a:buFont typeface="Arial" panose="020B0604020202020204" pitchFamily="34" charset="0"/>
              <a:buChar char="•"/>
            </a:pPr>
            <a:r>
              <a:rPr lang="en-US" sz="1800" dirty="0">
                <a:solidFill>
                  <a:schemeClr val="bg1">
                    <a:lumMod val="75000"/>
                  </a:schemeClr>
                </a:solidFill>
              </a:rPr>
              <a:t> </a:t>
            </a: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02 Apr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721183"/>
            <a:ext cx="8305800"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weekly teleconference </a:t>
            </a:r>
            <a:r>
              <a:rPr lang="en-US" sz="1400" dirty="0"/>
              <a:t>(scheduled to 03sep)</a:t>
            </a:r>
            <a:r>
              <a:rPr lang="en-US" sz="2000" dirty="0"/>
              <a:t>: 09Apr20–</a:t>
            </a:r>
            <a:r>
              <a:rPr lang="en-US" sz="2000" i="1" u="sng" dirty="0"/>
              <a:t>15:00–&lt;15:55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https://mentor.ieee.org/802.18/dcn/16/18-16-0038-14-0000-teleconference-call-in-info.pptx</a:t>
            </a:r>
            <a:r>
              <a:rPr lang="en-US" sz="1800" dirty="0"/>
              <a:t>  </a:t>
            </a:r>
            <a:r>
              <a:rPr lang="en-US" altLang="en-US" sz="1800" dirty="0"/>
              <a:t>(</a:t>
            </a:r>
            <a:r>
              <a:rPr lang="en-US" altLang="en-US" sz="1800" i="1" u="sng" dirty="0"/>
              <a:t>or latest)</a:t>
            </a:r>
            <a:r>
              <a:rPr lang="en-US" altLang="en-US" sz="1400" i="1" dirty="0"/>
              <a:t>  </a:t>
            </a:r>
            <a:endParaRPr lang="en-US" altLang="en-US" sz="1800" b="1" i="1" dirty="0"/>
          </a:p>
          <a:p>
            <a:pPr lvl="1">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r>
              <a:rPr lang="en-US" sz="1200" b="1" dirty="0"/>
              <a:t>Note: current call-in document, r14 is good through 07 May and is not on the IEEE new teleconference calendar.               </a:t>
            </a:r>
            <a:r>
              <a:rPr lang="en-US" sz="1200" b="0" u="sng" dirty="0">
                <a:hlinkClick r:id="rId3"/>
              </a:rPr>
              <a:t>http://ieee802.org/802tele_calendar.html</a:t>
            </a:r>
            <a:endParaRPr lang="en-US" sz="1200" b="0" u="sng" dirty="0"/>
          </a:p>
          <a:p>
            <a:pPr lvl="1">
              <a:buFont typeface="Arial" panose="020B0604020202020204" pitchFamily="34" charset="0"/>
              <a:buChar char="•"/>
            </a:pPr>
            <a:r>
              <a:rPr lang="en-US" sz="1200" dirty="0"/>
              <a:t>Starting 14 May, there will be a new call-in, using the IEEE Seat 4 </a:t>
            </a:r>
            <a:r>
              <a:rPr lang="en-US" sz="1200" dirty="0" err="1"/>
              <a:t>webex</a:t>
            </a:r>
            <a:endParaRPr lang="en-US" sz="1200" dirty="0"/>
          </a:p>
          <a:p>
            <a:pPr lvl="2">
              <a:buFont typeface="Arial" panose="020B0604020202020204" pitchFamily="34" charset="0"/>
              <a:buChar char="•"/>
            </a:pPr>
            <a:r>
              <a:rPr lang="en-US" sz="1200" b="0" dirty="0">
                <a:solidFill>
                  <a:schemeClr val="tx1"/>
                </a:solidFill>
              </a:rPr>
              <a:t>You have to copy out of the calendar and past into word to get the link,</a:t>
            </a:r>
          </a:p>
          <a:p>
            <a:pPr lvl="1">
              <a:buFont typeface="Arial" panose="020B0604020202020204" pitchFamily="34" charset="0"/>
              <a:buChar char="•"/>
            </a:pPr>
            <a:r>
              <a:rPr lang="en-US" sz="1200" dirty="0">
                <a:solidFill>
                  <a:schemeClr val="tx1"/>
                </a:solidFill>
              </a:rPr>
              <a:t>Or, on the .18 web page or in the next call-in doc</a:t>
            </a:r>
            <a:r>
              <a:rPr lang="en-US" sz="1200" dirty="0"/>
              <a:t>18-16-0038r15.</a:t>
            </a:r>
            <a:endParaRPr lang="en-US" sz="1200" b="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15:58et</a:t>
            </a:r>
          </a:p>
          <a:p>
            <a:pPr lvl="1">
              <a:buFont typeface="Arial" panose="020B0604020202020204" pitchFamily="34" charset="0"/>
              <a:buChar char="•"/>
            </a:pPr>
            <a:endParaRPr lang="en-US" sz="1000" b="0" dirty="0"/>
          </a:p>
          <a:p>
            <a:pPr>
              <a:buFont typeface="Arial" panose="020B0604020202020204" pitchFamily="34" charset="0"/>
              <a:buChar char="•"/>
            </a:pPr>
            <a:r>
              <a:rPr lang="en-US" sz="1800" u="sng" dirty="0"/>
              <a:t>The next face to face meeting is tbd, possibly Montreal in July.   Stay tuned. </a:t>
            </a:r>
          </a:p>
          <a:p>
            <a:pPr lvl="1">
              <a:buFont typeface="Arial" panose="020B0604020202020204" pitchFamily="34" charset="0"/>
              <a:buChar char="•"/>
            </a:pPr>
            <a:r>
              <a:rPr lang="en-US" sz="1600" dirty="0"/>
              <a:t>Warsaw Wireless Interim was cancelled. </a:t>
            </a:r>
          </a:p>
          <a:p>
            <a:pPr>
              <a:buFont typeface="Arial" panose="020B0604020202020204" pitchFamily="34" charset="0"/>
              <a:buChar char="•"/>
            </a:pPr>
            <a:r>
              <a:rPr lang="en-US" sz="20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 Apr 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02 Apr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r>
              <a:rPr lang="en-US" sz="2000" dirty="0"/>
              <a:t>From 802.15.3d, ITU-R SM.2352 on THz communications needs  updates.   </a:t>
            </a:r>
          </a:p>
          <a:p>
            <a:pPr lvl="1">
              <a:lnSpc>
                <a:spcPct val="150000"/>
              </a:lnSpc>
              <a:spcBef>
                <a:spcPts val="600"/>
              </a:spcBef>
              <a:buFont typeface="Arial" panose="020B0604020202020204" pitchFamily="34" charset="0"/>
              <a:buChar char="•"/>
            </a:pPr>
            <a:r>
              <a:rPr lang="en-US" sz="1600" dirty="0"/>
              <a:t>ITU-R WP1A  meeting in June did not manage to prepare an (expected) liaison statement.</a:t>
            </a:r>
          </a:p>
          <a:p>
            <a:pPr lvl="1">
              <a:lnSpc>
                <a:spcPct val="150000"/>
              </a:lnSpc>
              <a:spcBef>
                <a:spcPts val="600"/>
              </a:spcBef>
              <a:buFont typeface="Arial" panose="020B0604020202020204" pitchFamily="34" charset="0"/>
              <a:buChar char="•"/>
            </a:pPr>
            <a:r>
              <a:rPr lang="en-US" sz="1800" dirty="0"/>
              <a:t>Though, 802.15.3d does have a draft of a submission to ITU-R on the current SM.2352 that needs updates. </a:t>
            </a:r>
          </a:p>
          <a:p>
            <a:pPr lvl="1">
              <a:spcBef>
                <a:spcPts val="600"/>
              </a:spcBef>
              <a:buFont typeface="Arial" panose="020B0604020202020204" pitchFamily="34" charset="0"/>
              <a:buChar char="•"/>
            </a:pPr>
            <a:r>
              <a:rPr lang="en-US" sz="1800" dirty="0">
                <a:solidFill>
                  <a:schemeClr val="tx1"/>
                </a:solidFill>
                <a:hlinkClick r:id="rId3"/>
              </a:rPr>
              <a:t>https://mentor.ieee.org/802.15/dcn/19/15-19-0276-01-0thz-ieee-802-15-tag-thz-input-to-the-revision-of-itu-r-sm-2352.docx</a:t>
            </a:r>
            <a:r>
              <a:rPr lang="en-US" sz="1800" dirty="0">
                <a:solidFill>
                  <a:schemeClr val="tx1"/>
                </a:solidFill>
              </a:rPr>
              <a:t>  </a:t>
            </a:r>
          </a:p>
          <a:p>
            <a:pPr lvl="1">
              <a:spcBef>
                <a:spcPts val="600"/>
              </a:spcBef>
              <a:buFont typeface="Arial" panose="020B0604020202020204" pitchFamily="34" charset="0"/>
              <a:buChar char="•"/>
            </a:pPr>
            <a:r>
              <a:rPr lang="en-US" sz="1800" dirty="0">
                <a:solidFill>
                  <a:schemeClr val="tx1"/>
                </a:solidFill>
              </a:rPr>
              <a:t>Any suggestions before it goes to 802.15 working group? </a:t>
            </a:r>
          </a:p>
          <a:p>
            <a:pPr lvl="1">
              <a:spcBef>
                <a:spcPts val="600"/>
              </a:spcBef>
              <a:buFont typeface="Arial" panose="020B0604020202020204" pitchFamily="34" charset="0"/>
              <a:buChar char="•"/>
            </a:pPr>
            <a:r>
              <a:rPr lang="en-US" sz="1800" dirty="0">
                <a:solidFill>
                  <a:schemeClr val="tx1"/>
                </a:solidFill>
              </a:rPr>
              <a:t>Just one update, the leading paragraph with the latest boiler plate.  r02 was uploaded.</a:t>
            </a:r>
          </a:p>
          <a:p>
            <a:pPr lvl="1">
              <a:spcBef>
                <a:spcPts val="600"/>
              </a:spcBef>
              <a:buFont typeface="Arial" panose="020B0604020202020204" pitchFamily="34" charset="0"/>
              <a:buChar char="•"/>
            </a:pPr>
            <a:r>
              <a:rPr lang="en-US" sz="1800" dirty="0">
                <a:solidFill>
                  <a:schemeClr val="tx1"/>
                </a:solidFill>
              </a:rPr>
              <a:t>Note: the plan is to get it completed, though will not formally be worked on by 802.18 until early next year for final ITU-R format and approval.  </a:t>
            </a:r>
          </a:p>
          <a:p>
            <a:pPr lvl="2">
              <a:spcBef>
                <a:spcPts val="600"/>
              </a:spcBef>
              <a:buFont typeface="Arial" panose="020B0604020202020204" pitchFamily="34" charset="0"/>
              <a:buChar char="•"/>
            </a:pPr>
            <a:r>
              <a:rPr lang="en-US" sz="1600" dirty="0">
                <a:solidFill>
                  <a:schemeClr val="tx1"/>
                </a:solidFill>
              </a:rPr>
              <a:t>Key item for this is 802.15 THz TAG is not meeting again before it is needed in June of 2020, so they want to be done now with the content. </a:t>
            </a:r>
          </a:p>
          <a:p>
            <a:pPr lvl="1">
              <a:spcBef>
                <a:spcPts val="600"/>
              </a:spcBef>
              <a:buFont typeface="Arial" panose="020B0604020202020204" pitchFamily="34" charset="0"/>
              <a:buChar char="•"/>
            </a:pPr>
            <a:endParaRPr lang="en-US" sz="1500" dirty="0">
              <a:solidFill>
                <a:schemeClr val="tx1"/>
              </a:solidFill>
            </a:endParaRPr>
          </a:p>
          <a:p>
            <a:pPr lvl="1">
              <a:spcBef>
                <a:spcPts val="600"/>
              </a:spcBef>
              <a:buFont typeface="Arial" panose="020B0604020202020204" pitchFamily="34" charset="0"/>
              <a:buChar char="•"/>
            </a:pPr>
            <a:endParaRPr lang="en-US" sz="14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 Apr 20</a:t>
            </a:r>
            <a:endParaRPr lang="en-GB" dirty="0"/>
          </a:p>
        </p:txBody>
      </p:sp>
    </p:spTree>
    <p:extLst>
      <p:ext uri="{BB962C8B-B14F-4D97-AF65-F5344CB8AC3E}">
        <p14:creationId xmlns:p14="http://schemas.microsoft.com/office/powerpoint/2010/main" val="36652243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1800" dirty="0"/>
              <a:t>From 802.15.3d, ITU-R SM.2352 on THz communications needs  updates.   </a:t>
            </a:r>
          </a:p>
          <a:p>
            <a:pPr lvl="1">
              <a:spcBef>
                <a:spcPts val="600"/>
              </a:spcBef>
              <a:buFont typeface="Arial" panose="020B0604020202020204" pitchFamily="34" charset="0"/>
              <a:buChar char="•"/>
            </a:pPr>
            <a:r>
              <a:rPr lang="en-US" sz="1400" dirty="0"/>
              <a:t>ITU-R WP1A meeting in June 2019 did not manage to prepare an (expected) liaison statement.</a:t>
            </a:r>
          </a:p>
          <a:p>
            <a:pPr lvl="1">
              <a:spcBef>
                <a:spcPts val="600"/>
              </a:spcBef>
              <a:buFont typeface="Arial" panose="020B0604020202020204" pitchFamily="34" charset="0"/>
              <a:buChar char="•"/>
            </a:pPr>
            <a:r>
              <a:rPr lang="en-US" sz="1600" dirty="0"/>
              <a:t>Though, 802.15.3d does have a draft of a submission to ITU-R on the current SM.2352 that needs updates. </a:t>
            </a:r>
          </a:p>
          <a:p>
            <a:pPr lvl="1">
              <a:spcBef>
                <a:spcPts val="600"/>
              </a:spcBef>
              <a:buFont typeface="Arial" panose="020B0604020202020204" pitchFamily="34" charset="0"/>
              <a:buChar char="•"/>
            </a:pPr>
            <a:r>
              <a:rPr lang="en-US" sz="1600" dirty="0">
                <a:solidFill>
                  <a:schemeClr val="tx1"/>
                </a:solidFill>
                <a:hlinkClick r:id="rId3"/>
              </a:rPr>
              <a:t>https://mentor.ieee.org/802.15/dcn/19/15-19-0276-03-0thz-ieee-802-15-tag-thz-input-to-the-revision-of-itu-r-sm-2352.docx</a:t>
            </a:r>
            <a:r>
              <a:rPr lang="en-US" sz="1600" dirty="0">
                <a:solidFill>
                  <a:schemeClr val="tx1"/>
                </a:solidFill>
              </a:rPr>
              <a:t>  </a:t>
            </a:r>
          </a:p>
          <a:p>
            <a:pPr>
              <a:buFont typeface="Arial" panose="020B0604020202020204" pitchFamily="34" charset="0"/>
              <a:buChar char="•"/>
            </a:pPr>
            <a:r>
              <a:rPr lang="en-US" sz="1800" dirty="0">
                <a:solidFill>
                  <a:schemeClr val="tx1"/>
                </a:solidFill>
              </a:rPr>
              <a:t>From </a:t>
            </a:r>
            <a:r>
              <a:rPr lang="en-US" sz="1800" u="sng" dirty="0">
                <a:solidFill>
                  <a:srgbClr val="0070C0"/>
                </a:solidFill>
              </a:rPr>
              <a:t>last July </a:t>
            </a:r>
            <a:r>
              <a:rPr lang="en-US" sz="1800" dirty="0">
                <a:solidFill>
                  <a:schemeClr val="tx1"/>
                </a:solidFill>
              </a:rPr>
              <a:t>for reference: </a:t>
            </a:r>
          </a:p>
          <a:p>
            <a:pPr lvl="1">
              <a:spcBef>
                <a:spcPts val="600"/>
              </a:spcBef>
              <a:buFont typeface="Arial" panose="020B0604020202020204" pitchFamily="34" charset="0"/>
              <a:buChar char="•"/>
            </a:pPr>
            <a:r>
              <a:rPr lang="en-US" sz="1400" dirty="0">
                <a:solidFill>
                  <a:schemeClr val="tx1"/>
                </a:solidFill>
              </a:rPr>
              <a:t>Note: the plan is to get it completed, though will not formally be worked on by 802.18 until early next year for final ITU-R format and approval.  </a:t>
            </a:r>
          </a:p>
          <a:p>
            <a:pPr lvl="1">
              <a:spcBef>
                <a:spcPts val="600"/>
              </a:spcBef>
              <a:buFont typeface="Arial" panose="020B0604020202020204" pitchFamily="34" charset="0"/>
              <a:buChar char="•"/>
            </a:pPr>
            <a:r>
              <a:rPr lang="en-US" sz="1400" dirty="0">
                <a:solidFill>
                  <a:schemeClr val="tx1"/>
                </a:solidFill>
              </a:rPr>
              <a:t>Key item for this is 802.15 THz TAG is not meeting again before it is needed in June of 2020. </a:t>
            </a:r>
          </a:p>
          <a:p>
            <a:pPr>
              <a:buFont typeface="Arial" panose="020B0604020202020204" pitchFamily="34" charset="0"/>
              <a:buChar char="•"/>
            </a:pPr>
            <a:r>
              <a:rPr lang="en-US" sz="1800" dirty="0">
                <a:solidFill>
                  <a:schemeClr val="tx1"/>
                </a:solidFill>
              </a:rPr>
              <a:t>It is now early next year and 802.15.3d asked about this.  </a:t>
            </a:r>
          </a:p>
          <a:p>
            <a:pPr lvl="1">
              <a:buFont typeface="Arial" panose="020B0604020202020204" pitchFamily="34" charset="0"/>
              <a:buChar char="•"/>
            </a:pPr>
            <a:r>
              <a:rPr lang="en-US" sz="1400" dirty="0">
                <a:solidFill>
                  <a:schemeClr val="tx1"/>
                </a:solidFill>
              </a:rPr>
              <a:t>The chair has sent a .18/ITU version to our ITU liaison for review.</a:t>
            </a:r>
          </a:p>
          <a:p>
            <a:pPr lvl="1">
              <a:buFont typeface="Arial" panose="020B0604020202020204" pitchFamily="34" charset="0"/>
              <a:buChar char="•"/>
            </a:pPr>
            <a:r>
              <a:rPr lang="en-US" sz="1400" dirty="0">
                <a:solidFill>
                  <a:schemeClr val="tx1"/>
                </a:solidFill>
              </a:rPr>
              <a:t>If we can approve before the Atlanta plenary LMSC(EC) consent agenda deadline, could consider that.  (Though we have some time after that also.)</a:t>
            </a:r>
          </a:p>
          <a:p>
            <a:pPr lvl="1">
              <a:spcBef>
                <a:spcPts val="600"/>
              </a:spcBef>
              <a:buFont typeface="Arial" panose="020B0604020202020204" pitchFamily="34" charset="0"/>
              <a:buChar char="•"/>
            </a:pPr>
            <a:endParaRPr lang="en-US" sz="1200" dirty="0">
              <a:solidFill>
                <a:schemeClr val="tx1"/>
              </a:solidFill>
            </a:endParaRPr>
          </a:p>
          <a:p>
            <a:pPr lvl="1">
              <a:spcBef>
                <a:spcPts val="600"/>
              </a:spcBef>
              <a:buFont typeface="Arial" panose="020B0604020202020204" pitchFamily="34" charset="0"/>
              <a:buChar char="•"/>
            </a:pPr>
            <a:endParaRPr lang="en-US" sz="11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 Apr 20</a:t>
            </a:r>
            <a:endParaRPr lang="en-GB" dirty="0"/>
          </a:p>
        </p:txBody>
      </p:sp>
    </p:spTree>
    <p:extLst>
      <p:ext uri="{BB962C8B-B14F-4D97-AF65-F5344CB8AC3E}">
        <p14:creationId xmlns:p14="http://schemas.microsoft.com/office/powerpoint/2010/main" val="17447616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Chairman Pai’s statement on 5.9 GHz &amp; NPRM </a:t>
            </a:r>
            <a:r>
              <a:rPr lang="en-US" sz="1200" dirty="0"/>
              <a:t>-</a:t>
            </a:r>
            <a:r>
              <a:rPr lang="en-US" sz="1200" dirty="0">
                <a:highlight>
                  <a:srgbClr val="C0C0C0"/>
                </a:highlight>
              </a:rPr>
              <a:t>background</a:t>
            </a:r>
            <a:endParaRPr lang="en-US" sz="2400" dirty="0">
              <a:highlight>
                <a:srgbClr val="C0C0C0"/>
              </a:highlight>
            </a:endParaRPr>
          </a:p>
        </p:txBody>
      </p:sp>
      <p:sp>
        <p:nvSpPr>
          <p:cNvPr id="3" name="Content Placeholder 2"/>
          <p:cNvSpPr>
            <a:spLocks noGrp="1"/>
          </p:cNvSpPr>
          <p:nvPr>
            <p:ph idx="1"/>
          </p:nvPr>
        </p:nvSpPr>
        <p:spPr>
          <a:xfrm>
            <a:off x="698889" y="1066800"/>
            <a:ext cx="8415144" cy="5554419"/>
          </a:xfrm>
        </p:spPr>
        <p:txBody>
          <a:bodyPr/>
          <a:lstStyle/>
          <a:p>
            <a:pPr>
              <a:buFont typeface="Arial" panose="020B0604020202020204" pitchFamily="34" charset="0"/>
              <a:buChar char="•"/>
            </a:pPr>
            <a:r>
              <a:rPr lang="en-US" sz="1800" b="0" dirty="0"/>
              <a:t>Mentor:  </a:t>
            </a:r>
            <a:r>
              <a:rPr lang="en-US" sz="1600" b="0" dirty="0">
                <a:hlinkClick r:id="rId3"/>
              </a:rPr>
              <a:t>https://mentor.ieee.org/802.18/dcn/19/18-19-0150-00-0000-chairman-pais-remarks-new-5-9-ghz-band-proposal.docx</a:t>
            </a:r>
            <a:r>
              <a:rPr lang="en-US" sz="1600" b="0" dirty="0"/>
              <a:t>  </a:t>
            </a:r>
          </a:p>
          <a:p>
            <a:pPr lvl="1">
              <a:buFont typeface="Arial" panose="020B0604020202020204" pitchFamily="34" charset="0"/>
              <a:buChar char="•"/>
            </a:pPr>
            <a:r>
              <a:rPr lang="en-US" sz="1400" b="0" dirty="0"/>
              <a:t>FCC:</a:t>
            </a:r>
            <a:r>
              <a:rPr lang="en-US" sz="1400" dirty="0"/>
              <a:t> </a:t>
            </a:r>
            <a:r>
              <a:rPr lang="en-US" sz="1400" u="sng" dirty="0">
                <a:hlinkClick r:id="rId4"/>
              </a:rPr>
              <a:t>https://www.fcc.gov/document/chairman-pais-remarks-new-59-ghz-band-proposal</a:t>
            </a:r>
            <a:r>
              <a:rPr lang="en-US" sz="1400" dirty="0"/>
              <a:t>  </a:t>
            </a:r>
          </a:p>
          <a:p>
            <a:pPr>
              <a:buFont typeface="Arial" panose="020B0604020202020204" pitchFamily="34" charset="0"/>
              <a:buChar char="•"/>
            </a:pPr>
            <a:r>
              <a:rPr lang="en-US" sz="1200" b="0" dirty="0"/>
              <a:t>Specifically, I’m proposing to make available the lower 45 MHz of the band for unlicensed uses like Wi-Fi and allocate the upper 20 MHz for a new automotive communications technology, Cellular Vehicle to Everything, or C-V2X.  I’m also proposing that we seek public input on whether to allocate the remaining 10 MHz in the band to C-V2X or DSRC.  The Commission will vote on this Notice of Proposed Rulemaking at our December 12 meeting. </a:t>
            </a:r>
            <a:endParaRPr lang="en-US" sz="1200" dirty="0"/>
          </a:p>
          <a:p>
            <a:pPr>
              <a:buFont typeface="Arial" panose="020B0604020202020204" pitchFamily="34" charset="0"/>
              <a:buChar char="•"/>
            </a:pPr>
            <a:r>
              <a:rPr lang="en-US" sz="1800" dirty="0"/>
              <a:t>The NPRM:</a:t>
            </a:r>
            <a:endParaRPr lang="en-US" sz="1800" dirty="0">
              <a:solidFill>
                <a:srgbClr val="002060"/>
              </a:solidFill>
            </a:endParaRPr>
          </a:p>
          <a:p>
            <a:pPr lvl="1">
              <a:buFont typeface="Arial" panose="020B0604020202020204" pitchFamily="34" charset="0"/>
              <a:buChar char="•"/>
            </a:pPr>
            <a:r>
              <a:rPr lang="en-US" sz="1600" dirty="0"/>
              <a:t>Mentor: </a:t>
            </a:r>
            <a:r>
              <a:rPr lang="en-US" sz="1600" dirty="0">
                <a:hlinkClick r:id="rId5"/>
              </a:rPr>
              <a:t>https://mentor.ieee.org/802.18/dcn/19/18-19-0163-02-0000-fcc19-138-nprm-revisiting-use-of-the-5-850-5-925-ghz-band.docx</a:t>
            </a:r>
            <a:r>
              <a:rPr lang="en-US" sz="1600" dirty="0"/>
              <a:t>  </a:t>
            </a:r>
            <a:r>
              <a:rPr lang="en-US" sz="1600" b="1" u="sng" dirty="0"/>
              <a:t>(</a:t>
            </a:r>
            <a:r>
              <a:rPr lang="en-US" sz="1600" b="1" u="sng" dirty="0">
                <a:sym typeface="Wingdings" panose="05000000000000000000" pitchFamily="2" charset="2"/>
              </a:rPr>
              <a:t></a:t>
            </a:r>
            <a:r>
              <a:rPr lang="en-US" sz="1600" b="1" u="sng" dirty="0"/>
              <a:t>r</a:t>
            </a:r>
            <a:r>
              <a:rPr lang="en-US" sz="1600" u="sng" dirty="0"/>
              <a:t>01</a:t>
            </a:r>
            <a:r>
              <a:rPr lang="en-US" sz="1600" b="1" u="sng" dirty="0"/>
              <a:t>/</a:t>
            </a:r>
            <a:r>
              <a:rPr lang="en-US" sz="1600" b="1" u="sng" dirty="0">
                <a:highlight>
                  <a:srgbClr val="C0C0C0"/>
                </a:highlight>
              </a:rPr>
              <a:t>02</a:t>
            </a:r>
            <a:r>
              <a:rPr lang="en-US" sz="1600" b="1" u="sng" dirty="0"/>
              <a:t> Fed. Reg. some updates.) </a:t>
            </a:r>
          </a:p>
          <a:p>
            <a:pPr>
              <a:buFont typeface="Arial" panose="020B0604020202020204" pitchFamily="34" charset="0"/>
              <a:buChar char="•"/>
            </a:pPr>
            <a:r>
              <a:rPr lang="en-US" sz="1800" dirty="0"/>
              <a:t>Proceeding 19-138:</a:t>
            </a:r>
          </a:p>
          <a:p>
            <a:pPr lvl="1">
              <a:buFont typeface="Arial" panose="020B0604020202020204" pitchFamily="34" charset="0"/>
              <a:buChar char="•"/>
            </a:pPr>
            <a:r>
              <a:rPr lang="en-US" sz="1400" dirty="0">
                <a:hlinkClick r:id="rId6"/>
              </a:rPr>
              <a:t>https://www.fcc.gov/ecfs/search/filings?proceedings_name=19-138&amp;sort=date_disseminated,DESC</a:t>
            </a:r>
            <a:endParaRPr lang="en-US" sz="1400" dirty="0"/>
          </a:p>
          <a:p>
            <a:pPr marL="400050">
              <a:buFont typeface="Arial" panose="020B0604020202020204" pitchFamily="34" charset="0"/>
              <a:buChar char="•"/>
            </a:pPr>
            <a:r>
              <a:rPr lang="en-US" sz="1800" dirty="0">
                <a:solidFill>
                  <a:schemeClr val="tx1"/>
                </a:solidFill>
                <a:highlight>
                  <a:srgbClr val="C0C0C0"/>
                </a:highlight>
              </a:rPr>
              <a:t>Timeline, with the NPRM published - 06Feb. </a:t>
            </a:r>
          </a:p>
          <a:p>
            <a:pPr marL="800100" lvl="1">
              <a:buFont typeface="Arial" panose="020B0604020202020204" pitchFamily="34" charset="0"/>
              <a:buChar char="•"/>
            </a:pPr>
            <a:r>
              <a:rPr lang="en-US" sz="1600" dirty="0">
                <a:solidFill>
                  <a:schemeClr val="tx1"/>
                </a:solidFill>
              </a:rPr>
              <a:t>30 days has </a:t>
            </a:r>
            <a:r>
              <a:rPr lang="en-US" sz="1600" b="1" dirty="0">
                <a:solidFill>
                  <a:schemeClr val="tx1"/>
                </a:solidFill>
              </a:rPr>
              <a:t>comments due Monday 09March. </a:t>
            </a:r>
            <a:r>
              <a:rPr lang="en-US" sz="1600" dirty="0">
                <a:solidFill>
                  <a:schemeClr val="tx1"/>
                </a:solidFill>
              </a:rPr>
              <a:t>(reply comments due 06April)</a:t>
            </a:r>
            <a:endParaRPr lang="en-US" sz="1600" b="1" dirty="0">
              <a:solidFill>
                <a:schemeClr val="tx1"/>
              </a:solidFill>
            </a:endParaRPr>
          </a:p>
          <a:p>
            <a:pPr marL="800100" lvl="1">
              <a:buFont typeface="Arial" panose="020B0604020202020204" pitchFamily="34" charset="0"/>
              <a:buChar char="•"/>
            </a:pPr>
            <a:r>
              <a:rPr lang="en-US" sz="1600" dirty="0">
                <a:solidFill>
                  <a:schemeClr val="tx1"/>
                </a:solidFill>
              </a:rPr>
              <a:t>For 10-day LMSC ballot:  absolute latest would be .18 approves 27Feb,  </a:t>
            </a:r>
          </a:p>
          <a:p>
            <a:pPr marL="1200150" lvl="2">
              <a:spcBef>
                <a:spcPts val="0"/>
              </a:spcBef>
              <a:buFont typeface="Arial" panose="020B0604020202020204" pitchFamily="34" charset="0"/>
              <a:buChar char="•"/>
            </a:pPr>
            <a:r>
              <a:rPr lang="en-US" sz="1600" dirty="0">
                <a:solidFill>
                  <a:srgbClr val="C00000"/>
                </a:solidFill>
              </a:rPr>
              <a:t>However very risky, only a few hours of pad, and would have to depend on early close from EC to help mitigate the risk, etc. </a:t>
            </a:r>
          </a:p>
          <a:p>
            <a:pPr marL="800100" lvl="1">
              <a:buFont typeface="Arial" panose="020B0604020202020204" pitchFamily="34" charset="0"/>
              <a:buChar char="•"/>
            </a:pPr>
            <a:r>
              <a:rPr lang="en-US" sz="1800" b="1" dirty="0">
                <a:solidFill>
                  <a:schemeClr val="tx1"/>
                </a:solidFill>
              </a:rPr>
              <a:t>Before it was a very short discussion…</a:t>
            </a:r>
          </a:p>
          <a:p>
            <a:pPr marL="800100" lvl="1">
              <a:buFont typeface="Arial" panose="020B0604020202020204" pitchFamily="34" charset="0"/>
              <a:buChar char="•"/>
            </a:pPr>
            <a:r>
              <a:rPr lang="en-US" sz="1800" b="1" dirty="0">
                <a:solidFill>
                  <a:schemeClr val="tx1"/>
                </a:solidFill>
              </a:rPr>
              <a:t>     we will target to </a:t>
            </a:r>
            <a:r>
              <a:rPr lang="en-US" sz="1800" b="1" u="sng" dirty="0">
                <a:solidFill>
                  <a:schemeClr val="tx1"/>
                </a:solidFill>
              </a:rPr>
              <a:t>approve in .18 on Thursday 20 February (today)</a:t>
            </a:r>
            <a:endParaRPr lang="en-US" sz="1600" b="1" u="sng"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26</a:t>
            </a:fld>
            <a:endParaRPr lang="en-US" altLang="en-US" dirty="0"/>
          </a:p>
        </p:txBody>
      </p:sp>
      <p:sp>
        <p:nvSpPr>
          <p:cNvPr id="7" name="Date Placeholder 6"/>
          <p:cNvSpPr>
            <a:spLocks noGrp="1"/>
          </p:cNvSpPr>
          <p:nvPr>
            <p:ph type="dt" idx="15"/>
          </p:nvPr>
        </p:nvSpPr>
        <p:spPr/>
        <p:txBody>
          <a:bodyPr/>
          <a:lstStyle/>
          <a:p>
            <a:r>
              <a:rPr lang="en-US"/>
              <a:t>02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582311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NPRM </a:t>
            </a:r>
            <a:r>
              <a:rPr lang="en-US" sz="1200" dirty="0"/>
              <a:t>–  high level direction on comments</a:t>
            </a:r>
            <a:endParaRPr lang="en-US" sz="2400" dirty="0"/>
          </a:p>
        </p:txBody>
      </p:sp>
      <p:sp>
        <p:nvSpPr>
          <p:cNvPr id="3" name="Content Placeholder 2"/>
          <p:cNvSpPr>
            <a:spLocks noGrp="1"/>
          </p:cNvSpPr>
          <p:nvPr>
            <p:ph idx="1"/>
          </p:nvPr>
        </p:nvSpPr>
        <p:spPr>
          <a:xfrm>
            <a:off x="698889" y="1177974"/>
            <a:ext cx="8292711" cy="5443245"/>
          </a:xfrm>
        </p:spPr>
        <p:txBody>
          <a:bodyPr/>
          <a:lstStyle/>
          <a:p>
            <a:pPr marL="400050">
              <a:spcBef>
                <a:spcPts val="0"/>
              </a:spcBef>
              <a:buFont typeface="Arial" panose="020B0604020202020204" pitchFamily="34" charset="0"/>
              <a:buChar char="•"/>
            </a:pPr>
            <a:r>
              <a:rPr lang="en-US" sz="2000" b="0" dirty="0">
                <a:solidFill>
                  <a:schemeClr val="tx1"/>
                </a:solidFill>
              </a:rPr>
              <a:t>Remember from discussions in Irvine.</a:t>
            </a:r>
          </a:p>
          <a:p>
            <a:pPr marL="400050">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Focus on what we all can agree on, pass on what we don’t have agreement on.  </a:t>
            </a:r>
          </a:p>
          <a:p>
            <a:pPr marL="800100" lvl="1">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Neutral on the partitioning, e.g. 45MHz/30MHz split in the NPRM </a:t>
            </a:r>
          </a:p>
          <a:p>
            <a:pPr marL="800100" lvl="1">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Use the migration from 802.11p to 802.11bd to our advantage and how it strengthens the future of ITS, e.g. compatibility etc.</a:t>
            </a:r>
          </a:p>
          <a:p>
            <a:pPr marL="800100" lvl="1">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What ITS functions can be done in general unlicensed spectrum, so then IEEE 802.11 can be used throughout the entire band.   </a:t>
            </a:r>
          </a:p>
          <a:p>
            <a:pPr marL="1200150" lvl="2">
              <a:spcBef>
                <a:spcPts val="0"/>
              </a:spcBef>
              <a:buFont typeface="Arial" panose="020B0604020202020204" pitchFamily="34" charset="0"/>
              <a:buChar char="•"/>
            </a:pPr>
            <a:r>
              <a:rPr lang="en-US" dirty="0">
                <a:solidFill>
                  <a:schemeClr val="tx1"/>
                </a:solidFill>
              </a:rPr>
              <a:t>Promote IEEE 802 as an open standard and update the standards terminology used. </a:t>
            </a:r>
          </a:p>
          <a:p>
            <a:pPr marL="400050">
              <a:spcBef>
                <a:spcPts val="0"/>
              </a:spcBef>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27</a:t>
            </a:fld>
            <a:endParaRPr lang="en-US" altLang="en-US" dirty="0"/>
          </a:p>
        </p:txBody>
      </p:sp>
      <p:sp>
        <p:nvSpPr>
          <p:cNvPr id="7" name="Date Placeholder 6"/>
          <p:cNvSpPr>
            <a:spLocks noGrp="1"/>
          </p:cNvSpPr>
          <p:nvPr>
            <p:ph type="dt" idx="15"/>
          </p:nvPr>
        </p:nvSpPr>
        <p:spPr/>
        <p:txBody>
          <a:bodyPr/>
          <a:lstStyle/>
          <a:p>
            <a:r>
              <a:rPr lang="en-US"/>
              <a:t>02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5171761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NPRM </a:t>
            </a:r>
            <a:r>
              <a:rPr lang="en-US" sz="1200" dirty="0"/>
              <a:t>– status</a:t>
            </a:r>
            <a:endParaRPr lang="en-US" sz="2400" dirty="0">
              <a:highlight>
                <a:srgbClr val="C0C0C0"/>
              </a:highlight>
            </a:endParaRPr>
          </a:p>
        </p:txBody>
      </p:sp>
      <p:sp>
        <p:nvSpPr>
          <p:cNvPr id="3" name="Content Placeholder 2"/>
          <p:cNvSpPr>
            <a:spLocks noGrp="1"/>
          </p:cNvSpPr>
          <p:nvPr>
            <p:ph idx="1"/>
          </p:nvPr>
        </p:nvSpPr>
        <p:spPr>
          <a:xfrm>
            <a:off x="698889" y="1177974"/>
            <a:ext cx="8292711" cy="5297439"/>
          </a:xfrm>
        </p:spPr>
        <p:txBody>
          <a:bodyPr/>
          <a:lstStyle/>
          <a:p>
            <a:pPr marL="400050">
              <a:spcBef>
                <a:spcPts val="0"/>
              </a:spcBef>
              <a:buFont typeface="Arial" panose="020B0604020202020204" pitchFamily="34" charset="0"/>
              <a:buChar char="•"/>
            </a:pPr>
            <a:r>
              <a:rPr lang="en-US" sz="1800" b="0" dirty="0">
                <a:solidFill>
                  <a:schemeClr val="tx1"/>
                </a:solidFill>
              </a:rPr>
              <a:t>In Wednesday’s ad hoc, was able to get through all the content. </a:t>
            </a:r>
          </a:p>
          <a:p>
            <a:pPr marL="2114550" lvl="4">
              <a:spcBef>
                <a:spcPts val="0"/>
              </a:spcBef>
              <a:buFont typeface="Arial" panose="020B0604020202020204" pitchFamily="34" charset="0"/>
              <a:buChar char="•"/>
            </a:pPr>
            <a:endParaRPr lang="en-US" sz="1000" b="0" dirty="0">
              <a:solidFill>
                <a:schemeClr val="tx1"/>
              </a:solidFill>
            </a:endParaRPr>
          </a:p>
          <a:p>
            <a:pPr marL="400050">
              <a:spcBef>
                <a:spcPts val="0"/>
              </a:spcBef>
              <a:buFont typeface="Arial" panose="020B0604020202020204" pitchFamily="34" charset="0"/>
              <a:buChar char="•"/>
            </a:pPr>
            <a:r>
              <a:rPr lang="en-US" sz="1800" b="0" dirty="0">
                <a:solidFill>
                  <a:schemeClr val="tx1"/>
                </a:solidFill>
              </a:rPr>
              <a:t>Here is the last marked up revision r09: </a:t>
            </a:r>
          </a:p>
          <a:p>
            <a:pPr marL="800100" lvl="1">
              <a:spcBef>
                <a:spcPts val="0"/>
              </a:spcBef>
              <a:buFont typeface="Arial" panose="020B0604020202020204" pitchFamily="34" charset="0"/>
              <a:buChar char="•"/>
            </a:pPr>
            <a:r>
              <a:rPr lang="en-US" sz="1400" b="0" dirty="0">
                <a:hlinkClick r:id="rId3"/>
              </a:rPr>
              <a:t>https://mentor.ieee.org/802.18/dcn/20/18-20-0020-09-0000-comments-on-fcc19-138-nprm-revisiting-use-of-the-5-850-5-925-ghz-band.docx</a:t>
            </a:r>
            <a:endParaRPr lang="en-US" sz="1400" b="0" dirty="0"/>
          </a:p>
          <a:p>
            <a:pPr marL="400050">
              <a:spcBef>
                <a:spcPts val="0"/>
              </a:spcBef>
              <a:buFont typeface="Arial" panose="020B0604020202020204" pitchFamily="34" charset="0"/>
              <a:buChar char="•"/>
            </a:pPr>
            <a:r>
              <a:rPr lang="en-US" sz="1800" b="0" dirty="0"/>
              <a:t>Here is the last revision r10, a cleaned copy of r09. </a:t>
            </a:r>
          </a:p>
          <a:p>
            <a:pPr marL="800100" lvl="1">
              <a:spcBef>
                <a:spcPts val="0"/>
              </a:spcBef>
              <a:buFont typeface="Arial" panose="020B0604020202020204" pitchFamily="34" charset="0"/>
              <a:buChar char="•"/>
            </a:pPr>
            <a:r>
              <a:rPr lang="en-US" sz="1400" b="0" dirty="0">
                <a:hlinkClick r:id="rId4"/>
              </a:rPr>
              <a:t>https://mentor.ieee.org/802.18/dcn/20/18-20-0020-10-0000-comments-on-fcc19-138-nprm-revisiting-use-of-the-5-850-5-925-ghz-band.docx</a:t>
            </a:r>
            <a:r>
              <a:rPr lang="en-US" sz="1400" b="0" dirty="0"/>
              <a:t> </a:t>
            </a:r>
          </a:p>
          <a:p>
            <a:pPr marL="400050">
              <a:spcBef>
                <a:spcPts val="0"/>
              </a:spcBef>
              <a:buFont typeface="Arial" panose="020B0604020202020204" pitchFamily="34" charset="0"/>
              <a:buChar char="•"/>
            </a:pPr>
            <a:endParaRPr lang="en-US" sz="1800" b="0" dirty="0">
              <a:solidFill>
                <a:schemeClr val="tx1"/>
              </a:solidFill>
            </a:endParaRPr>
          </a:p>
          <a:p>
            <a:pPr marL="400050">
              <a:spcBef>
                <a:spcPts val="0"/>
              </a:spcBef>
              <a:buFont typeface="Arial" panose="020B0604020202020204" pitchFamily="34" charset="0"/>
              <a:buChar char="•"/>
            </a:pPr>
            <a:r>
              <a:rPr lang="en-US" sz="1800" b="0" dirty="0">
                <a:solidFill>
                  <a:schemeClr val="tx1"/>
                </a:solidFill>
              </a:rPr>
              <a:t>Will review r10</a:t>
            </a:r>
            <a:r>
              <a:rPr lang="en-US" sz="1800" b="0" dirty="0">
                <a:solidFill>
                  <a:schemeClr val="tx1"/>
                </a:solidFill>
                <a:sym typeface="Wingdings" panose="05000000000000000000" pitchFamily="2" charset="2"/>
              </a:rPr>
              <a:t></a:t>
            </a:r>
            <a:r>
              <a:rPr lang="en-US" sz="1800" b="0" dirty="0">
                <a:solidFill>
                  <a:schemeClr val="tx1"/>
                </a:solidFill>
              </a:rPr>
              <a:t>r11 with the goal to vote on it. </a:t>
            </a:r>
          </a:p>
          <a:p>
            <a:pPr marL="800100" lvl="1">
              <a:spcBef>
                <a:spcPts val="0"/>
              </a:spcBef>
              <a:buFont typeface="Arial" panose="020B0604020202020204" pitchFamily="34" charset="0"/>
              <a:buChar char="•"/>
            </a:pPr>
            <a:r>
              <a:rPr lang="en-US" sz="1400" dirty="0">
                <a:solidFill>
                  <a:schemeClr val="tx1"/>
                </a:solidFill>
              </a:rPr>
              <a:t>Note:  we need to at least add a draft watermark, hence will review r11, and there are a few grammar updates that have been sent in before the meeting. </a:t>
            </a:r>
          </a:p>
          <a:p>
            <a:pPr marL="800100" lvl="1">
              <a:spcBef>
                <a:spcPts val="0"/>
              </a:spcBef>
              <a:buFont typeface="Arial" panose="020B0604020202020204" pitchFamily="34" charset="0"/>
              <a:buChar char="•"/>
            </a:pPr>
            <a:r>
              <a:rPr lang="en-US" sz="1400" dirty="0">
                <a:solidFill>
                  <a:schemeClr val="tx1"/>
                </a:solidFill>
              </a:rPr>
              <a:t>In meeting, a member requested to remove end of introduction and section 3.2, approved</a:t>
            </a:r>
          </a:p>
          <a:p>
            <a:pPr marL="1200150" lvl="2">
              <a:spcBef>
                <a:spcPts val="0"/>
              </a:spcBef>
              <a:buFont typeface="Arial" panose="020B0604020202020204" pitchFamily="34" charset="0"/>
              <a:buChar char="•"/>
            </a:pPr>
            <a:r>
              <a:rPr lang="en-US" sz="1200" dirty="0">
                <a:solidFill>
                  <a:schemeClr val="tx1"/>
                </a:solidFill>
              </a:rPr>
              <a:t>This caused a reference to not  be used.  The voters approved to allow the chair editorial privilege to update all the reference numbering later, before submittal to LMSC ballot. </a:t>
            </a:r>
          </a:p>
          <a:p>
            <a:pPr marL="800100" lvl="1">
              <a:spcBef>
                <a:spcPts val="0"/>
              </a:spcBef>
              <a:buFont typeface="Arial" panose="020B0604020202020204" pitchFamily="34" charset="0"/>
              <a:buChar char="•"/>
            </a:pPr>
            <a:r>
              <a:rPr lang="en-US" sz="1400" dirty="0">
                <a:solidFill>
                  <a:schemeClr val="tx1"/>
                </a:solidFill>
              </a:rPr>
              <a:t>We updated some grammar and removed the 802.15 in front of Bluetooth® in section 4 </a:t>
            </a:r>
          </a:p>
          <a:p>
            <a:pPr marL="800100" lvl="1">
              <a:spcBef>
                <a:spcPts val="0"/>
              </a:spcBef>
              <a:buFont typeface="Arial" panose="020B0604020202020204" pitchFamily="34" charset="0"/>
              <a:buChar char="•"/>
            </a:pPr>
            <a:r>
              <a:rPr lang="en-US" sz="1400" dirty="0">
                <a:solidFill>
                  <a:schemeClr val="tx1"/>
                </a:solidFill>
              </a:rPr>
              <a:t>Difficult discussion on conclusion after time limit to get to vote. Not able to come to agreement by all on any updates, either more on WLAN or more on ITS, so with time negative, we left as it was.</a:t>
            </a:r>
          </a:p>
          <a:p>
            <a:pPr marL="800100" lvl="1">
              <a:spcBef>
                <a:spcPts val="0"/>
              </a:spcBef>
              <a:buFont typeface="Arial" panose="020B0604020202020204" pitchFamily="34" charset="0"/>
              <a:buChar char="•"/>
            </a:pPr>
            <a:r>
              <a:rPr lang="en-US" sz="1400" dirty="0">
                <a:solidFill>
                  <a:schemeClr val="tx1"/>
                </a:solidFill>
              </a:rPr>
              <a:t>This caused a delay in the voting and was not able to upload a clean copy, so voters approved to vote on marked up r11 and allow chair to use editorial privilege to upload clean copy later. </a:t>
            </a:r>
          </a:p>
          <a:p>
            <a:pPr marL="400050">
              <a:spcBef>
                <a:spcPts val="0"/>
              </a:spcBef>
              <a:buFont typeface="Arial" panose="020B0604020202020204" pitchFamily="34" charset="0"/>
              <a:buChar char="•"/>
            </a:pPr>
            <a:r>
              <a:rPr lang="en-US" sz="1800" b="0" dirty="0">
                <a:solidFill>
                  <a:schemeClr val="tx1"/>
                </a:solidFill>
              </a:rPr>
              <a:t>If approved (it was), then: 21Feb – 02Mar LMSC(EC) ballot </a:t>
            </a:r>
          </a:p>
          <a:p>
            <a:pPr marL="800100" lvl="1">
              <a:spcBef>
                <a:spcPts val="0"/>
              </a:spcBef>
              <a:buFont typeface="Arial" panose="020B0604020202020204" pitchFamily="34" charset="0"/>
              <a:buChar char="•"/>
            </a:pPr>
            <a:r>
              <a:rPr lang="en-US" sz="1800" dirty="0">
                <a:solidFill>
                  <a:schemeClr val="tx1"/>
                </a:solidFill>
              </a:rPr>
              <a:t>03Mar 24 </a:t>
            </a:r>
            <a:r>
              <a:rPr lang="en-US" sz="1800" dirty="0" err="1">
                <a:solidFill>
                  <a:schemeClr val="tx1"/>
                </a:solidFill>
              </a:rPr>
              <a:t>hrs</a:t>
            </a:r>
            <a:r>
              <a:rPr lang="en-US" sz="1800" dirty="0">
                <a:solidFill>
                  <a:schemeClr val="tx1"/>
                </a:solidFill>
              </a:rPr>
              <a:t> for all votes to come in per the rules.</a:t>
            </a:r>
          </a:p>
          <a:p>
            <a:pPr marL="800100" lvl="1">
              <a:spcBef>
                <a:spcPts val="0"/>
              </a:spcBef>
              <a:buFont typeface="Arial" panose="020B0604020202020204" pitchFamily="34" charset="0"/>
              <a:buChar char="•"/>
            </a:pPr>
            <a:r>
              <a:rPr lang="en-US" sz="1800" dirty="0">
                <a:solidFill>
                  <a:schemeClr val="tx1"/>
                </a:solidFill>
              </a:rPr>
              <a:t>04Mar ready to upload to FCC</a:t>
            </a:r>
          </a:p>
          <a:p>
            <a:pPr marL="400050">
              <a:spcBef>
                <a:spcPts val="0"/>
              </a:spcBef>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28</a:t>
            </a:fld>
            <a:endParaRPr lang="en-US" altLang="en-US" dirty="0"/>
          </a:p>
        </p:txBody>
      </p:sp>
      <p:sp>
        <p:nvSpPr>
          <p:cNvPr id="7" name="Date Placeholder 6"/>
          <p:cNvSpPr>
            <a:spLocks noGrp="1"/>
          </p:cNvSpPr>
          <p:nvPr>
            <p:ph type="dt" idx="15"/>
          </p:nvPr>
        </p:nvSpPr>
        <p:spPr/>
        <p:txBody>
          <a:bodyPr/>
          <a:lstStyle/>
          <a:p>
            <a:r>
              <a:rPr lang="en-US"/>
              <a:t>02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741640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1120700"/>
          </a:xfrm>
        </p:spPr>
        <p:txBody>
          <a:bodyPr/>
          <a:lstStyle/>
          <a:p>
            <a:r>
              <a:rPr lang="en-US" altLang="en-US" sz="2400" dirty="0"/>
              <a:t>FCC NPRM </a:t>
            </a:r>
            <a:br>
              <a:rPr lang="en-US" altLang="en-US" sz="2400" dirty="0"/>
            </a:br>
            <a:r>
              <a:rPr lang="en-US" altLang="en-US" sz="2400" dirty="0"/>
              <a:t>R</a:t>
            </a:r>
            <a:r>
              <a:rPr lang="en-US" sz="2400" dirty="0"/>
              <a:t>evisiting-use-of-the-5850-5925-MHz-band</a:t>
            </a:r>
          </a:p>
        </p:txBody>
      </p:sp>
      <p:sp>
        <p:nvSpPr>
          <p:cNvPr id="3" name="Content Placeholder 2"/>
          <p:cNvSpPr>
            <a:spLocks noGrp="1"/>
          </p:cNvSpPr>
          <p:nvPr>
            <p:ph idx="1"/>
          </p:nvPr>
        </p:nvSpPr>
        <p:spPr>
          <a:xfrm>
            <a:off x="674298" y="1751043"/>
            <a:ext cx="8279622" cy="4722812"/>
          </a:xfrm>
        </p:spPr>
        <p:txBody>
          <a:bodyPr/>
          <a:lstStyle/>
          <a:p>
            <a:pPr>
              <a:buFont typeface="Arial" panose="020B0604020202020204" pitchFamily="34" charset="0"/>
              <a:buChar char="•"/>
            </a:pPr>
            <a:r>
              <a:rPr lang="en-US" sz="1800" u="sng" dirty="0">
                <a:solidFill>
                  <a:schemeClr val="tx1"/>
                </a:solidFill>
              </a:rPr>
              <a:t>Motion:</a:t>
            </a:r>
            <a:r>
              <a:rPr lang="en-US" sz="1800" dirty="0">
                <a:solidFill>
                  <a:schemeClr val="tx1"/>
                </a:solidFill>
              </a:rPr>
              <a:t> </a:t>
            </a:r>
            <a:r>
              <a:rPr lang="en-US" sz="1800" b="0" dirty="0">
                <a:solidFill>
                  <a:schemeClr val="tx1"/>
                </a:solidFill>
              </a:rPr>
              <a:t>Move to approve the comments in </a:t>
            </a:r>
            <a:r>
              <a:rPr lang="en-US" sz="1800" b="0" dirty="0">
                <a:solidFill>
                  <a:schemeClr val="tx1"/>
                </a:solidFill>
                <a:hlinkClick r:id="rId3"/>
              </a:rPr>
              <a:t>https://mentor.ieee.org/802.18/dcn/20/18-20-0020-11-0000-comments-on-fcc19-138-nprm-revisiting-use-of-the-5-850-5-925-ghz-band.docx</a:t>
            </a:r>
            <a:r>
              <a:rPr lang="en-US" sz="1800" b="0" dirty="0">
                <a:solidFill>
                  <a:schemeClr val="tx1"/>
                </a:solidFill>
              </a:rPr>
              <a:t> ; response to FCC NPRM (ET 19-138) on </a:t>
            </a:r>
            <a:r>
              <a:rPr lang="en-US" sz="1800" b="0" dirty="0"/>
              <a:t>revisiting use of the 5850-5925 MHz-band</a:t>
            </a:r>
            <a:r>
              <a:rPr lang="en-GB" sz="1800" b="0" dirty="0"/>
              <a:t>. </a:t>
            </a:r>
            <a:r>
              <a:rPr lang="en-GB" sz="1800" b="0" dirty="0">
                <a:solidFill>
                  <a:schemeClr val="tx1"/>
                </a:solidFill>
              </a:rPr>
              <a:t>For review and approval by the LMSC (EC) for uploading to the FCC on or before 08 March 2020. The Chair of 802.18 is authorized to make editorial changes, as necessary.</a:t>
            </a:r>
            <a:endParaRPr lang="en-US" sz="1800" b="0" dirty="0">
              <a:solidFill>
                <a:schemeClr val="tx1"/>
              </a:solidFill>
            </a:endParaRPr>
          </a:p>
          <a:p>
            <a:pPr lvl="1">
              <a:buFont typeface="Arial" panose="020B0604020202020204" pitchFamily="34" charset="0"/>
              <a:buChar char="•"/>
            </a:pPr>
            <a:endParaRPr lang="en-US" sz="1600" dirty="0"/>
          </a:p>
          <a:p>
            <a:r>
              <a:rPr lang="en-US" altLang="en-US" sz="1600" dirty="0"/>
              <a:t>		Moved by:  	 James L 	</a:t>
            </a:r>
          </a:p>
          <a:p>
            <a:pPr lvl="1"/>
            <a:r>
              <a:rPr lang="en-US" altLang="en-US" sz="1600" b="1" dirty="0"/>
              <a:t>Seconded by:  	 Tim J </a:t>
            </a:r>
          </a:p>
          <a:p>
            <a:pPr lvl="1"/>
            <a:r>
              <a:rPr lang="en-US" altLang="en-US" sz="1600" b="1" dirty="0"/>
              <a:t>Discussion?	</a:t>
            </a:r>
            <a:r>
              <a:rPr lang="en-US" altLang="en-US" sz="1600" b="1" dirty="0">
                <a:solidFill>
                  <a:schemeClr val="tx1"/>
                </a:solidFill>
              </a:rPr>
              <a:t>none</a:t>
            </a:r>
          </a:p>
          <a:p>
            <a:pPr lvl="1"/>
            <a:r>
              <a:rPr lang="en-US" altLang="en-US" sz="1600" b="1" dirty="0">
                <a:solidFill>
                  <a:schemeClr val="tx1"/>
                </a:solidFill>
              </a:rPr>
              <a:t>Vote:  		_11_Y   /  _0_N   /  _1_A </a:t>
            </a:r>
          </a:p>
          <a:p>
            <a:pPr lvl="1"/>
            <a:r>
              <a:rPr lang="en-US" altLang="en-US" sz="1600" b="1" dirty="0">
                <a:solidFill>
                  <a:schemeClr val="tx1"/>
                </a:solidFill>
              </a:rPr>
              <a:t>David, jay, Hassan, </a:t>
            </a:r>
            <a:r>
              <a:rPr lang="en-US" altLang="en-US" sz="1600" b="1" dirty="0" err="1">
                <a:solidFill>
                  <a:schemeClr val="tx1"/>
                </a:solidFill>
              </a:rPr>
              <a:t>Ioannis</a:t>
            </a:r>
            <a:r>
              <a:rPr lang="en-US" altLang="en-US" sz="1600" b="1" dirty="0">
                <a:solidFill>
                  <a:schemeClr val="tx1"/>
                </a:solidFill>
              </a:rPr>
              <a:t>, James, John, Peter, Rolf, Ruben, Stuart, </a:t>
            </a:r>
            <a:r>
              <a:rPr lang="en-US" altLang="en-US" sz="1600" b="1" dirty="0" err="1">
                <a:solidFill>
                  <a:schemeClr val="tx1"/>
                </a:solidFill>
              </a:rPr>
              <a:t>TimJ</a:t>
            </a:r>
            <a:r>
              <a:rPr lang="en-US" altLang="en-US" sz="1600" b="1" dirty="0">
                <a:solidFill>
                  <a:schemeClr val="tx1"/>
                </a:solidFill>
              </a:rPr>
              <a:t> , </a:t>
            </a:r>
            <a:r>
              <a:rPr lang="en-US" altLang="en-US" sz="1600" b="1" dirty="0" err="1">
                <a:solidFill>
                  <a:schemeClr val="tx1"/>
                </a:solidFill>
              </a:rPr>
              <a:t>StephenS</a:t>
            </a:r>
            <a:r>
              <a:rPr lang="en-US" altLang="en-US" sz="1600" b="1" dirty="0">
                <a:solidFill>
                  <a:schemeClr val="tx1"/>
                </a:solidFill>
              </a:rPr>
              <a:t>, </a:t>
            </a:r>
          </a:p>
          <a:p>
            <a:pPr lvl="1"/>
            <a:r>
              <a:rPr lang="en-US" altLang="en-US" sz="1600" b="1" dirty="0">
                <a:solidFill>
                  <a:schemeClr val="tx1"/>
                </a:solidFill>
              </a:rPr>
              <a:t>Voters:   __12___</a:t>
            </a:r>
          </a:p>
          <a:p>
            <a:pPr lvl="1"/>
            <a:r>
              <a:rPr lang="en-US" altLang="en-US" sz="1600" b="1" dirty="0">
                <a:solidFill>
                  <a:schemeClr val="tx1"/>
                </a:solidFill>
              </a:rPr>
              <a:t>Motion </a:t>
            </a:r>
            <a:r>
              <a:rPr lang="en-US" altLang="en-US" sz="1600" b="1" dirty="0">
                <a:solidFill>
                  <a:schemeClr val="bg1">
                    <a:lumMod val="75000"/>
                  </a:schemeClr>
                </a:solidFill>
              </a:rPr>
              <a:t>- </a:t>
            </a:r>
            <a:r>
              <a:rPr lang="en-US" altLang="en-US" sz="1600" b="1" dirty="0">
                <a:solidFill>
                  <a:schemeClr val="tx1"/>
                </a:solidFill>
              </a:rPr>
              <a:t>Passes</a:t>
            </a:r>
          </a:p>
          <a:p>
            <a:pPr lvl="1"/>
            <a:r>
              <a:rPr lang="en-US" altLang="en-US" sz="1600" b="1" dirty="0">
                <a:solidFill>
                  <a:schemeClr val="tx1"/>
                </a:solidFill>
              </a:rPr>
              <a:t>_16_ on the call</a:t>
            </a:r>
          </a:p>
          <a:p>
            <a:pPr lvl="1">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29</a:t>
            </a:fld>
            <a:endParaRPr lang="en-US" altLang="en-US" dirty="0"/>
          </a:p>
        </p:txBody>
      </p:sp>
      <p:sp>
        <p:nvSpPr>
          <p:cNvPr id="7" name="Date Placeholder 6"/>
          <p:cNvSpPr>
            <a:spLocks noGrp="1"/>
          </p:cNvSpPr>
          <p:nvPr>
            <p:ph type="dt" idx="15"/>
          </p:nvPr>
        </p:nvSpPr>
        <p:spPr/>
        <p:txBody>
          <a:bodyPr/>
          <a:lstStyle/>
          <a:p>
            <a:r>
              <a:rPr lang="en-US"/>
              <a:t>02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41732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02 Apr 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a:t>
            </a:r>
            <a:r>
              <a:rPr lang="en-US" sz="1200" dirty="0">
                <a:highlight>
                  <a:srgbClr val="C0C0C0"/>
                </a:highlight>
              </a:rPr>
              <a:t>06feb page 2</a:t>
            </a:r>
            <a:endParaRPr lang="en-US" sz="2400" dirty="0">
              <a:highlight>
                <a:srgbClr val="C0C0C0"/>
              </a:highlight>
            </a:endParaRPr>
          </a:p>
        </p:txBody>
      </p:sp>
      <p:sp>
        <p:nvSpPr>
          <p:cNvPr id="3" name="Content Placeholder 2"/>
          <p:cNvSpPr>
            <a:spLocks noGrp="1"/>
          </p:cNvSpPr>
          <p:nvPr>
            <p:ph idx="1"/>
          </p:nvPr>
        </p:nvSpPr>
        <p:spPr>
          <a:xfrm>
            <a:off x="698889" y="1177974"/>
            <a:ext cx="8292711" cy="5297439"/>
          </a:xfrm>
        </p:spPr>
        <p:txBody>
          <a:bodyPr/>
          <a:lstStyle/>
          <a:p>
            <a:pPr marL="400050">
              <a:spcBef>
                <a:spcPts val="0"/>
              </a:spcBef>
              <a:buFont typeface="Arial" panose="020B0604020202020204" pitchFamily="34" charset="0"/>
              <a:buChar char="•"/>
            </a:pPr>
            <a:r>
              <a:rPr lang="en-US" sz="1600" b="0" dirty="0">
                <a:solidFill>
                  <a:schemeClr val="tx1"/>
                </a:solidFill>
              </a:rPr>
              <a:t>Need to compare the latest NPRM #</a:t>
            </a:r>
            <a:r>
              <a:rPr lang="en-US" sz="1600" b="0" dirty="0" err="1">
                <a:solidFill>
                  <a:schemeClr val="tx1"/>
                </a:solidFill>
              </a:rPr>
              <a:t>ing</a:t>
            </a:r>
            <a:r>
              <a:rPr lang="en-US" sz="1600" b="0" dirty="0">
                <a:solidFill>
                  <a:schemeClr val="tx1"/>
                </a:solidFill>
              </a:rPr>
              <a:t>  scheme to the earlier one,  looks like it has changed.</a:t>
            </a:r>
          </a:p>
          <a:p>
            <a:pPr marL="800100" lvl="1">
              <a:spcBef>
                <a:spcPts val="0"/>
              </a:spcBef>
              <a:buFont typeface="Arial" panose="020B0604020202020204" pitchFamily="34" charset="0"/>
              <a:buChar char="•"/>
            </a:pPr>
            <a:r>
              <a:rPr lang="en-US" sz="1600" dirty="0">
                <a:solidFill>
                  <a:schemeClr val="tx1"/>
                </a:solidFill>
              </a:rPr>
              <a:t>The actual federal register (*.docx) version has been uploaded to  mentor (r01): </a:t>
            </a:r>
          </a:p>
          <a:p>
            <a:pPr marL="800100" lvl="1">
              <a:spcBef>
                <a:spcPts val="0"/>
              </a:spcBef>
              <a:buFont typeface="Arial" panose="020B0604020202020204" pitchFamily="34" charset="0"/>
              <a:buChar char="•"/>
            </a:pPr>
            <a:r>
              <a:rPr lang="en-US" sz="1600" dirty="0">
                <a:solidFill>
                  <a:schemeClr val="tx1"/>
                </a:solidFill>
                <a:hlinkClick r:id="rId3"/>
              </a:rPr>
              <a:t>https://mentor.ieee.org/802.18/dcn/19/18-19-0163-01-0000-fcc19-138-nprm-revisiting-use-of-the-5-850-5-925-ghz-band.docx</a:t>
            </a:r>
            <a:r>
              <a:rPr lang="en-US" sz="1600" dirty="0">
                <a:solidFill>
                  <a:schemeClr val="tx1"/>
                </a:solidFill>
              </a:rPr>
              <a:t> </a:t>
            </a:r>
          </a:p>
          <a:p>
            <a:pPr marL="400050">
              <a:spcBef>
                <a:spcPts val="0"/>
              </a:spcBef>
              <a:buFont typeface="Arial" panose="020B0604020202020204" pitchFamily="34" charset="0"/>
              <a:buChar char="•"/>
            </a:pPr>
            <a:endParaRPr lang="en-US" sz="1600" b="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With the published NPRM, here is the plan for the transition to .18: </a:t>
            </a:r>
          </a:p>
          <a:p>
            <a:pPr marL="400050">
              <a:spcBef>
                <a:spcPts val="0"/>
              </a:spcBef>
              <a:buFont typeface="Arial" panose="020B0604020202020204" pitchFamily="34" charset="0"/>
              <a:buChar char="•"/>
            </a:pPr>
            <a:endParaRPr lang="en-US" sz="1600" b="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The author will take last inputs, and add with markup still on,  to the .11bd draft comments.  </a:t>
            </a:r>
          </a:p>
          <a:p>
            <a:pPr marL="400050">
              <a:spcBef>
                <a:spcPts val="0"/>
              </a:spcBef>
              <a:buFont typeface="Arial" panose="020B0604020202020204" pitchFamily="34" charset="0"/>
              <a:buChar char="•"/>
            </a:pPr>
            <a:r>
              <a:rPr lang="en-US" sz="1600" b="0" dirty="0">
                <a:solidFill>
                  <a:schemeClr val="tx1"/>
                </a:solidFill>
              </a:rPr>
              <a:t>Also will compare to the Fed. Reg. published NPRM, e.g. #</a:t>
            </a:r>
            <a:r>
              <a:rPr lang="en-US" sz="1600" b="0" dirty="0" err="1">
                <a:solidFill>
                  <a:schemeClr val="tx1"/>
                </a:solidFill>
              </a:rPr>
              <a:t>ing</a:t>
            </a:r>
            <a:r>
              <a:rPr lang="en-US" sz="1600" b="0" dirty="0">
                <a:solidFill>
                  <a:schemeClr val="tx1"/>
                </a:solidFill>
              </a:rPr>
              <a:t>, and edit accordingly.</a:t>
            </a:r>
          </a:p>
          <a:p>
            <a:pPr marL="400050">
              <a:spcBef>
                <a:spcPts val="0"/>
              </a:spcBef>
              <a:buFont typeface="Arial" panose="020B0604020202020204" pitchFamily="34" charset="0"/>
              <a:buChar char="•"/>
            </a:pPr>
            <a:r>
              <a:rPr lang="en-US" sz="1600" b="0" dirty="0">
                <a:solidFill>
                  <a:schemeClr val="tx1"/>
                </a:solidFill>
              </a:rPr>
              <a:t>This should become r13 Friday 07Feb.   </a:t>
            </a:r>
          </a:p>
          <a:p>
            <a:pPr marL="800100" lvl="1">
              <a:spcBef>
                <a:spcPts val="0"/>
              </a:spcBef>
              <a:buFont typeface="Arial" panose="020B0604020202020204" pitchFamily="34" charset="0"/>
              <a:buChar char="•"/>
            </a:pPr>
            <a:r>
              <a:rPr lang="en-US" sz="1400" dirty="0">
                <a:solidFill>
                  <a:schemeClr val="tx1"/>
                </a:solidFill>
                <a:hlinkClick r:id="rId4"/>
              </a:rPr>
              <a:t>https://mentor.ieee.org/802.11/dcn/20/11-20-0104</a:t>
            </a:r>
            <a:endParaRPr lang="en-US" sz="140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The author will then upload this version to the .18 mentor documents for a r00, doc number will be coming. </a:t>
            </a:r>
          </a:p>
          <a:p>
            <a:pPr marL="400050">
              <a:spcBef>
                <a:spcPts val="0"/>
              </a:spcBef>
              <a:buFont typeface="Arial" panose="020B0604020202020204" pitchFamily="34" charset="0"/>
              <a:buChar char="•"/>
            </a:pPr>
            <a:endParaRPr lang="en-US" sz="1600" b="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The .18 chair volunteered to make a ‘clean’ copy  and do some formatting updating for a r01 and have up by early Monday 10Feb. </a:t>
            </a:r>
          </a:p>
          <a:p>
            <a:pPr marL="400050">
              <a:spcBef>
                <a:spcPts val="0"/>
              </a:spcBef>
              <a:buFont typeface="Arial" panose="020B0604020202020204" pitchFamily="34" charset="0"/>
              <a:buChar char="•"/>
            </a:pPr>
            <a:r>
              <a:rPr lang="en-US" sz="1600" b="0" dirty="0">
                <a:solidFill>
                  <a:schemeClr val="tx1"/>
                </a:solidFill>
              </a:rPr>
              <a:t>Tracking will be on then for all of .18 updates. </a:t>
            </a:r>
          </a:p>
          <a:p>
            <a:pPr marL="400050">
              <a:spcBef>
                <a:spcPts val="0"/>
              </a:spcBef>
              <a:buFont typeface="Arial" panose="020B0604020202020204" pitchFamily="34" charset="0"/>
              <a:buChar char="•"/>
            </a:pPr>
            <a:r>
              <a:rPr lang="en-US" sz="1600" b="0" dirty="0">
                <a:solidFill>
                  <a:schemeClr val="tx1"/>
                </a:solidFill>
              </a:rPr>
              <a:t>Judgement call will be made on comments to bring over, thought remember r00 has all the markups and comments from .11bd to refer to if needed. </a:t>
            </a:r>
            <a:endParaRPr lang="en-US" sz="1600" b="0" dirty="0"/>
          </a:p>
          <a:p>
            <a:pPr>
              <a:buFont typeface="Arial" panose="020B0604020202020204" pitchFamily="34" charset="0"/>
              <a:buChar char="•"/>
            </a:pPr>
            <a:r>
              <a:rPr lang="en-US" sz="1600" b="0" dirty="0">
                <a:solidFill>
                  <a:srgbClr val="00B0F0"/>
                </a:solidFill>
              </a:rPr>
              <a:t>From there we need drop in comment text and edits from all, so we can more easily review, edit and get agreement by everyone.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30</a:t>
            </a:fld>
            <a:endParaRPr lang="en-US" altLang="en-US" dirty="0"/>
          </a:p>
        </p:txBody>
      </p:sp>
      <p:sp>
        <p:nvSpPr>
          <p:cNvPr id="7" name="Date Placeholder 6"/>
          <p:cNvSpPr>
            <a:spLocks noGrp="1"/>
          </p:cNvSpPr>
          <p:nvPr>
            <p:ph type="dt" idx="15"/>
          </p:nvPr>
        </p:nvSpPr>
        <p:spPr/>
        <p:txBody>
          <a:bodyPr/>
          <a:lstStyle/>
          <a:p>
            <a:r>
              <a:rPr lang="en-US"/>
              <a:t>02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140773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–06feb page 1</a:t>
            </a:r>
            <a:endParaRPr lang="en-US" sz="2400" dirty="0">
              <a:highlight>
                <a:srgbClr val="C0C0C0"/>
              </a:highlight>
            </a:endParaRPr>
          </a:p>
        </p:txBody>
      </p:sp>
      <p:sp>
        <p:nvSpPr>
          <p:cNvPr id="3" name="Content Placeholder 2"/>
          <p:cNvSpPr>
            <a:spLocks noGrp="1"/>
          </p:cNvSpPr>
          <p:nvPr>
            <p:ph idx="1"/>
          </p:nvPr>
        </p:nvSpPr>
        <p:spPr>
          <a:xfrm>
            <a:off x="685800" y="1156868"/>
            <a:ext cx="8229600" cy="5318546"/>
          </a:xfrm>
        </p:spPr>
        <p:txBody>
          <a:bodyPr/>
          <a:lstStyle/>
          <a:p>
            <a:pPr>
              <a:buFont typeface="Arial" panose="020B0604020202020204" pitchFamily="34" charset="0"/>
              <a:buChar char="•"/>
            </a:pPr>
            <a:r>
              <a:rPr lang="en-US" sz="1800" b="0" dirty="0"/>
              <a:t>The NPRM was published today;  </a:t>
            </a:r>
          </a:p>
          <a:p>
            <a:pPr>
              <a:spcBef>
                <a:spcPts val="0"/>
              </a:spcBef>
              <a:buFont typeface="Arial" panose="020B0604020202020204" pitchFamily="34" charset="0"/>
              <a:buChar char="•"/>
            </a:pPr>
            <a:r>
              <a:rPr lang="en-US" sz="2000" dirty="0"/>
              <a:t>Proposed Rule; 	Use of the 5.850-5.925 GHz Band; 	</a:t>
            </a:r>
          </a:p>
          <a:p>
            <a:pPr>
              <a:spcBef>
                <a:spcPts val="0"/>
              </a:spcBef>
              <a:buFont typeface="Arial" panose="020B0604020202020204" pitchFamily="34" charset="0"/>
              <a:buChar char="•"/>
            </a:pPr>
            <a:r>
              <a:rPr lang="en-US" sz="2000" dirty="0"/>
              <a:t>FR Document: </a:t>
            </a:r>
            <a:r>
              <a:rPr lang="en-US" sz="2000" u="sng" dirty="0">
                <a:hlinkClick r:id="rId3"/>
              </a:rPr>
              <a:t>2020-02086</a:t>
            </a:r>
            <a:r>
              <a:rPr lang="en-US" sz="2000" dirty="0"/>
              <a:t> ; Citation: 85 FR 6841 </a:t>
            </a:r>
          </a:p>
          <a:p>
            <a:pPr>
              <a:spcBef>
                <a:spcPts val="0"/>
              </a:spcBef>
              <a:buFont typeface="Arial" panose="020B0604020202020204" pitchFamily="34" charset="0"/>
              <a:buChar char="•"/>
            </a:pPr>
            <a:r>
              <a:rPr lang="en-US" sz="2000" b="0" u="sng" dirty="0">
                <a:hlinkClick r:id="rId4"/>
              </a:rPr>
              <a:t>PDF</a:t>
            </a:r>
            <a:r>
              <a:rPr lang="en-US" sz="2000" dirty="0"/>
              <a:t> Pages 6841-6856 </a:t>
            </a:r>
            <a:r>
              <a:rPr lang="en-US" sz="2000" i="1" dirty="0"/>
              <a:t>(16 pages);	</a:t>
            </a:r>
            <a:r>
              <a:rPr lang="en-US" sz="2000" b="0" u="sng" dirty="0">
                <a:hlinkClick r:id="rId5"/>
              </a:rPr>
              <a:t>Permalink</a:t>
            </a:r>
            <a:r>
              <a:rPr lang="en-US" sz="2000" dirty="0"/>
              <a:t> </a:t>
            </a:r>
          </a:p>
          <a:p>
            <a:pPr>
              <a:spcBef>
                <a:spcPts val="0"/>
              </a:spcBef>
              <a:buFont typeface="Arial" panose="020B0604020202020204" pitchFamily="34" charset="0"/>
              <a:buChar char="•"/>
            </a:pPr>
            <a:r>
              <a:rPr lang="en-US" sz="1400" b="0" dirty="0"/>
              <a:t>Abstract: In this document, the Commission's proposal to amend its rules for the 5.850-5.925 GHz (5.9 GHz) band. The proposal would permit unlicensed devices to operate in the lower 45-megahertz portion of the band at 5.850-5.895 GHz under part 15 of the Commission's rules. It would also permit Intelligent Transportation System (ITS) operations in the upper 30-megahertz portion of the band at 5.895-5.925 GHz under parts 90 and 95 of the Commission's rules. ITS operations would consist of Cellular... </a:t>
            </a:r>
          </a:p>
          <a:p>
            <a:pPr>
              <a:spcBef>
                <a:spcPts val="0"/>
              </a:spcBef>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31</a:t>
            </a:fld>
            <a:endParaRPr lang="en-US" altLang="en-US" dirty="0"/>
          </a:p>
        </p:txBody>
      </p:sp>
      <p:sp>
        <p:nvSpPr>
          <p:cNvPr id="7" name="Date Placeholder 6"/>
          <p:cNvSpPr>
            <a:spLocks noGrp="1"/>
          </p:cNvSpPr>
          <p:nvPr>
            <p:ph type="dt" idx="15"/>
          </p:nvPr>
        </p:nvSpPr>
        <p:spPr/>
        <p:txBody>
          <a:bodyPr/>
          <a:lstStyle/>
          <a:p>
            <a:r>
              <a:rPr lang="en-US"/>
              <a:t>02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4273584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a:t>
            </a:r>
            <a:r>
              <a:rPr lang="en-US" sz="1200" dirty="0">
                <a:highlight>
                  <a:srgbClr val="C0C0C0"/>
                </a:highlight>
              </a:rPr>
              <a:t>history 30jan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spcBef>
                <a:spcPts val="0"/>
              </a:spcBef>
              <a:buFont typeface="Arial" panose="020B0604020202020204" pitchFamily="34" charset="0"/>
              <a:buChar char="•"/>
            </a:pPr>
            <a:r>
              <a:rPr lang="en-US" sz="1800" b="0" dirty="0">
                <a:solidFill>
                  <a:schemeClr val="tx1"/>
                </a:solidFill>
              </a:rPr>
              <a:t>Will review latest updates to the working draft comments (from 802.11bd) </a:t>
            </a:r>
          </a:p>
          <a:p>
            <a:pPr marL="400050">
              <a:spcBef>
                <a:spcPts val="0"/>
              </a:spcBef>
              <a:buFont typeface="Arial" panose="020B0604020202020204" pitchFamily="34" charset="0"/>
              <a:buChar char="•"/>
            </a:pPr>
            <a:r>
              <a:rPr lang="en-US" sz="1800" b="0" dirty="0">
                <a:solidFill>
                  <a:schemeClr val="tx1"/>
                </a:solidFill>
                <a:hlinkClick r:id="rId3"/>
              </a:rPr>
              <a:t>https://mentor.ieee.org/802.11/dcn/20/11-20-0104</a:t>
            </a:r>
            <a:r>
              <a:rPr lang="en-US" sz="1800" b="0" dirty="0">
                <a:solidFill>
                  <a:schemeClr val="tx1"/>
                </a:solidFill>
              </a:rPr>
              <a:t>     Latest revision was r10, though r11 come out during the meeting. </a:t>
            </a:r>
          </a:p>
          <a:p>
            <a:pPr>
              <a:buFont typeface="Arial" panose="020B0604020202020204" pitchFamily="34" charset="0"/>
              <a:buChar char="•"/>
            </a:pPr>
            <a:endParaRPr lang="en-US" sz="1800" b="0" dirty="0"/>
          </a:p>
          <a:p>
            <a:pPr>
              <a:buFont typeface="Arial" panose="020B0604020202020204" pitchFamily="34" charset="0"/>
              <a:buChar char="•"/>
            </a:pPr>
            <a:r>
              <a:rPr lang="en-US" sz="1800" b="0" dirty="0"/>
              <a:t>At the end of the call we quickly looked at marked up section 1.2 on interoperability and coexistence. </a:t>
            </a:r>
          </a:p>
          <a:p>
            <a:pPr lvl="1">
              <a:buFont typeface="Arial" panose="020B0604020202020204" pitchFamily="34" charset="0"/>
              <a:buChar char="•"/>
            </a:pPr>
            <a:r>
              <a:rPr lang="en-US" sz="1800" b="0" dirty="0"/>
              <a:t>There were several inputs that it needs to be worked on, not all were in agreement. </a:t>
            </a:r>
          </a:p>
          <a:p>
            <a:pPr lvl="1">
              <a:buFont typeface="Arial" panose="020B0604020202020204" pitchFamily="34" charset="0"/>
              <a:buChar char="•"/>
            </a:pPr>
            <a:r>
              <a:rPr lang="en-US" sz="1800" dirty="0"/>
              <a:t>Chair asked for folks with input to send in some contributions so this can be worked. </a:t>
            </a:r>
            <a:endParaRPr lang="en-US" sz="1800" b="0" dirty="0"/>
          </a:p>
          <a:p>
            <a:pPr>
              <a:buFont typeface="Arial" panose="020B0604020202020204" pitchFamily="34" charset="0"/>
              <a:buChar char="•"/>
            </a:pPr>
            <a:r>
              <a:rPr lang="en-US" sz="1800" b="0" dirty="0"/>
              <a:t> </a:t>
            </a:r>
          </a:p>
          <a:p>
            <a:pPr>
              <a:buFont typeface="Arial" panose="020B0604020202020204" pitchFamily="34" charset="0"/>
              <a:buChar char="•"/>
            </a:pPr>
            <a:endParaRPr lang="en-US" sz="1800" b="0" dirty="0"/>
          </a:p>
          <a:p>
            <a:pPr marL="0" indent="0"/>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32</a:t>
            </a:fld>
            <a:endParaRPr lang="en-US" altLang="en-US" dirty="0"/>
          </a:p>
        </p:txBody>
      </p:sp>
      <p:sp>
        <p:nvSpPr>
          <p:cNvPr id="7" name="Date Placeholder 6"/>
          <p:cNvSpPr>
            <a:spLocks noGrp="1"/>
          </p:cNvSpPr>
          <p:nvPr>
            <p:ph type="dt" idx="15"/>
          </p:nvPr>
        </p:nvSpPr>
        <p:spPr/>
        <p:txBody>
          <a:bodyPr/>
          <a:lstStyle/>
          <a:p>
            <a:r>
              <a:rPr lang="en-US"/>
              <a:t>02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8519571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plans for comments</a:t>
            </a:r>
            <a:r>
              <a:rPr lang="en-US" sz="1200" dirty="0"/>
              <a:t>- </a:t>
            </a:r>
            <a:r>
              <a:rPr lang="en-US" sz="1200" dirty="0">
                <a:solidFill>
                  <a:schemeClr val="tx1"/>
                </a:solidFill>
                <a:highlight>
                  <a:srgbClr val="C0C0C0"/>
                </a:highlight>
              </a:rPr>
              <a:t>history 30jan</a:t>
            </a:r>
            <a:endParaRPr lang="en-US" sz="2400" dirty="0">
              <a:solidFill>
                <a:schemeClr val="tx1"/>
              </a:solidFill>
              <a:highlight>
                <a:srgbClr val="C0C0C0"/>
              </a:highlight>
            </a:endParaRPr>
          </a:p>
        </p:txBody>
      </p:sp>
      <p:sp>
        <p:nvSpPr>
          <p:cNvPr id="3" name="Content Placeholder 2"/>
          <p:cNvSpPr>
            <a:spLocks noGrp="1"/>
          </p:cNvSpPr>
          <p:nvPr>
            <p:ph idx="1"/>
          </p:nvPr>
        </p:nvSpPr>
        <p:spPr>
          <a:xfrm>
            <a:off x="685800" y="1066800"/>
            <a:ext cx="8305800" cy="5408613"/>
          </a:xfrm>
        </p:spPr>
        <p:txBody>
          <a:bodyPr/>
          <a:lstStyle/>
          <a:p>
            <a:pPr>
              <a:buFont typeface="Arial" panose="020B0604020202020204" pitchFamily="34" charset="0"/>
              <a:buChar char="•"/>
            </a:pPr>
            <a:r>
              <a:rPr lang="en-US" sz="1800" dirty="0"/>
              <a:t>Several have asked what is plan moving forward, for the comments; current plan:  </a:t>
            </a:r>
          </a:p>
          <a:p>
            <a:pPr lvl="1">
              <a:buFont typeface="Arial" panose="020B0604020202020204" pitchFamily="34" charset="0"/>
              <a:buChar char="•"/>
            </a:pPr>
            <a:r>
              <a:rPr lang="en-US" sz="1600" b="0" dirty="0"/>
              <a:t>At this time, will keep working draft as a .11bd document.</a:t>
            </a:r>
          </a:p>
          <a:p>
            <a:pPr lvl="1">
              <a:buFont typeface="Arial" panose="020B0604020202020204" pitchFamily="34" charset="0"/>
              <a:buChar char="•"/>
            </a:pPr>
            <a:r>
              <a:rPr lang="en-US" sz="1600" b="1" dirty="0"/>
              <a:t>Request continues to be needing input from everyone, regardless of  your  WG, interest, technology, etc.  </a:t>
            </a:r>
          </a:p>
          <a:p>
            <a:pPr lvl="2">
              <a:buFont typeface="Arial" panose="020B0604020202020204" pitchFamily="34" charset="0"/>
              <a:buChar char="•"/>
            </a:pPr>
            <a:r>
              <a:rPr lang="en-US" sz="1600" b="1" dirty="0"/>
              <a:t>(remember, comments will be from IEEE 802/IEEE 802.11 as a whole).  </a:t>
            </a:r>
          </a:p>
          <a:p>
            <a:pPr lvl="1">
              <a:buFont typeface="Arial" panose="020B0604020202020204" pitchFamily="34" charset="0"/>
              <a:buChar char="•"/>
            </a:pPr>
            <a:r>
              <a:rPr lang="en-US" sz="1600" b="0" dirty="0"/>
              <a:t>Updates will </a:t>
            </a:r>
            <a:r>
              <a:rPr lang="en-US" sz="1600" dirty="0"/>
              <a:t>now be</a:t>
            </a:r>
            <a:r>
              <a:rPr lang="en-US" sz="1600" b="0" dirty="0"/>
              <a:t> </a:t>
            </a:r>
            <a:r>
              <a:rPr lang="en-US" sz="1600" b="0" dirty="0" err="1"/>
              <a:t>cc:’d</a:t>
            </a:r>
            <a:r>
              <a:rPr lang="en-US" sz="1600" b="0" dirty="0"/>
              <a:t> to the .18 reflector / </a:t>
            </a:r>
            <a:r>
              <a:rPr lang="en-US" sz="1600" b="0" dirty="0" err="1"/>
              <a:t>listserver</a:t>
            </a:r>
            <a:endParaRPr lang="en-US" sz="1600" b="0" dirty="0"/>
          </a:p>
          <a:p>
            <a:pPr lvl="1">
              <a:buFont typeface="Arial" panose="020B0604020202020204" pitchFamily="34" charset="0"/>
              <a:buChar char="•"/>
            </a:pPr>
            <a:r>
              <a:rPr lang="en-US" sz="1600" b="0" dirty="0"/>
              <a:t>Will continue to review/provide feedback on .18 calls.  And .11bd is having calls also. </a:t>
            </a:r>
          </a:p>
          <a:p>
            <a:pPr lvl="2">
              <a:buFont typeface="Arial" panose="020B0604020202020204" pitchFamily="34" charset="0"/>
              <a:buChar char="•"/>
            </a:pPr>
            <a:r>
              <a:rPr lang="en-US" sz="1400" dirty="0"/>
              <a:t>Note: </a:t>
            </a:r>
            <a:r>
              <a:rPr lang="en-US" sz="1400" b="0" dirty="0"/>
              <a:t>.18 can do 5-day notice ad </a:t>
            </a:r>
            <a:r>
              <a:rPr lang="en-US" sz="1400" b="0" dirty="0" err="1"/>
              <a:t>hocs</a:t>
            </a:r>
            <a:r>
              <a:rPr lang="en-US" sz="1400" dirty="0"/>
              <a:t> if needed.</a:t>
            </a:r>
            <a:r>
              <a:rPr lang="en-US" sz="1400" b="0" dirty="0"/>
              <a:t> </a:t>
            </a:r>
            <a:endParaRPr lang="en-US" sz="1000" b="0" dirty="0"/>
          </a:p>
          <a:p>
            <a:pPr lvl="1">
              <a:buFont typeface="Arial" panose="020B0604020202020204" pitchFamily="34" charset="0"/>
              <a:buChar char="•"/>
            </a:pPr>
            <a:r>
              <a:rPr lang="en-US" sz="1600" b="1" dirty="0"/>
              <a:t>Trigger has been to move comments to .18, when NPRM is published in the Federal Register, or conditions/status indicates it makes sense to move to .18. </a:t>
            </a:r>
            <a:r>
              <a:rPr lang="en-US" sz="1400" b="1" dirty="0"/>
              <a:t>(somewhat dynamic.)</a:t>
            </a:r>
            <a:r>
              <a:rPr lang="en-US" sz="1600" b="1" dirty="0"/>
              <a:t> </a:t>
            </a:r>
          </a:p>
          <a:p>
            <a:pPr lvl="2">
              <a:buFont typeface="Arial" panose="020B0604020202020204" pitchFamily="34" charset="0"/>
              <a:buChar char="•"/>
            </a:pPr>
            <a:r>
              <a:rPr lang="en-US" sz="1600" b="0" dirty="0">
                <a:solidFill>
                  <a:srgbClr val="993300"/>
                </a:solidFill>
              </a:rPr>
              <a:t>We need to be very careful, with 30-days once published, we will only have about  2 weeks to fully finalize. </a:t>
            </a:r>
          </a:p>
          <a:p>
            <a:pPr lvl="2">
              <a:buFont typeface="Arial" panose="020B0604020202020204" pitchFamily="34" charset="0"/>
              <a:buChar char="•"/>
            </a:pPr>
            <a:r>
              <a:rPr lang="en-US" sz="1600" b="0" dirty="0"/>
              <a:t>Then comments will finalize out of .18 and send to LMSC/EC ballot, and then to FCC.</a:t>
            </a:r>
          </a:p>
          <a:p>
            <a:pPr lvl="1">
              <a:buFont typeface="Arial" panose="020B0604020202020204" pitchFamily="34" charset="0"/>
              <a:buChar char="•"/>
            </a:pPr>
            <a:r>
              <a:rPr lang="en-US" sz="1600" b="0" dirty="0"/>
              <a:t>Some rumors are the publication maybe delayed, though </a:t>
            </a:r>
            <a:r>
              <a:rPr lang="en-US" sz="1600" dirty="0"/>
              <a:t>not sure how accurate that is.</a:t>
            </a:r>
            <a:endParaRPr lang="en-US" sz="1600" b="0" dirty="0"/>
          </a:p>
          <a:p>
            <a:pPr lvl="1">
              <a:buFont typeface="Arial" panose="020B0604020202020204" pitchFamily="34" charset="0"/>
              <a:buChar char="•"/>
            </a:pPr>
            <a:r>
              <a:rPr lang="en-US" sz="1600" dirty="0"/>
              <a:t>As anything we may reset this plan if circumstances warrant, e.g. if we get into the March f2f and how to handle it then.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33</a:t>
            </a:fld>
            <a:endParaRPr lang="en-US" altLang="en-US" dirty="0"/>
          </a:p>
        </p:txBody>
      </p:sp>
      <p:sp>
        <p:nvSpPr>
          <p:cNvPr id="7" name="Date Placeholder 6"/>
          <p:cNvSpPr>
            <a:spLocks noGrp="1"/>
          </p:cNvSpPr>
          <p:nvPr>
            <p:ph type="dt" idx="15"/>
          </p:nvPr>
        </p:nvSpPr>
        <p:spPr/>
        <p:txBody>
          <a:bodyPr/>
          <a:lstStyle/>
          <a:p>
            <a:r>
              <a:rPr lang="en-US"/>
              <a:t>02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5834783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a:t>
            </a:r>
            <a:r>
              <a:rPr lang="en-US" sz="1200" dirty="0">
                <a:highlight>
                  <a:srgbClr val="C0C0C0"/>
                </a:highlight>
              </a:rPr>
              <a:t>history 23jan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buFont typeface="Arial" panose="020B0604020202020204" pitchFamily="34" charset="0"/>
              <a:buChar char="•"/>
            </a:pPr>
            <a:r>
              <a:rPr lang="en-US" sz="1800" b="0" dirty="0">
                <a:solidFill>
                  <a:schemeClr val="tx1"/>
                </a:solidFill>
              </a:rPr>
              <a:t>Will review latest updates to the working draft comments (from 802.11bd) </a:t>
            </a:r>
          </a:p>
          <a:p>
            <a:pPr marL="400050">
              <a:buFont typeface="Arial" panose="020B0604020202020204" pitchFamily="34" charset="0"/>
              <a:buChar char="•"/>
            </a:pPr>
            <a:r>
              <a:rPr lang="en-US" sz="1800" b="0" dirty="0">
                <a:solidFill>
                  <a:schemeClr val="tx1"/>
                </a:solidFill>
                <a:hlinkClick r:id="rId3"/>
              </a:rPr>
              <a:t>https://mentor.ieee.org/802.11/dcn/20/11-20-0104</a:t>
            </a:r>
            <a:endParaRPr lang="en-US" sz="1800" b="0" dirty="0">
              <a:solidFill>
                <a:schemeClr val="tx1"/>
              </a:solidFill>
            </a:endParaRPr>
          </a:p>
          <a:p>
            <a:pPr>
              <a:buFont typeface="Arial" panose="020B0604020202020204" pitchFamily="34" charset="0"/>
              <a:buChar char="•"/>
            </a:pPr>
            <a:endParaRPr lang="en-US" sz="1600" b="0" dirty="0">
              <a:solidFill>
                <a:schemeClr val="tx1"/>
              </a:solidFill>
            </a:endParaRPr>
          </a:p>
          <a:p>
            <a:pPr>
              <a:buFont typeface="Arial" panose="020B0604020202020204" pitchFamily="34" charset="0"/>
              <a:buChar char="•"/>
            </a:pPr>
            <a:r>
              <a:rPr lang="en-US" sz="1800" b="0" dirty="0">
                <a:solidFill>
                  <a:schemeClr val="tx1"/>
                </a:solidFill>
              </a:rPr>
              <a:t>Latest revision is Rev09 </a:t>
            </a:r>
          </a:p>
          <a:p>
            <a:pPr>
              <a:buFont typeface="Arial" panose="020B0604020202020204" pitchFamily="34" charset="0"/>
              <a:buChar char="•"/>
            </a:pPr>
            <a:r>
              <a:rPr lang="en-US" sz="1800" b="0" dirty="0">
                <a:solidFill>
                  <a:schemeClr val="tx1"/>
                </a:solidFill>
              </a:rPr>
              <a:t>Reviewed section 3.1 that talks to the full 75 </a:t>
            </a:r>
            <a:r>
              <a:rPr lang="en-US" sz="1800" b="0" dirty="0" err="1">
                <a:solidFill>
                  <a:schemeClr val="tx1"/>
                </a:solidFill>
              </a:rPr>
              <a:t>MHz.</a:t>
            </a:r>
            <a:endParaRPr lang="en-US" sz="1800" b="0" dirty="0">
              <a:solidFill>
                <a:schemeClr val="tx1"/>
              </a:solidFill>
            </a:endParaRPr>
          </a:p>
          <a:p>
            <a:pPr lvl="1">
              <a:buFont typeface="Arial" panose="020B0604020202020204" pitchFamily="34" charset="0"/>
              <a:buChar char="•"/>
            </a:pPr>
            <a:r>
              <a:rPr lang="en-US" sz="1800" b="0" dirty="0">
                <a:solidFill>
                  <a:schemeClr val="tx1"/>
                </a:solidFill>
              </a:rPr>
              <a:t>Much discussion on how to approach the full 75 </a:t>
            </a:r>
            <a:r>
              <a:rPr lang="en-US" sz="1800" b="0" dirty="0" err="1">
                <a:solidFill>
                  <a:schemeClr val="tx1"/>
                </a:solidFill>
              </a:rPr>
              <a:t>MHz.</a:t>
            </a:r>
            <a:r>
              <a:rPr lang="en-US" sz="1800" b="0" dirty="0">
                <a:solidFill>
                  <a:schemeClr val="tx1"/>
                </a:solidFill>
              </a:rPr>
              <a:t> </a:t>
            </a:r>
          </a:p>
          <a:p>
            <a:pPr lvl="1">
              <a:buFont typeface="Arial" panose="020B0604020202020204" pitchFamily="34" charset="0"/>
              <a:buChar char="•"/>
            </a:pPr>
            <a:r>
              <a:rPr lang="en-US" sz="1800" dirty="0">
                <a:solidFill>
                  <a:schemeClr val="tx1"/>
                </a:solidFill>
              </a:rPr>
              <a:t>Last week at the wireless interim, it was decided to be s</a:t>
            </a:r>
            <a:r>
              <a:rPr lang="en-US" sz="1800" b="0" dirty="0">
                <a:solidFill>
                  <a:schemeClr val="tx1"/>
                </a:solidFill>
              </a:rPr>
              <a:t>ilent </a:t>
            </a:r>
            <a:r>
              <a:rPr lang="en-US" sz="1800" dirty="0">
                <a:solidFill>
                  <a:schemeClr val="tx1"/>
                </a:solidFill>
              </a:rPr>
              <a:t>on the partitioning of the 75 MHz and focus on areas that there is agreement on. </a:t>
            </a:r>
          </a:p>
          <a:p>
            <a:pPr lvl="1">
              <a:buFont typeface="Arial" panose="020B0604020202020204" pitchFamily="34" charset="0"/>
              <a:buChar char="•"/>
            </a:pPr>
            <a:r>
              <a:rPr lang="en-US" sz="1800" b="0" dirty="0">
                <a:solidFill>
                  <a:schemeClr val="tx1"/>
                </a:solidFill>
              </a:rPr>
              <a:t>It was noted any new technology has issues, and we could push IEEE 802 (as a whole) works here.   </a:t>
            </a:r>
          </a:p>
          <a:p>
            <a:pPr lvl="1">
              <a:buFont typeface="Arial" panose="020B0604020202020204" pitchFamily="34" charset="0"/>
              <a:buChar char="•"/>
            </a:pPr>
            <a:r>
              <a:rPr lang="en-US" sz="1800" dirty="0">
                <a:solidFill>
                  <a:schemeClr val="tx1"/>
                </a:solidFill>
              </a:rPr>
              <a:t>E.g. c</a:t>
            </a:r>
            <a:r>
              <a:rPr lang="en-US" sz="1800" b="0" dirty="0">
                <a:solidFill>
                  <a:schemeClr val="tx1"/>
                </a:solidFill>
              </a:rPr>
              <a:t>an we stress the forward compatibility with IEEE stds.  This is included in part of the 4 points discussed on terminology at the wireless </a:t>
            </a:r>
            <a:r>
              <a:rPr lang="en-US" sz="1800" dirty="0">
                <a:solidFill>
                  <a:schemeClr val="tx1"/>
                </a:solidFill>
              </a:rPr>
              <a:t>i</a:t>
            </a:r>
            <a:r>
              <a:rPr lang="en-US" sz="1800" b="0" dirty="0">
                <a:solidFill>
                  <a:schemeClr val="tx1"/>
                </a:solidFill>
              </a:rPr>
              <a:t>nterim. </a:t>
            </a:r>
          </a:p>
          <a:p>
            <a:pPr marL="800100" lvl="1">
              <a:buFont typeface="Arial" panose="020B0604020202020204" pitchFamily="34" charset="0"/>
              <a:buChar char="•"/>
            </a:pPr>
            <a:r>
              <a:rPr lang="en-US" sz="1800" dirty="0">
                <a:solidFill>
                  <a:schemeClr val="tx1"/>
                </a:solidFill>
              </a:rPr>
              <a:t>Comment was made FCC actions are delaying the overall deployment, but do we want to go here?  We should focus on other points first.  </a:t>
            </a:r>
            <a:endParaRPr lang="en-US" sz="1800" b="0" dirty="0"/>
          </a:p>
          <a:p>
            <a:pPr>
              <a:buFont typeface="Arial" panose="020B0604020202020204" pitchFamily="34" charset="0"/>
              <a:buChar char="•"/>
            </a:pPr>
            <a:endParaRPr lang="en-US" sz="1800" dirty="0"/>
          </a:p>
          <a:p>
            <a:pPr lvl="1">
              <a:buFont typeface="Arial" panose="020B0604020202020204" pitchFamily="34" charset="0"/>
              <a:buChar char="•"/>
            </a:pPr>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34</a:t>
            </a:fld>
            <a:endParaRPr lang="en-US" altLang="en-US" dirty="0"/>
          </a:p>
        </p:txBody>
      </p:sp>
      <p:sp>
        <p:nvSpPr>
          <p:cNvPr id="7" name="Date Placeholder 6"/>
          <p:cNvSpPr>
            <a:spLocks noGrp="1"/>
          </p:cNvSpPr>
          <p:nvPr>
            <p:ph type="dt" idx="15"/>
          </p:nvPr>
        </p:nvSpPr>
        <p:spPr/>
        <p:txBody>
          <a:bodyPr/>
          <a:lstStyle/>
          <a:p>
            <a:r>
              <a:rPr lang="en-US"/>
              <a:t>02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742250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 history 23jan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buFont typeface="Arial" panose="020B0604020202020204" pitchFamily="34" charset="0"/>
              <a:buChar char="•"/>
            </a:pPr>
            <a:r>
              <a:rPr lang="en-US" sz="1800" b="0" dirty="0">
                <a:solidFill>
                  <a:schemeClr val="tx1"/>
                </a:solidFill>
              </a:rPr>
              <a:t>News this morning from FCC Chairman Pai, a V2X deployment under an experimental license: </a:t>
            </a:r>
          </a:p>
          <a:p>
            <a:pPr marL="800100" lvl="1">
              <a:buFont typeface="Arial" panose="020B0604020202020204" pitchFamily="34" charset="0"/>
              <a:buChar char="•"/>
            </a:pPr>
            <a:r>
              <a:rPr lang="en-US" sz="1600" b="0" u="sng" dirty="0">
                <a:hlinkClick r:id="rId3"/>
              </a:rPr>
              <a:t>https://www.fcc.gov/document/chairman-pai-statement-announcement-new-c-v2x-deployment</a:t>
            </a:r>
            <a:endParaRPr lang="en-US" sz="1600" b="0" u="sng" dirty="0"/>
          </a:p>
          <a:p>
            <a:pPr marL="800100" lvl="1">
              <a:buFont typeface="Arial" panose="020B0604020202020204" pitchFamily="34" charset="0"/>
              <a:buChar char="•"/>
            </a:pPr>
            <a:r>
              <a:rPr lang="en-US" sz="1600" dirty="0"/>
              <a:t>“Today’s C-V2X deployment announcement was only made possible through an experimental license.  That’s because the current rules governing the 5.9 GHz band lock us into DSRC, a technology authorized by the FCC more than twenty years ago that has never been widely deployed. …”</a:t>
            </a:r>
            <a:endParaRPr lang="en-US" sz="1600" b="0" u="sng" dirty="0"/>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News at this meeting from US </a:t>
            </a:r>
            <a:r>
              <a:rPr lang="en-US" sz="1800" b="0" dirty="0"/>
              <a:t>House Committee on Transportation</a:t>
            </a:r>
            <a:r>
              <a:rPr lang="en-US" sz="1800" b="0" dirty="0">
                <a:solidFill>
                  <a:schemeClr val="tx1"/>
                </a:solidFill>
              </a:rPr>
              <a:t>:  </a:t>
            </a:r>
          </a:p>
          <a:p>
            <a:pPr marL="800100" lvl="1">
              <a:buFont typeface="Arial" panose="020B0604020202020204" pitchFamily="34" charset="0"/>
              <a:buChar char="•"/>
            </a:pPr>
            <a:r>
              <a:rPr lang="en-US" sz="1600" dirty="0">
                <a:solidFill>
                  <a:schemeClr val="tx1"/>
                </a:solidFill>
                <a:hlinkClick r:id="rId4"/>
              </a:rPr>
              <a:t>https://transportation.house.gov/imo/media/doc/2020-01-22%20Full%20TI%20Letter%20to%20FCC.pdf</a:t>
            </a:r>
            <a:r>
              <a:rPr lang="en-US" sz="1600" dirty="0">
                <a:solidFill>
                  <a:schemeClr val="tx1"/>
                </a:solidFill>
              </a:rPr>
              <a:t> </a:t>
            </a:r>
          </a:p>
          <a:p>
            <a:pPr lvl="1">
              <a:buFont typeface="Arial" panose="020B0604020202020204" pitchFamily="34" charset="0"/>
              <a:buChar char="•"/>
            </a:pPr>
            <a:r>
              <a:rPr lang="en-US" sz="1600" b="0" dirty="0"/>
              <a:t>"DOT has significant concerns with the Commission's proposal, which represents a major shift in the FCC's regulation of the 5.9 GHz Band and jeopardizes the significant transportation safety benefits that the allocation of this Band was meant to foster.“ and the </a:t>
            </a:r>
            <a:r>
              <a:rPr lang="en-US" sz="1600" b="0"/>
              <a:t>Committee concurs. </a:t>
            </a:r>
            <a:endParaRPr lang="en-US" sz="1600" dirty="0">
              <a:solidFill>
                <a:schemeClr val="tx1"/>
              </a:solidFill>
            </a:endParaRPr>
          </a:p>
          <a:p>
            <a:pPr lvl="1">
              <a:buFont typeface="Arial" panose="020B0604020202020204" pitchFamily="34" charset="0"/>
              <a:buChar char="•"/>
            </a:pPr>
            <a:r>
              <a:rPr lang="en-US" sz="1600" b="0" dirty="0"/>
              <a:t>Additionally, the Committee understands that the FCC has been sitting on approximately 500 applications for DSRC Roadside Unit licenses.</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35</a:t>
            </a:fld>
            <a:endParaRPr lang="en-US" altLang="en-US" dirty="0"/>
          </a:p>
        </p:txBody>
      </p:sp>
      <p:sp>
        <p:nvSpPr>
          <p:cNvPr id="7" name="Date Placeholder 6"/>
          <p:cNvSpPr>
            <a:spLocks noGrp="1"/>
          </p:cNvSpPr>
          <p:nvPr>
            <p:ph type="dt" idx="15"/>
          </p:nvPr>
        </p:nvSpPr>
        <p:spPr/>
        <p:txBody>
          <a:bodyPr/>
          <a:lstStyle/>
          <a:p>
            <a:r>
              <a:rPr lang="en-US"/>
              <a:t>02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326328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a:t>
            </a:r>
            <a:r>
              <a:rPr lang="en-US" sz="1200" dirty="0">
                <a:highlight>
                  <a:srgbClr val="C0C0C0"/>
                </a:highlight>
              </a:rPr>
              <a:t> Thursday </a:t>
            </a:r>
            <a:r>
              <a:rPr lang="en-US" sz="1200" dirty="0" err="1">
                <a:highlight>
                  <a:srgbClr val="C0C0C0"/>
                </a:highlight>
              </a:rPr>
              <a:t>sna</a:t>
            </a:r>
            <a:endParaRPr lang="en-US" sz="2400" dirty="0">
              <a:highlight>
                <a:srgbClr val="C0C0C0"/>
              </a:highlight>
            </a:endParaRPr>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b="0" dirty="0">
                <a:solidFill>
                  <a:schemeClr val="tx1"/>
                </a:solidFill>
              </a:rPr>
              <a:t>Will review latest updates to the working draft comments (from 802.11bd) </a:t>
            </a:r>
          </a:p>
          <a:p>
            <a:pPr marL="400050">
              <a:buFont typeface="Arial" panose="020B0604020202020204" pitchFamily="34" charset="0"/>
              <a:buChar char="•"/>
            </a:pPr>
            <a:r>
              <a:rPr lang="en-US" sz="1800" b="0" dirty="0">
                <a:solidFill>
                  <a:schemeClr val="tx1"/>
                </a:solidFill>
                <a:hlinkClick r:id="rId3"/>
              </a:rPr>
              <a:t>https://mentor.ieee.org/802.11/dcn/20/11-20-0104</a:t>
            </a:r>
            <a:endParaRPr lang="en-US" sz="1800" b="0" dirty="0">
              <a:solidFill>
                <a:schemeClr val="tx1"/>
              </a:solidFill>
            </a:endParaRPr>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Focus on what we can agree on,  pass on what we don’t have agreement on, </a:t>
            </a:r>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The areas to focus on: </a:t>
            </a:r>
          </a:p>
          <a:p>
            <a:pPr marL="800100" lvl="1">
              <a:buFont typeface="Arial" panose="020B0604020202020204" pitchFamily="34" charset="0"/>
              <a:buChar char="•"/>
            </a:pPr>
            <a:r>
              <a:rPr lang="en-US" sz="1800" b="0" dirty="0">
                <a:solidFill>
                  <a:schemeClr val="tx1"/>
                </a:solidFill>
              </a:rPr>
              <a:t>OOBE</a:t>
            </a:r>
          </a:p>
          <a:p>
            <a:pPr marL="800100" lvl="1">
              <a:buFont typeface="Arial" panose="020B0604020202020204" pitchFamily="34" charset="0"/>
              <a:buChar char="•"/>
            </a:pPr>
            <a:r>
              <a:rPr lang="en-US" sz="1800" b="0" dirty="0">
                <a:solidFill>
                  <a:schemeClr val="tx1"/>
                </a:solidFill>
              </a:rPr>
              <a:t>30MHz for ITS (includes safety, advocate DSRC…) </a:t>
            </a:r>
          </a:p>
          <a:p>
            <a:pPr marL="800100" lvl="1">
              <a:buFont typeface="Arial" panose="020B0604020202020204" pitchFamily="34" charset="0"/>
              <a:buChar char="•"/>
            </a:pPr>
            <a:r>
              <a:rPr lang="en-US" sz="1800" b="0" dirty="0">
                <a:solidFill>
                  <a:schemeClr val="tx1"/>
                </a:solidFill>
              </a:rPr>
              <a:t>Standards terminology, important to bring up and clarify.</a:t>
            </a:r>
          </a:p>
          <a:p>
            <a:pPr marL="800100" lvl="1">
              <a:buFont typeface="Arial" panose="020B0604020202020204" pitchFamily="34" charset="0"/>
              <a:buChar char="•"/>
            </a:pPr>
            <a:r>
              <a:rPr lang="en-US" sz="1800" b="0" dirty="0">
                <a:solidFill>
                  <a:schemeClr val="tx1"/>
                </a:solidFill>
              </a:rPr>
              <a:t>802.11-2016 is an open standard and meets government  rules</a:t>
            </a:r>
            <a:r>
              <a:rPr lang="en-US" sz="1800" dirty="0">
                <a:solidFill>
                  <a:schemeClr val="tx1"/>
                </a:solidFill>
              </a:rPr>
              <a:t> that </a:t>
            </a:r>
            <a:r>
              <a:rPr lang="en-US" sz="1800" b="0" dirty="0">
                <a:solidFill>
                  <a:schemeClr val="tx1"/>
                </a:solidFill>
              </a:rPr>
              <a:t>must be  a published stds.    (can request FCC later to update to latest published stds.) </a:t>
            </a:r>
          </a:p>
          <a:p>
            <a:pPr marL="400050">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36</a:t>
            </a:fld>
            <a:endParaRPr lang="en-US" altLang="en-US" dirty="0"/>
          </a:p>
        </p:txBody>
      </p:sp>
      <p:sp>
        <p:nvSpPr>
          <p:cNvPr id="7" name="Date Placeholder 6"/>
          <p:cNvSpPr>
            <a:spLocks noGrp="1"/>
          </p:cNvSpPr>
          <p:nvPr>
            <p:ph type="dt" idx="15"/>
          </p:nvPr>
        </p:nvSpPr>
        <p:spPr/>
        <p:txBody>
          <a:bodyPr/>
          <a:lstStyle/>
          <a:p>
            <a:r>
              <a:rPr lang="en-US"/>
              <a:t>02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590320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a:t>
            </a:r>
            <a:r>
              <a:rPr lang="en-US" sz="1200" dirty="0">
                <a:highlight>
                  <a:srgbClr val="C0C0C0"/>
                </a:highlight>
              </a:rPr>
              <a:t>– Thursday </a:t>
            </a:r>
            <a:r>
              <a:rPr lang="en-US" sz="1200" dirty="0" err="1">
                <a:highlight>
                  <a:srgbClr val="C0C0C0"/>
                </a:highlight>
              </a:rPr>
              <a:t>sna</a:t>
            </a:r>
            <a:endParaRPr lang="en-US" sz="2400" dirty="0">
              <a:highlight>
                <a:srgbClr val="C0C0C0"/>
              </a:highlight>
            </a:endParaRPr>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dirty="0">
                <a:solidFill>
                  <a:schemeClr val="tx1"/>
                </a:solidFill>
              </a:rPr>
              <a:t>Starting to look at 4 focus areas: </a:t>
            </a:r>
          </a:p>
          <a:p>
            <a:pPr marL="400050">
              <a:buFont typeface="Arial" panose="020B0604020202020204" pitchFamily="34" charset="0"/>
              <a:buChar char="•"/>
            </a:pPr>
            <a:r>
              <a:rPr lang="en-US" sz="1600" dirty="0">
                <a:solidFill>
                  <a:schemeClr val="tx1"/>
                </a:solidFill>
              </a:rPr>
              <a:t>OOBE</a:t>
            </a:r>
          </a:p>
          <a:p>
            <a:pPr marL="800100" lvl="1">
              <a:spcBef>
                <a:spcPts val="600"/>
              </a:spcBef>
              <a:buFont typeface="Arial" panose="020B0604020202020204" pitchFamily="34" charset="0"/>
              <a:buChar char="•"/>
            </a:pPr>
            <a:r>
              <a:rPr lang="en-US" sz="1400" dirty="0">
                <a:solidFill>
                  <a:schemeClr val="tx1"/>
                </a:solidFill>
              </a:rPr>
              <a:t>Text is being worked on, 1-2 weeks out.</a:t>
            </a:r>
          </a:p>
          <a:p>
            <a:pPr marL="800100" lvl="1">
              <a:spcBef>
                <a:spcPts val="600"/>
              </a:spcBef>
              <a:buFont typeface="Arial" panose="020B0604020202020204" pitchFamily="34" charset="0"/>
              <a:buChar char="•"/>
            </a:pPr>
            <a:r>
              <a:rPr lang="en-US" sz="1400" dirty="0">
                <a:solidFill>
                  <a:schemeClr val="tx1"/>
                </a:solidFill>
              </a:rPr>
              <a:t>Can we challenge the -27dB/MHz?   No question in NPRM is asking about that, however.</a:t>
            </a:r>
          </a:p>
          <a:p>
            <a:pPr marL="800100" lvl="1">
              <a:spcBef>
                <a:spcPts val="600"/>
              </a:spcBef>
              <a:buFont typeface="Arial" panose="020B0604020202020204" pitchFamily="34" charset="0"/>
              <a:buChar char="•"/>
            </a:pPr>
            <a:r>
              <a:rPr lang="en-US" sz="1400" dirty="0">
                <a:solidFill>
                  <a:schemeClr val="tx1"/>
                </a:solidFill>
              </a:rPr>
              <a:t>Needs more analysis. (studies by NTIA before)(in-car WIFI systems will wipe out the 30MHz).</a:t>
            </a:r>
          </a:p>
          <a:p>
            <a:pPr marL="800100" lvl="1">
              <a:spcBef>
                <a:spcPts val="600"/>
              </a:spcBef>
              <a:buFont typeface="Arial" panose="020B0604020202020204" pitchFamily="34" charset="0"/>
              <a:buChar char="•"/>
            </a:pPr>
            <a:r>
              <a:rPr lang="en-US" sz="1400" dirty="0">
                <a:solidFill>
                  <a:schemeClr val="tx1"/>
                </a:solidFill>
              </a:rPr>
              <a:t>With that unlicensed  can not interfere with licensed ITS.  </a:t>
            </a:r>
          </a:p>
          <a:p>
            <a:pPr marL="800100" lvl="1">
              <a:spcBef>
                <a:spcPts val="600"/>
              </a:spcBef>
              <a:buFont typeface="Arial" panose="020B0604020202020204" pitchFamily="34" charset="0"/>
              <a:buChar char="•"/>
            </a:pPr>
            <a:r>
              <a:rPr lang="en-US" sz="1400" dirty="0">
                <a:solidFill>
                  <a:schemeClr val="tx1"/>
                </a:solidFill>
              </a:rPr>
              <a:t>Could work on answer to NPRM on the same slope line from U-NII3?</a:t>
            </a:r>
          </a:p>
          <a:p>
            <a:pPr marL="400050">
              <a:buFont typeface="Arial" panose="020B0604020202020204" pitchFamily="34" charset="0"/>
              <a:buChar char="•"/>
            </a:pPr>
            <a:r>
              <a:rPr lang="en-US" sz="1600" dirty="0">
                <a:solidFill>
                  <a:schemeClr val="tx1"/>
                </a:solidFill>
              </a:rPr>
              <a:t>30MHz for ITS (includes safety, advocate DSRC…) </a:t>
            </a:r>
          </a:p>
          <a:p>
            <a:pPr marL="800100" lvl="1">
              <a:spcBef>
                <a:spcPts val="600"/>
              </a:spcBef>
              <a:buFont typeface="Arial" panose="020B0604020202020204" pitchFamily="34" charset="0"/>
              <a:buChar char="•"/>
            </a:pPr>
            <a:r>
              <a:rPr lang="en-US" sz="1400" dirty="0">
                <a:solidFill>
                  <a:schemeClr val="tx1"/>
                </a:solidFill>
              </a:rPr>
              <a:t>Can the 45 MHz un-licensed be used for some ITS applications?   Yes.  </a:t>
            </a:r>
          </a:p>
          <a:p>
            <a:pPr marL="800100" lvl="1">
              <a:spcBef>
                <a:spcPts val="600"/>
              </a:spcBef>
              <a:buFont typeface="Arial" panose="020B0604020202020204" pitchFamily="34" charset="0"/>
              <a:buChar char="•"/>
            </a:pPr>
            <a:r>
              <a:rPr lang="en-US" sz="1400" dirty="0">
                <a:solidFill>
                  <a:schemeClr val="tx1"/>
                </a:solidFill>
              </a:rPr>
              <a:t>There is text in the BD doc, will adjust per discussion today </a:t>
            </a:r>
          </a:p>
          <a:p>
            <a:pPr marL="400050">
              <a:buFont typeface="Arial" panose="020B0604020202020204" pitchFamily="34" charset="0"/>
              <a:buChar char="•"/>
            </a:pPr>
            <a:r>
              <a:rPr lang="en-US" sz="1600" dirty="0">
                <a:solidFill>
                  <a:schemeClr val="tx1"/>
                </a:solidFill>
              </a:rPr>
              <a:t>Standards terminology</a:t>
            </a:r>
          </a:p>
          <a:p>
            <a:pPr marL="800100" lvl="1">
              <a:spcBef>
                <a:spcPts val="600"/>
              </a:spcBef>
              <a:buFont typeface="Arial" panose="020B0604020202020204" pitchFamily="34" charset="0"/>
              <a:buChar char="•"/>
            </a:pPr>
            <a:r>
              <a:rPr lang="en-US" sz="1400" dirty="0">
                <a:solidFill>
                  <a:schemeClr val="tx1"/>
                </a:solidFill>
              </a:rPr>
              <a:t>BD doc has this. </a:t>
            </a:r>
          </a:p>
          <a:p>
            <a:pPr marL="400050">
              <a:buFont typeface="Arial" panose="020B0604020202020204" pitchFamily="34" charset="0"/>
              <a:buChar char="•"/>
            </a:pPr>
            <a:r>
              <a:rPr lang="en-US" sz="1600" dirty="0">
                <a:solidFill>
                  <a:schemeClr val="tx1"/>
                </a:solidFill>
              </a:rPr>
              <a:t> 802.11-2016 is an open standard, and meets government  rules, must be  a published stds.    (could request FCC later to update to latest published stds.) </a:t>
            </a:r>
          </a:p>
          <a:p>
            <a:pPr marL="800100" lvl="1">
              <a:spcBef>
                <a:spcPts val="600"/>
              </a:spcBef>
              <a:buFont typeface="Arial" panose="020B0604020202020204" pitchFamily="34" charset="0"/>
              <a:buChar char="•"/>
            </a:pPr>
            <a:r>
              <a:rPr lang="en-US" sz="1400" dirty="0">
                <a:solidFill>
                  <a:schemeClr val="tx1"/>
                </a:solidFill>
              </a:rPr>
              <a:t>Actually maybe can reference 802.11-2020 depending on timing of when the R&amp;O does come out  </a:t>
            </a:r>
          </a:p>
          <a:p>
            <a:pPr marL="800100" lvl="1">
              <a:spcBef>
                <a:spcPts val="600"/>
              </a:spcBef>
              <a:buFont typeface="Arial" panose="020B0604020202020204" pitchFamily="34" charset="0"/>
              <a:buChar char="•"/>
            </a:pPr>
            <a:r>
              <a:rPr lang="en-US" sz="1400" dirty="0">
                <a:solidFill>
                  <a:schemeClr val="tx1"/>
                </a:solidFill>
              </a:rPr>
              <a:t>How can we bring up .11bd and .11ax technology that is coming, backward compatible? </a:t>
            </a:r>
          </a:p>
          <a:p>
            <a:pPr marL="800100" lvl="1">
              <a:spcBef>
                <a:spcPts val="600"/>
              </a:spcBef>
              <a:buFont typeface="Arial" panose="020B0604020202020204" pitchFamily="34" charset="0"/>
              <a:buChar char="•"/>
            </a:pPr>
            <a:r>
              <a:rPr lang="en-US" sz="1400" dirty="0">
                <a:solidFill>
                  <a:schemeClr val="tx1"/>
                </a:solidFill>
              </a:rPr>
              <a:t>Could do an ex </a:t>
            </a:r>
            <a:r>
              <a:rPr lang="en-US" sz="1400" dirty="0" err="1">
                <a:solidFill>
                  <a:schemeClr val="tx1"/>
                </a:solidFill>
              </a:rPr>
              <a:t>parte</a:t>
            </a:r>
            <a:r>
              <a:rPr lang="en-US" sz="1400" dirty="0">
                <a:solidFill>
                  <a:schemeClr val="tx1"/>
                </a:solidFill>
              </a:rPr>
              <a:t> later, though some feedback R&amp;O could likely come out before 2020 election, then timing won’t work well. </a:t>
            </a:r>
          </a:p>
          <a:p>
            <a:pPr marL="57150" indent="0"/>
            <a:endParaRPr lang="en-US" sz="18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37</a:t>
            </a:fld>
            <a:endParaRPr lang="en-US" altLang="en-US" dirty="0"/>
          </a:p>
        </p:txBody>
      </p:sp>
      <p:sp>
        <p:nvSpPr>
          <p:cNvPr id="7" name="Date Placeholder 6"/>
          <p:cNvSpPr>
            <a:spLocks noGrp="1"/>
          </p:cNvSpPr>
          <p:nvPr>
            <p:ph type="dt" idx="15"/>
          </p:nvPr>
        </p:nvSpPr>
        <p:spPr/>
        <p:txBody>
          <a:bodyPr/>
          <a:lstStyle/>
          <a:p>
            <a:r>
              <a:rPr lang="en-US"/>
              <a:t>02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534354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Tuesday </a:t>
            </a:r>
            <a:r>
              <a:rPr lang="en-US" sz="1200" dirty="0" err="1">
                <a:highlight>
                  <a:srgbClr val="C0C0C0"/>
                </a:highlight>
              </a:rPr>
              <a:t>sna</a:t>
            </a:r>
            <a:endParaRPr lang="en-US" sz="2400" dirty="0">
              <a:highlight>
                <a:srgbClr val="C0C0C0"/>
              </a:highlight>
            </a:endParaRPr>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b="0" dirty="0"/>
              <a:t>Based on last night’s discussion at the IEEE 802.11 </a:t>
            </a:r>
            <a:r>
              <a:rPr lang="en-US" sz="1800" b="0" dirty="0" err="1"/>
              <a:t>TGbd</a:t>
            </a:r>
            <a:r>
              <a:rPr lang="en-US" sz="1800" b="0" dirty="0"/>
              <a:t> meeting (EVE1), working draft comments has been updated and uploaded: “Draft </a:t>
            </a:r>
            <a:r>
              <a:rPr lang="en-US" sz="1800" b="0" dirty="0" err="1"/>
              <a:t>TGbd</a:t>
            </a:r>
            <a:r>
              <a:rPr lang="en-US" sz="1800" b="0" dirty="0"/>
              <a:t> Comments on FCC NPRM Docket 19-138” </a:t>
            </a:r>
            <a:r>
              <a:rPr lang="en-US" sz="1800" b="0" u="sng" dirty="0">
                <a:hlinkClick r:id="rId3"/>
              </a:rPr>
              <a:t>https://mentor.ieee.org/802.11/dcn/20/11-20-0104-01-00bd-draft-tgbd-comments-on-fcc-nprm-docket-19-138.docx</a:t>
            </a:r>
            <a:r>
              <a:rPr lang="en-US" sz="1800" b="0" dirty="0"/>
              <a:t>, </a:t>
            </a:r>
          </a:p>
          <a:p>
            <a:pPr marL="400050">
              <a:buFont typeface="Arial" panose="020B0604020202020204" pitchFamily="34" charset="0"/>
              <a:buChar char="•"/>
            </a:pPr>
            <a:r>
              <a:rPr lang="en-US" sz="1800" b="0" dirty="0">
                <a:solidFill>
                  <a:schemeClr val="tx1"/>
                </a:solidFill>
              </a:rPr>
              <a:t>Reviewed rev02 that was just posted. </a:t>
            </a:r>
          </a:p>
          <a:p>
            <a:pPr marL="400050">
              <a:buFont typeface="Arial" panose="020B0604020202020204" pitchFamily="34" charset="0"/>
              <a:buChar char="•"/>
            </a:pPr>
            <a:r>
              <a:rPr lang="en-US" sz="1800" b="0" dirty="0">
                <a:solidFill>
                  <a:schemeClr val="tx1"/>
                </a:solidFill>
              </a:rPr>
              <a:t>The base line of the working draft is from previous and approved IEEE 802 comments filed on previous dockets. </a:t>
            </a:r>
          </a:p>
          <a:p>
            <a:pPr marL="400050">
              <a:buFont typeface="Arial" panose="020B0604020202020204" pitchFamily="34" charset="0"/>
              <a:buChar char="•"/>
            </a:pPr>
            <a:r>
              <a:rPr lang="en-US" sz="1800" b="0" dirty="0">
                <a:solidFill>
                  <a:schemeClr val="tx1"/>
                </a:solidFill>
              </a:rPr>
              <a:t>With that we reviewed the marked-up changes and added notes to be considered. </a:t>
            </a:r>
          </a:p>
          <a:p>
            <a:pPr marL="400050">
              <a:buFont typeface="Arial" panose="020B0604020202020204" pitchFamily="34" charset="0"/>
              <a:buChar char="•"/>
            </a:pPr>
            <a:r>
              <a:rPr lang="en-US" sz="1800" b="0" dirty="0">
                <a:solidFill>
                  <a:schemeClr val="tx1"/>
                </a:solidFill>
              </a:rPr>
              <a:t>One note to mention thinking want to represent IEEE 802 as a whole, is how to partition the 75MHz, considering Wi-Fi and DSRC both being 802.11 standards.</a:t>
            </a:r>
          </a:p>
          <a:p>
            <a:pPr marL="800100" lvl="1">
              <a:buFont typeface="Arial" panose="020B0604020202020204" pitchFamily="34" charset="0"/>
              <a:buChar char="•"/>
            </a:pPr>
            <a:r>
              <a:rPr lang="en-US" sz="1600" b="0" dirty="0">
                <a:solidFill>
                  <a:schemeClr val="tx1"/>
                </a:solidFill>
              </a:rPr>
              <a:t>The lean is similar to the 6 GHz challenges, to not say specifically, but here is what we have the standards will provide.  Stay tuned. </a:t>
            </a:r>
          </a:p>
          <a:p>
            <a:pPr marL="400050">
              <a:buFont typeface="Arial" panose="020B0604020202020204" pitchFamily="34" charset="0"/>
              <a:buChar char="•"/>
            </a:pPr>
            <a:r>
              <a:rPr lang="en-US" sz="1800" b="0" dirty="0">
                <a:solidFill>
                  <a:schemeClr val="tx1"/>
                </a:solidFill>
              </a:rPr>
              <a:t>See latest: </a:t>
            </a:r>
          </a:p>
          <a:p>
            <a:pPr marL="400050">
              <a:buFont typeface="Arial" panose="020B0604020202020204" pitchFamily="34" charset="0"/>
              <a:buChar char="•"/>
            </a:pPr>
            <a:r>
              <a:rPr lang="en-US" sz="1800" b="0" u="sng" dirty="0">
                <a:hlinkClick r:id="rId4"/>
              </a:rPr>
              <a:t>https://mentor.ieee.org/802.11/dcn/20/11-20-0104-03-00bd-draft-tgbd-comments-on-fcc-nprm-docket-19-138.docx</a:t>
            </a: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Next 802.11bd will work on this updated working draft with inputs and at the 802.18 meeting on Thursday will review any further updates.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38</a:t>
            </a:fld>
            <a:endParaRPr lang="en-US" altLang="en-US" dirty="0"/>
          </a:p>
        </p:txBody>
      </p:sp>
      <p:sp>
        <p:nvSpPr>
          <p:cNvPr id="7" name="Date Placeholder 6"/>
          <p:cNvSpPr>
            <a:spLocks noGrp="1"/>
          </p:cNvSpPr>
          <p:nvPr>
            <p:ph type="dt" idx="15"/>
          </p:nvPr>
        </p:nvSpPr>
        <p:spPr/>
        <p:txBody>
          <a:bodyPr/>
          <a:lstStyle/>
          <a:p>
            <a:r>
              <a:rPr lang="en-US"/>
              <a:t>02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044044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history 09jan</a:t>
            </a:r>
            <a:endParaRPr lang="en-US" sz="2400" dirty="0"/>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dirty="0">
                <a:solidFill>
                  <a:schemeClr val="tx1"/>
                </a:solidFill>
              </a:rPr>
              <a:t>OOBE/Interference statements in the NPRM</a:t>
            </a:r>
          </a:p>
          <a:p>
            <a:pPr marL="800100" lvl="1">
              <a:buFont typeface="Arial" panose="020B0604020202020204" pitchFamily="34" charset="0"/>
              <a:buChar char="•"/>
            </a:pPr>
            <a:r>
              <a:rPr lang="en-US" sz="1600" dirty="0">
                <a:solidFill>
                  <a:schemeClr val="tx1"/>
                </a:solidFill>
              </a:rPr>
              <a:t>Question is fitness for purpose of the top 30 </a:t>
            </a:r>
            <a:r>
              <a:rPr lang="en-US" sz="1600" dirty="0" err="1">
                <a:solidFill>
                  <a:schemeClr val="tx1"/>
                </a:solidFill>
              </a:rPr>
              <a:t>MHz.</a:t>
            </a:r>
            <a:r>
              <a:rPr lang="en-US" sz="1600" dirty="0">
                <a:solidFill>
                  <a:schemeClr val="tx1"/>
                </a:solidFill>
              </a:rPr>
              <a:t>  </a:t>
            </a:r>
          </a:p>
          <a:p>
            <a:pPr marL="1200150" lvl="2">
              <a:buFont typeface="Arial" panose="020B0604020202020204" pitchFamily="34" charset="0"/>
              <a:buChar char="•"/>
            </a:pPr>
            <a:r>
              <a:rPr lang="en-US" sz="1400" dirty="0">
                <a:solidFill>
                  <a:schemeClr val="tx1"/>
                </a:solidFill>
              </a:rPr>
              <a:t>This will be dependent on what is being deployed in the adjacent band.  This is a significant issue for the safety.   </a:t>
            </a:r>
          </a:p>
          <a:p>
            <a:pPr marL="1200150" lvl="2">
              <a:buFont typeface="Arial" panose="020B0604020202020204" pitchFamily="34" charset="0"/>
              <a:buChar char="•"/>
            </a:pPr>
            <a:r>
              <a:rPr lang="en-US" sz="1400" dirty="0">
                <a:solidFill>
                  <a:schemeClr val="tx1"/>
                </a:solidFill>
              </a:rPr>
              <a:t>A point here is for Safety some believe there needs  to be at least a 10MHz guard band to any un-controlled emissions. </a:t>
            </a:r>
          </a:p>
          <a:p>
            <a:pPr marL="1200150" lvl="2">
              <a:buFont typeface="Arial" panose="020B0604020202020204" pitchFamily="34" charset="0"/>
              <a:buChar char="•"/>
            </a:pPr>
            <a:r>
              <a:rPr lang="en-US" sz="1400" dirty="0">
                <a:solidFill>
                  <a:schemeClr val="tx1"/>
                </a:solidFill>
              </a:rPr>
              <a:t>Actually privacy also needs to be considered, as it was part of the original efforts. </a:t>
            </a:r>
          </a:p>
          <a:p>
            <a:pPr marL="400050">
              <a:buFont typeface="Arial" panose="020B0604020202020204" pitchFamily="34" charset="0"/>
              <a:buChar char="•"/>
            </a:pPr>
            <a:r>
              <a:rPr lang="en-US" sz="1800" dirty="0">
                <a:solidFill>
                  <a:schemeClr val="tx1"/>
                </a:solidFill>
              </a:rPr>
              <a:t>The current 11ax does not allow for the puncturing in this band. </a:t>
            </a:r>
          </a:p>
          <a:p>
            <a:pPr marL="800100" lvl="1">
              <a:buFont typeface="Arial" panose="020B0604020202020204" pitchFamily="34" charset="0"/>
              <a:buChar char="•"/>
            </a:pPr>
            <a:r>
              <a:rPr lang="en-US" sz="1600" dirty="0">
                <a:solidFill>
                  <a:schemeClr val="tx1"/>
                </a:solidFill>
              </a:rPr>
              <a:t>11ax is in ballot now though not completely done so could be updated, but this could be controversial. </a:t>
            </a:r>
          </a:p>
          <a:p>
            <a:pPr marL="800100" lvl="1">
              <a:buFont typeface="Arial" panose="020B0604020202020204" pitchFamily="34" charset="0"/>
              <a:buChar char="•"/>
            </a:pPr>
            <a:r>
              <a:rPr lang="en-US" sz="1600" dirty="0">
                <a:solidFill>
                  <a:schemeClr val="tx1"/>
                </a:solidFill>
              </a:rPr>
              <a:t>This is the most meaning point for us to comment on safety and communication. </a:t>
            </a:r>
          </a:p>
          <a:p>
            <a:pPr marL="400050">
              <a:buFont typeface="Arial" panose="020B0604020202020204" pitchFamily="34" charset="0"/>
              <a:buChar char="•"/>
            </a:pPr>
            <a:r>
              <a:rPr lang="en-US" sz="1800" b="0" dirty="0">
                <a:solidFill>
                  <a:schemeClr val="tx1"/>
                </a:solidFill>
              </a:rPr>
              <a:t>A comment was made could reference to 802.11p-2010 be updated to 802.11-2016.  Is there anyway to bring 11bd into the comments (rules….). Could point to annex D.</a:t>
            </a:r>
            <a:endParaRPr lang="en-US" sz="1800" b="0" dirty="0">
              <a:solidFill>
                <a:schemeClr val="tx1"/>
              </a:solidFill>
              <a:highlight>
                <a:srgbClr val="FFFF00"/>
              </a:highlight>
            </a:endParaRPr>
          </a:p>
          <a:p>
            <a:pPr marL="400050">
              <a:buFont typeface="Arial" panose="020B0604020202020204" pitchFamily="34" charset="0"/>
              <a:buChar char="•"/>
            </a:pPr>
            <a:r>
              <a:rPr lang="en-US" sz="1600" b="0" dirty="0">
                <a:solidFill>
                  <a:schemeClr val="tx1"/>
                </a:solidFill>
              </a:rPr>
              <a:t>The service channel from before was not in the NPRM, could it be in the un-licensed band now?  How will that be handled in general. </a:t>
            </a:r>
          </a:p>
          <a:p>
            <a:pPr marL="400050">
              <a:buFont typeface="Arial" panose="020B0604020202020204" pitchFamily="34" charset="0"/>
              <a:buChar char="•"/>
            </a:pPr>
            <a:r>
              <a:rPr lang="en-US" sz="1600" b="0" dirty="0"/>
              <a:t>E.g. Factory ships three years worth of certs, and at most need Cert updates every three months, how often does the cert revocation have to be updated. Could operate in 45 MHz RLANs as OCBs without any privileges. Fleet management, software updates could be in other part of the band.</a:t>
            </a:r>
            <a:r>
              <a:rPr lang="en-US" sz="1600" b="0" dirty="0">
                <a:solidFill>
                  <a:schemeClr val="tx1"/>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39</a:t>
            </a:fld>
            <a:endParaRPr lang="en-US" altLang="en-US" dirty="0"/>
          </a:p>
        </p:txBody>
      </p:sp>
      <p:sp>
        <p:nvSpPr>
          <p:cNvPr id="7" name="Date Placeholder 6"/>
          <p:cNvSpPr>
            <a:spLocks noGrp="1"/>
          </p:cNvSpPr>
          <p:nvPr>
            <p:ph type="dt" idx="15"/>
          </p:nvPr>
        </p:nvSpPr>
        <p:spPr/>
        <p:txBody>
          <a:bodyPr/>
          <a:lstStyle/>
          <a:p>
            <a:r>
              <a:rPr lang="en-US"/>
              <a:t>02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81481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 Apr 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history 09jan</a:t>
            </a:r>
            <a:endParaRPr lang="en-US" sz="2400" dirty="0"/>
          </a:p>
        </p:txBody>
      </p:sp>
      <p:sp>
        <p:nvSpPr>
          <p:cNvPr id="3" name="Content Placeholder 2"/>
          <p:cNvSpPr>
            <a:spLocks noGrp="1"/>
          </p:cNvSpPr>
          <p:nvPr>
            <p:ph idx="1"/>
          </p:nvPr>
        </p:nvSpPr>
        <p:spPr>
          <a:xfrm>
            <a:off x="689169" y="1142999"/>
            <a:ext cx="8150031" cy="5332413"/>
          </a:xfrm>
        </p:spPr>
        <p:txBody>
          <a:bodyPr/>
          <a:lstStyle/>
          <a:p>
            <a:pPr marL="400050">
              <a:buFont typeface="Arial" panose="020B0604020202020204" pitchFamily="34" charset="0"/>
              <a:buChar char="•"/>
            </a:pPr>
            <a:r>
              <a:rPr lang="en-US" sz="1800" dirty="0">
                <a:solidFill>
                  <a:schemeClr val="tx1"/>
                </a:solidFill>
              </a:rPr>
              <a:t>Where is 802.11bd on comments?  </a:t>
            </a:r>
          </a:p>
          <a:p>
            <a:pPr marL="800100" lvl="1">
              <a:buFont typeface="Arial" panose="020B0604020202020204" pitchFamily="34" charset="0"/>
              <a:buChar char="•"/>
            </a:pPr>
            <a:r>
              <a:rPr lang="en-US" sz="1600" dirty="0">
                <a:solidFill>
                  <a:schemeClr val="tx1"/>
                </a:solidFill>
              </a:rPr>
              <a:t>Request was put out for input and just one input to date.	</a:t>
            </a:r>
          </a:p>
          <a:p>
            <a:pPr marL="800100" lvl="1">
              <a:buFont typeface="Arial" panose="020B0604020202020204" pitchFamily="34" charset="0"/>
              <a:buChar char="•"/>
            </a:pPr>
            <a:r>
              <a:rPr lang="en-US" sz="1600" dirty="0">
                <a:solidFill>
                  <a:schemeClr val="tx1"/>
                </a:solidFill>
              </a:rPr>
              <a:t>They have 2 meetings before the 802.18 Tuesday morning meeting.  Will watch for output from them.</a:t>
            </a:r>
          </a:p>
          <a:p>
            <a:pPr marL="400050">
              <a:buFont typeface="Arial" panose="020B0604020202020204" pitchFamily="34" charset="0"/>
              <a:buChar char="•"/>
            </a:pPr>
            <a:r>
              <a:rPr lang="en-US" sz="1800" dirty="0">
                <a:solidFill>
                  <a:schemeClr val="tx1"/>
                </a:solidFill>
              </a:rPr>
              <a:t>Not seeing initial comments to red pen yet, what can be done to get that first draft text? </a:t>
            </a:r>
          </a:p>
          <a:p>
            <a:pPr marL="800100" lvl="1">
              <a:buFont typeface="Arial" panose="020B0604020202020204" pitchFamily="34" charset="0"/>
              <a:buChar char="•"/>
            </a:pPr>
            <a:r>
              <a:rPr lang="en-US" sz="1600" dirty="0"/>
              <a:t>A member notes the previous filing highlighted evolvable and maintain functionality. With this NPRM designating a 3GPP technology as a main technology do we want to reaffirm the value of those filings, the feedback was yes.  Then can add </a:t>
            </a:r>
            <a:r>
              <a:rPr lang="en-US" sz="1600" dirty="0">
                <a:solidFill>
                  <a:schemeClr val="tx1"/>
                </a:solidFill>
              </a:rPr>
              <a:t>OOBE concerns, safety channel, etc., updates since before. </a:t>
            </a:r>
          </a:p>
          <a:p>
            <a:pPr marL="800100" lvl="1">
              <a:buFont typeface="Arial" panose="020B0604020202020204" pitchFamily="34" charset="0"/>
              <a:buChar char="•"/>
            </a:pPr>
            <a:r>
              <a:rPr lang="en-US" sz="1400" dirty="0">
                <a:solidFill>
                  <a:schemeClr val="tx1"/>
                </a:solidFill>
                <a:hlinkClick r:id="rId3"/>
              </a:rPr>
              <a:t>https://mentor.ieee.org/802.18/dcn/19/18-19-0008-07-0000-usdot-v2x-communciations-rfc-ieee-802-comments.docx</a:t>
            </a:r>
            <a:endParaRPr lang="en-US" sz="1400" dirty="0">
              <a:solidFill>
                <a:schemeClr val="tx1"/>
              </a:solidFill>
              <a:hlinkClick r:id="rId4"/>
            </a:endParaRPr>
          </a:p>
          <a:p>
            <a:pPr marL="800100" lvl="1">
              <a:buFont typeface="Arial" panose="020B0604020202020204" pitchFamily="34" charset="0"/>
              <a:buChar char="•"/>
            </a:pPr>
            <a:r>
              <a:rPr lang="en-US" sz="1400" dirty="0">
                <a:solidFill>
                  <a:schemeClr val="tx1"/>
                </a:solidFill>
                <a:hlinkClick r:id="rId5"/>
              </a:rPr>
              <a:t>https://mentor.ieee.org/802.18/dcn/19/18-19-0064-05-0000-5gaa-ex-parte-05apr19-response-ieee-80 2-fcc-gn-18-357.docx</a:t>
            </a:r>
            <a:endParaRPr lang="en-US" sz="1400" dirty="0">
              <a:solidFill>
                <a:schemeClr val="tx1"/>
              </a:solidFill>
            </a:endParaRPr>
          </a:p>
          <a:p>
            <a:pPr marL="800100" lvl="1">
              <a:buFont typeface="Arial" panose="020B0604020202020204" pitchFamily="34" charset="0"/>
              <a:buChar char="•"/>
            </a:pPr>
            <a:r>
              <a:rPr lang="en-US" sz="1400" dirty="0">
                <a:solidFill>
                  <a:schemeClr val="tx1"/>
                </a:solidFill>
                <a:hlinkClick r:id="rId6"/>
              </a:rPr>
              <a:t>https://mentor.ieee.org/802.18/dcn/18/18-18-0159-07-0000-fcc-gn-18-357-5gaa-waiver-ieee-802-comments.docx</a:t>
            </a:r>
            <a:r>
              <a:rPr lang="en-US" sz="1400" dirty="0">
                <a:solidFill>
                  <a:schemeClr val="tx1"/>
                </a:solidFill>
              </a:rPr>
              <a:t> </a:t>
            </a:r>
          </a:p>
          <a:p>
            <a:pPr marL="800100" lvl="1">
              <a:buFont typeface="Arial" panose="020B0604020202020204" pitchFamily="34" charset="0"/>
              <a:buChar char="•"/>
            </a:pPr>
            <a:r>
              <a:rPr lang="en-US" sz="1400" dirty="0">
                <a:solidFill>
                  <a:schemeClr val="tx1"/>
                </a:solidFill>
              </a:rPr>
              <a:t>Note the 11bd vice-chair is going to be looking at some of these. </a:t>
            </a:r>
          </a:p>
          <a:p>
            <a:pPr marL="400050">
              <a:buFont typeface="Arial" panose="020B0604020202020204" pitchFamily="34" charset="0"/>
              <a:buChar char="•"/>
            </a:pPr>
            <a:r>
              <a:rPr lang="en-US" sz="1800" dirty="0">
                <a:solidFill>
                  <a:schemeClr val="tx1"/>
                </a:solidFill>
              </a:rPr>
              <a:t>Plans for next week in Irvine?  See AOB.</a:t>
            </a:r>
            <a:endParaRPr lang="en-US" sz="16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40</a:t>
            </a:fld>
            <a:endParaRPr lang="en-US" altLang="en-US" dirty="0"/>
          </a:p>
        </p:txBody>
      </p:sp>
      <p:sp>
        <p:nvSpPr>
          <p:cNvPr id="7" name="Date Placeholder 6"/>
          <p:cNvSpPr>
            <a:spLocks noGrp="1"/>
          </p:cNvSpPr>
          <p:nvPr>
            <p:ph type="dt" idx="15"/>
          </p:nvPr>
        </p:nvSpPr>
        <p:spPr/>
        <p:txBody>
          <a:bodyPr/>
          <a:lstStyle/>
          <a:p>
            <a:r>
              <a:rPr lang="en-US"/>
              <a:t>02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15086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p>
        </p:txBody>
      </p:sp>
      <p:sp>
        <p:nvSpPr>
          <p:cNvPr id="3" name="Content Placeholder 2"/>
          <p:cNvSpPr>
            <a:spLocks noGrp="1"/>
          </p:cNvSpPr>
          <p:nvPr>
            <p:ph idx="1"/>
          </p:nvPr>
        </p:nvSpPr>
        <p:spPr>
          <a:xfrm>
            <a:off x="689169" y="963650"/>
            <a:ext cx="8368911" cy="5511764"/>
          </a:xfrm>
        </p:spPr>
        <p:txBody>
          <a:bodyPr/>
          <a:lstStyle/>
          <a:p>
            <a:pPr marL="400050">
              <a:buFont typeface="Arial" panose="020B0604020202020204" pitchFamily="34" charset="0"/>
              <a:buChar char="•"/>
            </a:pPr>
            <a:endParaRPr lang="en-US" sz="1600" dirty="0">
              <a:solidFill>
                <a:schemeClr val="tx1"/>
              </a:solidFill>
            </a:endParaRPr>
          </a:p>
          <a:p>
            <a:pPr marL="400050">
              <a:buFont typeface="Arial" panose="020B0604020202020204" pitchFamily="34" charset="0"/>
              <a:buChar char="•"/>
            </a:pPr>
            <a:r>
              <a:rPr lang="en-US" sz="1600" dirty="0">
                <a:solidFill>
                  <a:schemeClr val="tx1"/>
                </a:solidFill>
              </a:rPr>
              <a:t>Could we request all 30 MHz for DSRC, there are comments already asking for all 30MHz to C-V2X and no DSRC. </a:t>
            </a:r>
          </a:p>
          <a:p>
            <a:pPr marL="800100" lvl="1">
              <a:buFont typeface="Arial" panose="020B0604020202020204" pitchFamily="34" charset="0"/>
              <a:buChar char="•"/>
            </a:pPr>
            <a:r>
              <a:rPr lang="en-US" sz="1200" dirty="0">
                <a:solidFill>
                  <a:schemeClr val="tx1"/>
                </a:solidFill>
              </a:rPr>
              <a:t>We need to consider the political environment and where do we have a better chance to get spectrum?</a:t>
            </a:r>
          </a:p>
          <a:p>
            <a:pPr marL="800100" lvl="1">
              <a:buFont typeface="Arial" panose="020B0604020202020204" pitchFamily="34" charset="0"/>
              <a:buChar char="•"/>
            </a:pPr>
            <a:r>
              <a:rPr lang="en-US" sz="1200" dirty="0">
                <a:solidFill>
                  <a:schemeClr val="tx1"/>
                </a:solidFill>
              </a:rPr>
              <a:t>There was a previous requirement to be able to control all devices from one base, and the NPRM does not  do well with that.</a:t>
            </a:r>
          </a:p>
          <a:p>
            <a:pPr marL="400050">
              <a:buFont typeface="Arial" panose="020B0604020202020204" pitchFamily="34" charset="0"/>
              <a:buChar char="•"/>
            </a:pPr>
            <a:r>
              <a:rPr lang="en-US" sz="1600" dirty="0">
                <a:solidFill>
                  <a:schemeClr val="tx1"/>
                </a:solidFill>
              </a:rPr>
              <a:t>Back from earlier calls, what is better C-V2X or DSRC?</a:t>
            </a:r>
          </a:p>
          <a:p>
            <a:pPr marL="800100" lvl="1">
              <a:buFont typeface="Arial" panose="020B0604020202020204" pitchFamily="34" charset="0"/>
              <a:buChar char="•"/>
            </a:pPr>
            <a:r>
              <a:rPr lang="en-US" sz="1200" dirty="0">
                <a:solidFill>
                  <a:schemeClr val="tx1"/>
                </a:solidFill>
              </a:rPr>
              <a:t>Seems C-V2X has gained momentum with many and getting their ear.  How are they are doing that? </a:t>
            </a:r>
          </a:p>
          <a:p>
            <a:pPr marL="800100" lvl="1">
              <a:buFont typeface="Arial" panose="020B0604020202020204" pitchFamily="34" charset="0"/>
              <a:buChar char="•"/>
            </a:pPr>
            <a:r>
              <a:rPr lang="en-US" sz="1200" dirty="0">
                <a:solidFill>
                  <a:schemeClr val="tx1"/>
                </a:solidFill>
              </a:rPr>
              <a:t>Can we make a good technical argument to overcome this trend we are hearing about, C-V2X….</a:t>
            </a:r>
          </a:p>
          <a:p>
            <a:pPr marL="400050">
              <a:buFont typeface="Arial" panose="020B0604020202020204" pitchFamily="34" charset="0"/>
              <a:buChar char="•"/>
            </a:pPr>
            <a:r>
              <a:rPr lang="en-US" sz="1600" dirty="0">
                <a:solidFill>
                  <a:schemeClr val="tx1"/>
                </a:solidFill>
              </a:rPr>
              <a:t>We need to re-iterate what we have said in the past why DSRC works to meet the needs (as we question if C-V2X can).  </a:t>
            </a:r>
          </a:p>
          <a:p>
            <a:pPr marL="800100" lvl="1">
              <a:buFont typeface="Arial" panose="020B0604020202020204" pitchFamily="34" charset="0"/>
              <a:buChar char="•"/>
            </a:pPr>
            <a:r>
              <a:rPr lang="en-US" sz="1200" dirty="0">
                <a:solidFill>
                  <a:schemeClr val="tx1"/>
                </a:solidFill>
              </a:rPr>
              <a:t>Can we go beyond what we have said before, and how 11bd with 20MHz is more advanced than 11p? </a:t>
            </a:r>
          </a:p>
          <a:p>
            <a:pPr marL="800100" lvl="1">
              <a:buFont typeface="Arial" panose="020B0604020202020204" pitchFamily="34" charset="0"/>
              <a:buChar char="•"/>
            </a:pPr>
            <a:r>
              <a:rPr lang="en-US" sz="1200" dirty="0">
                <a:solidFill>
                  <a:schemeClr val="tx1"/>
                </a:solidFill>
              </a:rPr>
              <a:t>However, there could be an issue with the 10 MHz safety channel.   </a:t>
            </a:r>
          </a:p>
          <a:p>
            <a:pPr marL="800100" lvl="1">
              <a:buFont typeface="Arial" panose="020B0604020202020204" pitchFamily="34" charset="0"/>
              <a:buChar char="•"/>
            </a:pPr>
            <a:r>
              <a:rPr lang="en-US" sz="1200" dirty="0">
                <a:solidFill>
                  <a:schemeClr val="tx1"/>
                </a:solidFill>
              </a:rPr>
              <a:t>Is this something 11bd will be looking at?</a:t>
            </a:r>
          </a:p>
          <a:p>
            <a:pPr marL="400050">
              <a:buFont typeface="Arial" panose="020B0604020202020204" pitchFamily="34" charset="0"/>
              <a:buChar char="•"/>
            </a:pPr>
            <a:r>
              <a:rPr lang="en-US" sz="1600" dirty="0">
                <a:solidFill>
                  <a:schemeClr val="tx1"/>
                </a:solidFill>
              </a:rPr>
              <a:t>It was brought up again, the general .11 Wi-Fi 45MHz and then DSRC.  </a:t>
            </a:r>
          </a:p>
          <a:p>
            <a:pPr marL="400050">
              <a:buFont typeface="Arial" panose="020B0604020202020204" pitchFamily="34" charset="0"/>
              <a:buChar char="•"/>
            </a:pPr>
            <a:r>
              <a:rPr lang="en-US" sz="1600" dirty="0">
                <a:solidFill>
                  <a:schemeClr val="tx1"/>
                </a:solidFill>
              </a:rPr>
              <a:t>No one has seen anything from the DoT yet.  </a:t>
            </a:r>
          </a:p>
          <a:p>
            <a:pPr marL="800100" lvl="1">
              <a:buFont typeface="Arial" panose="020B0604020202020204" pitchFamily="34" charset="0"/>
              <a:buChar char="•"/>
            </a:pPr>
            <a:r>
              <a:rPr lang="en-US" sz="1200" dirty="0">
                <a:solidFill>
                  <a:schemeClr val="tx1"/>
                </a:solidFill>
              </a:rPr>
              <a:t>Not sure what the mechanics are of what to watch for? </a:t>
            </a:r>
          </a:p>
          <a:p>
            <a:pPr marL="400050">
              <a:buFont typeface="Arial" panose="020B0604020202020204" pitchFamily="34" charset="0"/>
              <a:buChar char="•"/>
            </a:pPr>
            <a:r>
              <a:rPr lang="en-US" sz="1600" dirty="0">
                <a:solidFill>
                  <a:schemeClr val="tx1"/>
                </a:solidFill>
              </a:rPr>
              <a:t>Another input that is out there: </a:t>
            </a:r>
            <a:r>
              <a:rPr lang="en-US" sz="1200" dirty="0">
                <a:solidFill>
                  <a:schemeClr val="tx1"/>
                </a:solidFill>
              </a:rPr>
              <a:t> </a:t>
            </a:r>
            <a:r>
              <a:rPr lang="en-US" sz="1200" dirty="0">
                <a:solidFill>
                  <a:schemeClr val="tx1"/>
                </a:solidFill>
                <a:hlinkClick r:id="rId3"/>
              </a:rPr>
              <a:t>https://ride.tech/self-driving/fcc-plan-could-stall-v2x-car-safety-revolution/</a:t>
            </a:r>
            <a:r>
              <a:rPr lang="en-US" sz="1600" dirty="0">
                <a:solidFill>
                  <a:schemeClr val="tx1"/>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41</a:t>
            </a:fld>
            <a:endParaRPr lang="en-US" altLang="en-US" dirty="0"/>
          </a:p>
        </p:txBody>
      </p:sp>
      <p:sp>
        <p:nvSpPr>
          <p:cNvPr id="7" name="Date Placeholder 6"/>
          <p:cNvSpPr>
            <a:spLocks noGrp="1"/>
          </p:cNvSpPr>
          <p:nvPr>
            <p:ph type="dt" idx="15"/>
          </p:nvPr>
        </p:nvSpPr>
        <p:spPr/>
        <p:txBody>
          <a:bodyPr/>
          <a:lstStyle/>
          <a:p>
            <a:r>
              <a:rPr lang="en-US"/>
              <a:t>02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91456749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highlight>
                <a:srgbClr val="C0C0C0"/>
              </a:highlight>
            </a:endParaRPr>
          </a:p>
        </p:txBody>
      </p:sp>
      <p:sp>
        <p:nvSpPr>
          <p:cNvPr id="3" name="Content Placeholder 2"/>
          <p:cNvSpPr>
            <a:spLocks noGrp="1"/>
          </p:cNvSpPr>
          <p:nvPr>
            <p:ph idx="1"/>
          </p:nvPr>
        </p:nvSpPr>
        <p:spPr>
          <a:xfrm>
            <a:off x="712099" y="932631"/>
            <a:ext cx="8368911" cy="5677638"/>
          </a:xfrm>
        </p:spPr>
        <p:txBody>
          <a:bodyPr/>
          <a:lstStyle/>
          <a:p>
            <a:pPr marL="400050">
              <a:buFont typeface="Arial" panose="020B0604020202020204" pitchFamily="34" charset="0"/>
              <a:buChar char="•"/>
            </a:pPr>
            <a:r>
              <a:rPr lang="en-US" sz="1800" dirty="0">
                <a:solidFill>
                  <a:schemeClr val="tx1"/>
                </a:solidFill>
              </a:rPr>
              <a:t>Start of specific areas for possible comments: </a:t>
            </a:r>
          </a:p>
          <a:p>
            <a:pPr marL="800100" lvl="1">
              <a:buFont typeface="Arial" panose="020B0604020202020204" pitchFamily="34" charset="0"/>
              <a:buChar char="•"/>
            </a:pPr>
            <a:r>
              <a:rPr lang="en-US" sz="1600" dirty="0"/>
              <a:t>OOBE and paragraphs 54 and 55 in the draft </a:t>
            </a:r>
          </a:p>
          <a:p>
            <a:pPr marL="800100" lvl="1">
              <a:buFont typeface="Arial" panose="020B0604020202020204" pitchFamily="34" charset="0"/>
              <a:buChar char="•"/>
            </a:pPr>
            <a:r>
              <a:rPr lang="en-US" sz="1600" dirty="0"/>
              <a:t>C-V2X and our arguments from our previous filings (e.g. 5GAA) </a:t>
            </a:r>
          </a:p>
          <a:p>
            <a:pPr marL="1200150" lvl="2">
              <a:buFont typeface="Arial" panose="020B0604020202020204" pitchFamily="34" charset="0"/>
              <a:buChar char="•"/>
            </a:pPr>
            <a:r>
              <a:rPr lang="en-US" sz="1400" dirty="0"/>
              <a:t>5GAA has comments today with OOBE.</a:t>
            </a:r>
          </a:p>
          <a:p>
            <a:pPr marL="800100" lvl="1">
              <a:buFont typeface="Arial" panose="020B0604020202020204" pitchFamily="34" charset="0"/>
              <a:buChar char="•"/>
            </a:pPr>
            <a:r>
              <a:rPr lang="en-US" sz="1600" dirty="0"/>
              <a:t>What to do with the 10 MHz and why.</a:t>
            </a:r>
          </a:p>
          <a:p>
            <a:pPr marL="1200150" lvl="2">
              <a:buFont typeface="Arial" panose="020B0604020202020204" pitchFamily="34" charset="0"/>
              <a:buChar char="•"/>
            </a:pPr>
            <a:r>
              <a:rPr lang="en-US" sz="1400" dirty="0"/>
              <a:t>Actually, maybe we go for 20MHz channel for DSRC in the 30MHz ITS band .(and bring BD into this).  There are some seek comments that open this up. </a:t>
            </a:r>
          </a:p>
          <a:p>
            <a:pPr marL="800100" lvl="1">
              <a:buFont typeface="Arial" panose="020B0604020202020204" pitchFamily="34" charset="0"/>
              <a:buChar char="•"/>
            </a:pPr>
            <a:r>
              <a:rPr lang="en-US" sz="1600" dirty="0"/>
              <a:t>Guard band and/or safety of life </a:t>
            </a:r>
            <a:endParaRPr lang="en-US" sz="1600" dirty="0">
              <a:solidFill>
                <a:schemeClr val="tx1"/>
              </a:solidFill>
            </a:endParaRPr>
          </a:p>
          <a:p>
            <a:pPr marL="1200150" lvl="2">
              <a:buFont typeface="Arial" panose="020B0604020202020204" pitchFamily="34" charset="0"/>
              <a:buChar char="•"/>
            </a:pPr>
            <a:r>
              <a:rPr lang="en-US" sz="1400" b="0" dirty="0">
                <a:solidFill>
                  <a:schemeClr val="tx1"/>
                </a:solidFill>
              </a:rPr>
              <a:t>30MHz - fitness for purpose, the safety functions are to be in the top 30 </a:t>
            </a:r>
            <a:r>
              <a:rPr lang="en-US" sz="1400" b="0" dirty="0" err="1">
                <a:solidFill>
                  <a:schemeClr val="tx1"/>
                </a:solidFill>
              </a:rPr>
              <a:t>MHz.</a:t>
            </a:r>
            <a:r>
              <a:rPr lang="en-US" sz="1400" b="0" dirty="0">
                <a:solidFill>
                  <a:schemeClr val="tx1"/>
                </a:solidFill>
              </a:rPr>
              <a:t> </a:t>
            </a:r>
          </a:p>
          <a:p>
            <a:pPr marL="1200150" lvl="2">
              <a:buFont typeface="Arial" panose="020B0604020202020204" pitchFamily="34" charset="0"/>
              <a:buChar char="•"/>
            </a:pPr>
            <a:r>
              <a:rPr lang="en-US" sz="1400" dirty="0">
                <a:solidFill>
                  <a:schemeClr val="tx1"/>
                </a:solidFill>
              </a:rPr>
              <a:t>US and EU norms are different for safety, we need to be aware of that. </a:t>
            </a:r>
          </a:p>
          <a:p>
            <a:pPr marL="1200150" lvl="2">
              <a:buFont typeface="Arial" panose="020B0604020202020204" pitchFamily="34" charset="0"/>
              <a:buChar char="•"/>
            </a:pPr>
            <a:r>
              <a:rPr lang="en-US" sz="1400" dirty="0">
                <a:solidFill>
                  <a:schemeClr val="tx1"/>
                </a:solidFill>
              </a:rPr>
              <a:t>We need to clearly define safety  </a:t>
            </a:r>
          </a:p>
          <a:p>
            <a:pPr marL="400050">
              <a:buFont typeface="Arial" panose="020B0604020202020204" pitchFamily="34" charset="0"/>
              <a:buChar char="•"/>
            </a:pPr>
            <a:r>
              <a:rPr lang="en-US" sz="1800" b="0" dirty="0">
                <a:solidFill>
                  <a:schemeClr val="tx1"/>
                </a:solidFill>
              </a:rPr>
              <a:t>C-V2X - is it release 14 or  in general?  </a:t>
            </a:r>
          </a:p>
          <a:p>
            <a:pPr marL="800100" lvl="1">
              <a:buFont typeface="Arial" panose="020B0604020202020204" pitchFamily="34" charset="0"/>
              <a:buChar char="•"/>
            </a:pPr>
            <a:r>
              <a:rPr lang="en-US" sz="1400" dirty="0">
                <a:solidFill>
                  <a:schemeClr val="tx1"/>
                </a:solidFill>
              </a:rPr>
              <a:t>E.g. LTE-V2X or 5GNR-V2X  </a:t>
            </a:r>
          </a:p>
          <a:p>
            <a:pPr marL="800100" lvl="1">
              <a:buFont typeface="Arial" panose="020B0604020202020204" pitchFamily="34" charset="0"/>
              <a:buChar char="•"/>
            </a:pPr>
            <a:r>
              <a:rPr lang="en-US" sz="1400" b="0" dirty="0">
                <a:solidFill>
                  <a:schemeClr val="tx1"/>
                </a:solidFill>
              </a:rPr>
              <a:t>The NPRM is not clear what C-V2X  is, general or LTE.  We need to be clear. </a:t>
            </a:r>
          </a:p>
          <a:p>
            <a:pPr marL="400050">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42</a:t>
            </a:fld>
            <a:endParaRPr lang="en-US" altLang="en-US" dirty="0"/>
          </a:p>
        </p:txBody>
      </p:sp>
      <p:sp>
        <p:nvSpPr>
          <p:cNvPr id="7" name="Date Placeholder 6"/>
          <p:cNvSpPr>
            <a:spLocks noGrp="1"/>
          </p:cNvSpPr>
          <p:nvPr>
            <p:ph type="dt" idx="15"/>
          </p:nvPr>
        </p:nvSpPr>
        <p:spPr/>
        <p:txBody>
          <a:bodyPr/>
          <a:lstStyle/>
          <a:p>
            <a:r>
              <a:rPr lang="en-US"/>
              <a:t>02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9733741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p>
        </p:txBody>
      </p:sp>
      <p:sp>
        <p:nvSpPr>
          <p:cNvPr id="3" name="Content Placeholder 2"/>
          <p:cNvSpPr>
            <a:spLocks noGrp="1"/>
          </p:cNvSpPr>
          <p:nvPr>
            <p:ph idx="1"/>
          </p:nvPr>
        </p:nvSpPr>
        <p:spPr>
          <a:xfrm>
            <a:off x="698889" y="977878"/>
            <a:ext cx="8368911" cy="5511764"/>
          </a:xfrm>
        </p:spPr>
        <p:txBody>
          <a:bodyPr/>
          <a:lstStyle/>
          <a:p>
            <a:pPr marL="400050">
              <a:buFont typeface="Arial" panose="020B0604020202020204" pitchFamily="34" charset="0"/>
              <a:buChar char="•"/>
            </a:pPr>
            <a:r>
              <a:rPr lang="en-US" sz="1800" b="0" dirty="0">
                <a:solidFill>
                  <a:schemeClr val="tx1"/>
                </a:solidFill>
              </a:rPr>
              <a:t>802.11bd met and discussed how to respond to NPRM.  </a:t>
            </a:r>
          </a:p>
          <a:p>
            <a:pPr marL="800100" lvl="1">
              <a:buFont typeface="Arial" panose="020B0604020202020204" pitchFamily="34" charset="0"/>
              <a:buChar char="•"/>
            </a:pPr>
            <a:r>
              <a:rPr lang="en-US" sz="1400" dirty="0">
                <a:solidFill>
                  <a:schemeClr val="tx1"/>
                </a:solidFill>
              </a:rPr>
              <a:t>TBD if through .11 for a WG response or  through .11/.18/LMSC for an IEEE 802 response.  </a:t>
            </a:r>
          </a:p>
          <a:p>
            <a:pPr marL="800100" lvl="1">
              <a:buFont typeface="Arial" panose="020B0604020202020204" pitchFamily="34" charset="0"/>
              <a:buChar char="•"/>
            </a:pPr>
            <a:r>
              <a:rPr lang="en-US" sz="1400" dirty="0">
                <a:solidFill>
                  <a:schemeClr val="tx1"/>
                </a:solidFill>
              </a:rPr>
              <a:t>They will work on comments as needed either direction.</a:t>
            </a:r>
          </a:p>
          <a:p>
            <a:pPr marL="800100" lvl="1">
              <a:buFont typeface="Arial" panose="020B0604020202020204" pitchFamily="34" charset="0"/>
              <a:buChar char="•"/>
            </a:pPr>
            <a:r>
              <a:rPr lang="en-US" sz="1400" b="0" dirty="0">
                <a:solidFill>
                  <a:schemeClr val="tx1"/>
                </a:solidFill>
              </a:rPr>
              <a:t>An excellent summary </a:t>
            </a:r>
            <a:r>
              <a:rPr lang="en-US" sz="1400" b="1" dirty="0">
                <a:solidFill>
                  <a:schemeClr val="tx1"/>
                </a:solidFill>
              </a:rPr>
              <a:t>with proposals/beliefs and seek comments summary</a:t>
            </a:r>
          </a:p>
          <a:p>
            <a:pPr marL="1200150" lvl="2">
              <a:buFont typeface="Arial" panose="020B0604020202020204" pitchFamily="34" charset="0"/>
              <a:buChar char="•"/>
            </a:pPr>
            <a:r>
              <a:rPr lang="en-US" sz="1400" u="sng" dirty="0">
                <a:hlinkClick r:id="rId3"/>
              </a:rPr>
              <a:t>https://mentor.ieee.org/802.11/dcn/19/11-19-2157-00-00bd-status-fcc-nprm-for-the-5-9-ghz-band-for-tgbd.pptx</a:t>
            </a:r>
            <a:endParaRPr lang="en-US" sz="1400" u="sng" dirty="0"/>
          </a:p>
          <a:p>
            <a:pPr marL="2114550" lvl="4">
              <a:buFont typeface="Arial" panose="020B0604020202020204" pitchFamily="34" charset="0"/>
              <a:buChar char="•"/>
            </a:pPr>
            <a:endParaRPr lang="en-US" sz="1200" u="sng" dirty="0"/>
          </a:p>
          <a:p>
            <a:pPr marL="400050">
              <a:buFont typeface="Arial" panose="020B0604020202020204" pitchFamily="34" charset="0"/>
              <a:buChar char="•"/>
            </a:pPr>
            <a:r>
              <a:rPr lang="en-US" sz="1800" b="0" dirty="0">
                <a:solidFill>
                  <a:schemeClr val="tx1"/>
                </a:solidFill>
              </a:rPr>
              <a:t>In the 11-19/2157 summary please  review slide 16, Items 36 and 37, we need .11bd.</a:t>
            </a:r>
          </a:p>
          <a:p>
            <a:pPr marL="800100" lvl="1">
              <a:buFont typeface="Arial" panose="020B0604020202020204" pitchFamily="34" charset="0"/>
              <a:buChar char="•"/>
            </a:pPr>
            <a:r>
              <a:rPr lang="en-US" sz="1600" dirty="0">
                <a:solidFill>
                  <a:schemeClr val="tx1"/>
                </a:solidFill>
              </a:rPr>
              <a:t>One comment made, we n</a:t>
            </a:r>
            <a:r>
              <a:rPr lang="en-US" sz="1600" b="0" dirty="0">
                <a:solidFill>
                  <a:schemeClr val="tx1"/>
                </a:solidFill>
              </a:rPr>
              <a:t>eed to justify the spectrum we are asking for. </a:t>
            </a:r>
          </a:p>
          <a:p>
            <a:pPr marL="800100" lvl="1">
              <a:buFont typeface="Arial" panose="020B0604020202020204" pitchFamily="34" charset="0"/>
              <a:buChar char="•"/>
            </a:pPr>
            <a:r>
              <a:rPr lang="en-US" sz="1600" b="0" dirty="0">
                <a:solidFill>
                  <a:schemeClr val="tx1"/>
                </a:solidFill>
              </a:rPr>
              <a:t>We should consider the list of 75 applications from .11p work, and more have come up since then.  These could help justify. </a:t>
            </a:r>
            <a:endParaRPr lang="en-US" sz="1600" dirty="0">
              <a:solidFill>
                <a:schemeClr val="tx1"/>
              </a:solidFill>
            </a:endParaRPr>
          </a:p>
          <a:p>
            <a:pPr marL="400050">
              <a:buFont typeface="Arial" panose="020B0604020202020204" pitchFamily="34" charset="0"/>
              <a:buChar char="•"/>
            </a:pPr>
            <a:r>
              <a:rPr lang="en-US" sz="1600" b="0" dirty="0">
                <a:solidFill>
                  <a:schemeClr val="tx1"/>
                </a:solidFill>
              </a:rPr>
              <a:t>We need to remember to be accurate and also could call out areas in the NPRM that are in question if accurate.</a:t>
            </a:r>
          </a:p>
          <a:p>
            <a:pPr marL="2114550" lvl="4">
              <a:buFont typeface="Arial" panose="020B0604020202020204" pitchFamily="34" charset="0"/>
              <a:buChar char="•"/>
            </a:pPr>
            <a:endParaRPr lang="en-US" sz="1200" dirty="0"/>
          </a:p>
          <a:p>
            <a:pPr marL="400050">
              <a:buFont typeface="Arial" panose="020B0604020202020204" pitchFamily="34" charset="0"/>
              <a:buChar char="•"/>
            </a:pPr>
            <a:r>
              <a:rPr lang="en-US" sz="1800" b="0" dirty="0">
                <a:solidFill>
                  <a:schemeClr val="tx1"/>
                </a:solidFill>
              </a:rPr>
              <a:t>One question in the .11bd meeting was what about general .11 </a:t>
            </a:r>
            <a:r>
              <a:rPr lang="en-US" sz="1800" b="0" dirty="0" err="1">
                <a:solidFill>
                  <a:schemeClr val="tx1"/>
                </a:solidFill>
              </a:rPr>
              <a:t>WiFi</a:t>
            </a:r>
            <a:r>
              <a:rPr lang="en-US" sz="1800" b="0" dirty="0">
                <a:solidFill>
                  <a:schemeClr val="tx1"/>
                </a:solidFill>
              </a:rPr>
              <a:t> inputs?</a:t>
            </a:r>
          </a:p>
          <a:p>
            <a:pPr marL="800100" lvl="1">
              <a:buFont typeface="Arial" panose="020B0604020202020204" pitchFamily="34" charset="0"/>
              <a:buChar char="•"/>
            </a:pPr>
            <a:r>
              <a:rPr lang="en-US" sz="1600" b="0" dirty="0">
                <a:solidFill>
                  <a:schemeClr val="tx1"/>
                </a:solidFill>
              </a:rPr>
              <a:t>.11md is closed from the initial sponsor ballot, comments on this band were received. </a:t>
            </a:r>
          </a:p>
          <a:p>
            <a:pPr marL="800100" lvl="1">
              <a:buFont typeface="Arial" panose="020B0604020202020204" pitchFamily="34" charset="0"/>
              <a:buChar char="•"/>
            </a:pPr>
            <a:r>
              <a:rPr lang="en-US" sz="1600" b="0" dirty="0">
                <a:solidFill>
                  <a:schemeClr val="tx1"/>
                </a:solidFill>
              </a:rPr>
              <a:t> There is support from the general .11 folks in support of the 45 MHz, so the focus comes back to .11bd  for comments back to the FCC.  </a:t>
            </a:r>
          </a:p>
          <a:p>
            <a:pPr marL="400050">
              <a:buFont typeface="Arial" panose="020B0604020202020204" pitchFamily="34" charset="0"/>
              <a:buChar char="•"/>
            </a:pPr>
            <a:r>
              <a:rPr lang="en-US" sz="1800" b="0" dirty="0">
                <a:solidFill>
                  <a:schemeClr val="tx1"/>
                </a:solidFill>
              </a:rPr>
              <a:t>There is some debate between .11 standard and C-V2X, which is better. </a:t>
            </a:r>
            <a:endParaRPr lang="en-US" sz="2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43</a:t>
            </a:fld>
            <a:endParaRPr lang="en-US" altLang="en-US" dirty="0"/>
          </a:p>
        </p:txBody>
      </p:sp>
      <p:sp>
        <p:nvSpPr>
          <p:cNvPr id="7" name="Date Placeholder 6"/>
          <p:cNvSpPr>
            <a:spLocks noGrp="1"/>
          </p:cNvSpPr>
          <p:nvPr>
            <p:ph type="dt" idx="15"/>
          </p:nvPr>
        </p:nvSpPr>
        <p:spPr/>
        <p:txBody>
          <a:bodyPr/>
          <a:lstStyle/>
          <a:p>
            <a:r>
              <a:rPr lang="en-US"/>
              <a:t>02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84641114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-NHTSA –</a:t>
            </a:r>
            <a:r>
              <a:rPr lang="en-US" sz="1200" dirty="0">
                <a:highlight>
                  <a:srgbClr val="C0C0C0"/>
                </a:highlight>
              </a:rPr>
              <a:t>history of possible areas to comment on</a:t>
            </a:r>
            <a:endParaRPr lang="en-US" sz="1200" dirty="0"/>
          </a:p>
        </p:txBody>
      </p:sp>
      <p:sp>
        <p:nvSpPr>
          <p:cNvPr id="3" name="Content Placeholder 2"/>
          <p:cNvSpPr>
            <a:spLocks noGrp="1"/>
          </p:cNvSpPr>
          <p:nvPr>
            <p:ph idx="1"/>
          </p:nvPr>
        </p:nvSpPr>
        <p:spPr>
          <a:xfrm>
            <a:off x="698889" y="963649"/>
            <a:ext cx="2653911" cy="5511764"/>
          </a:xfrm>
        </p:spPr>
        <p:txBody>
          <a:bodyPr/>
          <a:lstStyle/>
          <a:p>
            <a:r>
              <a:rPr lang="en-US" dirty="0"/>
              <a:t> </a:t>
            </a:r>
            <a:r>
              <a:rPr lang="en-US" sz="1800" dirty="0"/>
              <a:t>NHTSA new doc this week: </a:t>
            </a:r>
          </a:p>
          <a:p>
            <a:pPr>
              <a:buFont typeface="Arial" panose="020B0604020202020204" pitchFamily="34" charset="0"/>
              <a:buChar char="•"/>
            </a:pPr>
            <a:r>
              <a:rPr lang="en-US" sz="1400" u="sng" dirty="0">
                <a:hlinkClick r:id="rId3"/>
              </a:rPr>
              <a:t>https://www.nhtsa.gov/about-nhtsa/briefing-room</a:t>
            </a:r>
            <a:endParaRPr lang="en-US" sz="1400" u="sng" dirty="0"/>
          </a:p>
          <a:p>
            <a:pPr marL="800100" lvl="1">
              <a:buFont typeface="Arial" panose="020B0604020202020204" pitchFamily="34" charset="0"/>
              <a:buChar char="•"/>
            </a:pPr>
            <a:r>
              <a:rPr lang="en-US" sz="1600" dirty="0">
                <a:hlinkClick r:id="rId4"/>
              </a:rPr>
              <a:t>https://mentor.ieee.org/802.18/dcn/19/18-19-0162-00-0000-v2v-cr-dsrc-wifi-baseline-cross-channel-interference-test-report-pre-final-dec-2019-121219-v1-tag.pdf</a:t>
            </a:r>
            <a:endParaRPr lang="en-US" sz="1600" dirty="0"/>
          </a:p>
          <a:p>
            <a:pPr marL="800100" lvl="1">
              <a:buFont typeface="Arial" panose="020B0604020202020204" pitchFamily="34" charset="0"/>
              <a:buChar char="•"/>
            </a:pPr>
            <a:r>
              <a:rPr lang="en-US" sz="1600" dirty="0"/>
              <a:t>Its full of testing of 802.11ac to 802.11p adjacent channel interference and may be useful for the 5.9GHz NPRM. </a:t>
            </a:r>
            <a:endParaRPr lang="en-US" sz="1400" dirty="0">
              <a:solidFill>
                <a:schemeClr val="tx1"/>
              </a:solidFill>
            </a:endParaRPr>
          </a:p>
          <a:p>
            <a:pPr marL="400050">
              <a:buFont typeface="Arial" panose="020B0604020202020204" pitchFamily="34" charset="0"/>
              <a:buChar char="•"/>
            </a:pPr>
            <a:endParaRPr lang="en-US" sz="2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44</a:t>
            </a:fld>
            <a:endParaRPr lang="en-US" altLang="en-US" dirty="0"/>
          </a:p>
        </p:txBody>
      </p:sp>
      <p:sp>
        <p:nvSpPr>
          <p:cNvPr id="7" name="Date Placeholder 6"/>
          <p:cNvSpPr>
            <a:spLocks noGrp="1"/>
          </p:cNvSpPr>
          <p:nvPr>
            <p:ph type="dt" idx="15"/>
          </p:nvPr>
        </p:nvSpPr>
        <p:spPr/>
        <p:txBody>
          <a:bodyPr/>
          <a:lstStyle/>
          <a:p>
            <a:r>
              <a:rPr lang="en-US"/>
              <a:t>02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pic>
        <p:nvPicPr>
          <p:cNvPr id="4" name="Picture 3">
            <a:extLst>
              <a:ext uri="{FF2B5EF4-FFF2-40B4-BE49-F238E27FC236}">
                <a16:creationId xmlns:a16="http://schemas.microsoft.com/office/drawing/2014/main" id="{2564905B-2A14-4671-8FDB-3DF772040466}"/>
              </a:ext>
            </a:extLst>
          </p:cNvPr>
          <p:cNvPicPr>
            <a:picLocks noChangeAspect="1"/>
          </p:cNvPicPr>
          <p:nvPr/>
        </p:nvPicPr>
        <p:blipFill>
          <a:blip r:embed="rId5"/>
          <a:stretch>
            <a:fillRect/>
          </a:stretch>
        </p:blipFill>
        <p:spPr>
          <a:xfrm>
            <a:off x="3352800" y="1119248"/>
            <a:ext cx="5336713" cy="5249654"/>
          </a:xfrm>
          <a:prstGeom prst="rect">
            <a:avLst/>
          </a:prstGeom>
        </p:spPr>
      </p:pic>
    </p:spTree>
    <p:extLst>
      <p:ext uri="{BB962C8B-B14F-4D97-AF65-F5344CB8AC3E}">
        <p14:creationId xmlns:p14="http://schemas.microsoft.com/office/powerpoint/2010/main" val="422942378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5.9 GHz NPRM</a:t>
            </a:r>
            <a:r>
              <a:rPr lang="en-US" sz="1200" dirty="0"/>
              <a:t> –</a:t>
            </a:r>
            <a:r>
              <a:rPr lang="en-US" sz="1200" dirty="0">
                <a:highlight>
                  <a:srgbClr val="C0C0C0"/>
                </a:highlight>
              </a:rPr>
              <a:t>history of possible areas to comment on</a:t>
            </a:r>
            <a:endParaRPr lang="en-US" sz="2400" dirty="0">
              <a:highlight>
                <a:srgbClr val="C0C0C0"/>
              </a:highlight>
            </a:endParaRPr>
          </a:p>
        </p:txBody>
      </p:sp>
      <p:sp>
        <p:nvSpPr>
          <p:cNvPr id="3" name="Content Placeholder 2"/>
          <p:cNvSpPr>
            <a:spLocks noGrp="1"/>
          </p:cNvSpPr>
          <p:nvPr>
            <p:ph idx="1"/>
          </p:nvPr>
        </p:nvSpPr>
        <p:spPr>
          <a:xfrm>
            <a:off x="698889" y="1072549"/>
            <a:ext cx="8368911" cy="5583839"/>
          </a:xfrm>
        </p:spPr>
        <p:txBody>
          <a:bodyPr/>
          <a:lstStyle/>
          <a:p>
            <a:pPr marL="400050">
              <a:buFont typeface="Arial" panose="020B0604020202020204" pitchFamily="34" charset="0"/>
              <a:buChar char="•"/>
            </a:pPr>
            <a:r>
              <a:rPr lang="en-US" sz="1200" dirty="0">
                <a:solidFill>
                  <a:schemeClr val="tx1"/>
                </a:solidFill>
              </a:rPr>
              <a:t>Expand member’s suggested 3 focus areas we could comment on. </a:t>
            </a:r>
          </a:p>
          <a:p>
            <a:pPr marL="800100" lvl="1">
              <a:buFont typeface="Arial" panose="020B0604020202020204" pitchFamily="34" charset="0"/>
              <a:buChar char="•"/>
            </a:pPr>
            <a:r>
              <a:rPr lang="en-US" sz="1200" b="1" dirty="0">
                <a:solidFill>
                  <a:schemeClr val="tx1"/>
                </a:solidFill>
              </a:rPr>
              <a:t>1- re-channelization in general  </a:t>
            </a:r>
          </a:p>
          <a:p>
            <a:pPr marL="1200150" lvl="2">
              <a:buFont typeface="Arial" panose="020B0604020202020204" pitchFamily="34" charset="0"/>
              <a:buChar char="•"/>
            </a:pPr>
            <a:r>
              <a:rPr lang="en-US" sz="1200" dirty="0">
                <a:solidFill>
                  <a:schemeClr val="tx1"/>
                </a:solidFill>
              </a:rPr>
              <a:t>The FCC is not talking sharing, as IEEE 802 has proposed in the past.</a:t>
            </a:r>
          </a:p>
          <a:p>
            <a:pPr marL="1200150" lvl="2">
              <a:buFont typeface="Arial" panose="020B0604020202020204" pitchFamily="34" charset="0"/>
              <a:buChar char="•"/>
            </a:pPr>
            <a:r>
              <a:rPr lang="en-US" sz="1200" dirty="0">
                <a:solidFill>
                  <a:schemeClr val="tx1"/>
                </a:solidFill>
              </a:rPr>
              <a:t>We could bring out the need for sharing, where IEEE 802 a- possible points. a whole could be in agreement</a:t>
            </a:r>
          </a:p>
          <a:p>
            <a:pPr marL="800100" lvl="1">
              <a:buFont typeface="Arial" panose="020B0604020202020204" pitchFamily="34" charset="0"/>
              <a:buChar char="•"/>
            </a:pPr>
            <a:r>
              <a:rPr lang="en-US" sz="1200" b="1" dirty="0">
                <a:solidFill>
                  <a:schemeClr val="tx1"/>
                </a:solidFill>
              </a:rPr>
              <a:t>2- the 30MHz channelization for ITS</a:t>
            </a:r>
          </a:p>
          <a:p>
            <a:pPr marL="1200150" lvl="2">
              <a:buFont typeface="Arial" panose="020B0604020202020204" pitchFamily="34" charset="0"/>
              <a:buChar char="•"/>
            </a:pPr>
            <a:r>
              <a:rPr lang="en-US" sz="1200" dirty="0">
                <a:solidFill>
                  <a:schemeClr val="tx1"/>
                </a:solidFill>
              </a:rPr>
              <a:t>We could question the focus on C-V2X and pull from our 5GAA comments, e.g. forward evolution is limited</a:t>
            </a:r>
          </a:p>
          <a:p>
            <a:pPr marL="800100" lvl="1">
              <a:buFont typeface="Arial" panose="020B0604020202020204" pitchFamily="34" charset="0"/>
              <a:buChar char="•"/>
            </a:pPr>
            <a:r>
              <a:rPr lang="en-US" sz="1200" b="1" dirty="0">
                <a:solidFill>
                  <a:schemeClr val="tx1"/>
                </a:solidFill>
              </a:rPr>
              <a:t>3- Emission requirements</a:t>
            </a:r>
          </a:p>
          <a:p>
            <a:pPr marL="800100" lvl="1">
              <a:buFont typeface="Arial" panose="020B0604020202020204" pitchFamily="34" charset="0"/>
              <a:buChar char="•"/>
            </a:pPr>
            <a:r>
              <a:rPr lang="en-US" sz="1200" dirty="0">
                <a:solidFill>
                  <a:schemeClr val="tx1"/>
                </a:solidFill>
              </a:rPr>
              <a:t> note: 11p and 11bd can work with 10MHz, the existing channel 180, which the NPRM is tbd on. </a:t>
            </a:r>
          </a:p>
          <a:p>
            <a:pPr marL="800100" lvl="1">
              <a:buFont typeface="Arial" panose="020B0604020202020204" pitchFamily="34" charset="0"/>
              <a:buChar char="•"/>
            </a:pPr>
            <a:r>
              <a:rPr lang="en-US" sz="1200" dirty="0">
                <a:solidFill>
                  <a:schemeClr val="tx1"/>
                </a:solidFill>
              </a:rPr>
              <a:t>Do we promote technology neutral?  </a:t>
            </a:r>
            <a:r>
              <a:rPr lang="en-US" sz="1200" b="1" dirty="0">
                <a:solidFill>
                  <a:schemeClr val="tx1"/>
                </a:solidFill>
              </a:rPr>
              <a:t>Commercial maybe, though safety this may not be best. </a:t>
            </a:r>
          </a:p>
          <a:p>
            <a:pPr marL="400050">
              <a:buFont typeface="Arial" panose="020B0604020202020204" pitchFamily="34" charset="0"/>
              <a:buChar char="•"/>
            </a:pPr>
            <a:r>
              <a:rPr lang="en-US" sz="1200" b="0" dirty="0">
                <a:solidFill>
                  <a:schemeClr val="tx1"/>
                </a:solidFill>
              </a:rPr>
              <a:t>How do we comment </a:t>
            </a:r>
            <a:r>
              <a:rPr lang="en-US" sz="1200" dirty="0">
                <a:solidFill>
                  <a:schemeClr val="tx1"/>
                </a:solidFill>
              </a:rPr>
              <a:t>on the comment from Chairman Pai that DSRC has gone no where </a:t>
            </a:r>
            <a:r>
              <a:rPr lang="en-US" sz="1200" b="0" dirty="0">
                <a:solidFill>
                  <a:schemeClr val="tx1"/>
                </a:solidFill>
              </a:rPr>
              <a:t>(why it has been slow?).   </a:t>
            </a:r>
          </a:p>
          <a:p>
            <a:pPr marL="800100" lvl="1">
              <a:buFont typeface="Arial" panose="020B0604020202020204" pitchFamily="34" charset="0"/>
              <a:buChar char="•"/>
            </a:pPr>
            <a:r>
              <a:rPr lang="en-US" sz="1200" b="0" dirty="0">
                <a:solidFill>
                  <a:schemeClr val="tx1"/>
                </a:solidFill>
              </a:rPr>
              <a:t>Will the same forces be in effect after this?   </a:t>
            </a:r>
          </a:p>
          <a:p>
            <a:pPr marL="800100" lvl="1">
              <a:buFont typeface="Arial" panose="020B0604020202020204" pitchFamily="34" charset="0"/>
              <a:buChar char="•"/>
            </a:pPr>
            <a:r>
              <a:rPr lang="en-US" sz="1200" b="0" dirty="0">
                <a:solidFill>
                  <a:schemeClr val="tx1"/>
                </a:solidFill>
              </a:rPr>
              <a:t>E.g. it is not totally technology, much of the slowness is institutional and standards evolved over some of that time and continues. </a:t>
            </a:r>
          </a:p>
          <a:p>
            <a:pPr marL="400050">
              <a:buFont typeface="Arial" panose="020B0604020202020204" pitchFamily="34" charset="0"/>
              <a:buChar char="•"/>
            </a:pPr>
            <a:r>
              <a:rPr lang="en-US" sz="1200" b="0" dirty="0">
                <a:solidFill>
                  <a:schemeClr val="tx1"/>
                </a:solidFill>
                <a:effectLst/>
              </a:rPr>
              <a:t>Need to review our past comments to DoT, 5GAA, etc. what can we pull from them.</a:t>
            </a:r>
          </a:p>
          <a:p>
            <a:pPr marL="400050">
              <a:buFont typeface="Arial" panose="020B0604020202020204" pitchFamily="34" charset="0"/>
              <a:buChar char="•"/>
            </a:pPr>
            <a:r>
              <a:rPr lang="en-US" sz="1200" b="0" dirty="0">
                <a:solidFill>
                  <a:schemeClr val="tx1"/>
                </a:solidFill>
                <a:effectLst/>
              </a:rPr>
              <a:t>Maybe some or most of our focus is on the 10 MHz where they are asking what to put in there</a:t>
            </a:r>
            <a:r>
              <a:rPr lang="en-US" sz="1200" b="0" dirty="0">
                <a:solidFill>
                  <a:schemeClr val="tx1"/>
                </a:solidFill>
              </a:rPr>
              <a:t>, the only place left for DSRC.</a:t>
            </a:r>
            <a:endParaRPr lang="en-US" sz="1200" b="0" dirty="0">
              <a:solidFill>
                <a:schemeClr val="tx1"/>
              </a:solidFill>
              <a:effectLst/>
            </a:endParaRPr>
          </a:p>
          <a:p>
            <a:pPr marL="400050">
              <a:buFont typeface="Arial" panose="020B0604020202020204" pitchFamily="34" charset="0"/>
              <a:buChar char="•"/>
            </a:pPr>
            <a:r>
              <a:rPr lang="en-US" sz="1200" b="0" dirty="0">
                <a:solidFill>
                  <a:schemeClr val="tx1"/>
                </a:solidFill>
              </a:rPr>
              <a:t>From the open meeting seems they are heading in the direction the NPRM with focus on C-V2X and Wi-Fi at the bottom.  Not much on DSRC. </a:t>
            </a:r>
          </a:p>
          <a:p>
            <a:pPr marL="400050">
              <a:buFont typeface="Arial" panose="020B0604020202020204" pitchFamily="34" charset="0"/>
              <a:buChar char="•"/>
            </a:pPr>
            <a:r>
              <a:rPr lang="en-US" sz="1200" b="0" dirty="0">
                <a:solidFill>
                  <a:schemeClr val="tx1"/>
                </a:solidFill>
                <a:effectLst/>
              </a:rPr>
              <a:t>They want the band usable sooner. </a:t>
            </a:r>
          </a:p>
          <a:p>
            <a:pPr marL="400050">
              <a:buFont typeface="Arial" panose="020B0604020202020204" pitchFamily="34" charset="0"/>
              <a:buChar char="•"/>
            </a:pPr>
            <a:r>
              <a:rPr lang="en-US" sz="1200" b="0" dirty="0">
                <a:solidFill>
                  <a:schemeClr val="tx1"/>
                </a:solidFill>
              </a:rPr>
              <a:t>There are OOBE issues and can we use that in our comments, which comes back to the band usable.  </a:t>
            </a:r>
          </a:p>
          <a:p>
            <a:pPr marL="400050">
              <a:buFont typeface="Arial" panose="020B0604020202020204" pitchFamily="34" charset="0"/>
              <a:buChar char="•"/>
            </a:pPr>
            <a:r>
              <a:rPr lang="en-US" sz="1200" b="0" dirty="0">
                <a:solidFill>
                  <a:schemeClr val="tx1"/>
                </a:solidFill>
              </a:rPr>
              <a:t>What about a Guard Band and safety of life? </a:t>
            </a:r>
          </a:p>
          <a:p>
            <a:pPr marL="400050">
              <a:buFont typeface="Arial" panose="020B0604020202020204" pitchFamily="34" charset="0"/>
              <a:buChar char="•"/>
            </a:pPr>
            <a:r>
              <a:rPr lang="en-US" sz="1200" b="0" dirty="0">
                <a:solidFill>
                  <a:schemeClr val="tx1"/>
                </a:solidFill>
              </a:rPr>
              <a:t>.11 groups and then .11bd group may have some difference of opinions what to do the way the NPRM is done. </a:t>
            </a:r>
            <a:endParaRPr lang="en-US" sz="1200" b="0" dirty="0">
              <a:solidFill>
                <a:schemeClr val="tx1"/>
              </a:solidFill>
              <a:effectLst/>
            </a:endParaRPr>
          </a:p>
          <a:p>
            <a:pPr marL="400050">
              <a:buFont typeface="Arial" panose="020B0604020202020204" pitchFamily="34" charset="0"/>
              <a:buChar char="•"/>
            </a:pPr>
            <a:r>
              <a:rPr lang="en-US" sz="1200" b="0" dirty="0">
                <a:solidFill>
                  <a:schemeClr val="tx1"/>
                </a:solidFill>
              </a:rPr>
              <a:t>Paragraph 54 and 55 are key.</a:t>
            </a:r>
            <a:endParaRPr lang="en-US" sz="1200" dirty="0">
              <a:solidFill>
                <a:schemeClr val="tx1"/>
              </a:solidFill>
            </a:endParaRPr>
          </a:p>
          <a:p>
            <a:pPr marL="800100" lvl="1">
              <a:buFont typeface="Arial" panose="020B0604020202020204" pitchFamily="34" charset="0"/>
              <a:buChar char="•"/>
            </a:pPr>
            <a:endParaRPr lang="en-US" sz="1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45</a:t>
            </a:fld>
            <a:endParaRPr lang="en-US" altLang="en-US" dirty="0"/>
          </a:p>
        </p:txBody>
      </p:sp>
      <p:sp>
        <p:nvSpPr>
          <p:cNvPr id="7" name="Date Placeholder 6"/>
          <p:cNvSpPr>
            <a:spLocks noGrp="1"/>
          </p:cNvSpPr>
          <p:nvPr>
            <p:ph type="dt" idx="15"/>
          </p:nvPr>
        </p:nvSpPr>
        <p:spPr/>
        <p:txBody>
          <a:bodyPr/>
          <a:lstStyle/>
          <a:p>
            <a:r>
              <a:rPr lang="en-US"/>
              <a:t>02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9129871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5955" y="873126"/>
            <a:ext cx="8296126" cy="4113213"/>
          </a:xfrm>
        </p:spPr>
        <p:txBody>
          <a:bodyPr/>
          <a:lstStyle/>
          <a:p>
            <a:pPr lvl="0">
              <a:spcBef>
                <a:spcPts val="0"/>
              </a:spcBef>
              <a:spcAft>
                <a:spcPts val="0"/>
              </a:spcAft>
              <a:buFont typeface="+mj-lt"/>
              <a:buAutoNum type="arabicPeriod"/>
            </a:pPr>
            <a:r>
              <a:rPr lang="en-GB" sz="1000" b="0" dirty="0">
                <a:latin typeface="Consolas" panose="020B0609020204030204" pitchFamily="49" charset="0"/>
              </a:rPr>
              <a:t>Introduction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Current deployments are using the entire band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On Interoperability and Coexistence. </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GB" sz="1000" b="0" dirty="0">
                <a:latin typeface="Consolas" panose="020B0609020204030204" pitchFamily="49" charset="0"/>
              </a:rPr>
              <a:t>Definitions: </a:t>
            </a:r>
            <a:endParaRPr lang="en-US" sz="1000" u="sng" dirty="0">
              <a:latin typeface="Consolas" panose="020B0609020204030204" pitchFamily="49" charset="0"/>
            </a:endParaRPr>
          </a:p>
          <a:p>
            <a:pPr lvl="0">
              <a:spcBef>
                <a:spcPts val="0"/>
              </a:spcBef>
              <a:spcAft>
                <a:spcPts val="0"/>
              </a:spcAft>
              <a:buFont typeface="+mj-lt"/>
              <a:buAutoNum type="arabicPeriod"/>
            </a:pPr>
            <a:r>
              <a:rPr lang="en-US" sz="1000" b="0" dirty="0">
                <a:latin typeface="Consolas" panose="020B0609020204030204" pitchFamily="49" charset="0"/>
              </a:rPr>
              <a:t>Comments on the proposal to “create sub-bands within the 5.9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IEEE 802.11 support of the full band</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IEEE 802.11 support of the ITS frequency band </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US" sz="1000" b="0" dirty="0">
                <a:latin typeface="Consolas" panose="020B0609020204030204" pitchFamily="49" charset="0"/>
              </a:rPr>
              <a:t>Comments on “… the transportation and vehicular-safety related </a:t>
            </a:r>
            <a:endParaRPr lang="en-US" sz="1000" u="sng" dirty="0">
              <a:latin typeface="Consolas" panose="020B0609020204030204" pitchFamily="49" charset="0"/>
            </a:endParaRPr>
          </a:p>
          <a:p>
            <a:pPr lvl="1">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On the spectrum needs for achieving the full benefit of traffic safety technologies:</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International frequency bands harmonization for ITS applications</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US" sz="1000" b="0" dirty="0">
                <a:latin typeface="Consolas" panose="020B0609020204030204" pitchFamily="49" charset="0"/>
              </a:rPr>
              <a:t>Comments on “… the transportation and vehicular-safety related applications that are particularly suited for the 5.9 GHz band as compared to other spectrum bands, and how various bands can be used efficiently and effectively to provide these applications.” [A], paragraph 19 </a:t>
            </a:r>
            <a:endParaRPr lang="en-US" sz="1000" u="sng" dirty="0">
              <a:latin typeface="Consolas" panose="020B0609020204030204" pitchFamily="49" charset="0"/>
            </a:endParaRPr>
          </a:p>
          <a:p>
            <a:pPr lvl="0">
              <a:spcBef>
                <a:spcPts val="0"/>
              </a:spcBef>
              <a:spcAft>
                <a:spcPts val="0"/>
              </a:spcAft>
              <a:buFont typeface="+mj-lt"/>
              <a:buAutoNum type="arabicPeriod"/>
            </a:pPr>
            <a:r>
              <a:rPr lang="en-US" sz="1000" b="0" dirty="0">
                <a:latin typeface="Consolas" panose="020B0609020204030204" pitchFamily="49" charset="0"/>
              </a:rPr>
              <a:t>Comments on “… on the available technical studies on C-V2X that should inform our consideration of C-V2X, </a:t>
            </a:r>
            <a:endParaRPr lang="en-US" sz="1000" u="sng" dirty="0">
              <a:latin typeface="Consolas" panose="020B0609020204030204" pitchFamily="49" charset="0"/>
            </a:endParaRPr>
          </a:p>
          <a:p>
            <a:pPr lvl="1">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5G connectivity benefits should not be coupled to C-V2X:</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Vehicle-to-Pedestrian Communications (V2P)</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US" sz="1000" b="0" dirty="0">
                <a:latin typeface="Consolas" panose="020B0609020204030204" pitchFamily="49" charset="0"/>
              </a:rPr>
              <a:t>Comments on “We propose to modify existing DSRC licenses to allow operation in only the 5.895-5.925GHz sub-band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V2X Channel Needs</a:t>
            </a:r>
            <a:endParaRPr lang="en-US" sz="1000" b="1" u="sng" dirty="0">
              <a:latin typeface="Consolas" panose="020B0609020204030204" pitchFamily="49" charset="0"/>
              <a:cs typeface="Times New Roman" panose="02020603050405020304" pitchFamily="18" charset="0"/>
            </a:endParaRPr>
          </a:p>
          <a:p>
            <a:pPr marL="457200" marR="0" indent="-457200">
              <a:spcBef>
                <a:spcPts val="0"/>
              </a:spcBef>
              <a:spcAft>
                <a:spcPts val="0"/>
              </a:spcAft>
            </a:pPr>
            <a:r>
              <a:rPr lang="en-US" sz="1000" dirty="0">
                <a:highlight>
                  <a:srgbClr val="FFFF00"/>
                </a:highlight>
                <a:latin typeface="Consolas" panose="020B0609020204030204" pitchFamily="49" charset="0"/>
                <a:ea typeface="Malgun Gothic" panose="020B0503020000020004" pitchFamily="34" charset="-127"/>
                <a:cs typeface="Calibri" panose="020F0502020204030204" pitchFamily="34" charset="0"/>
              </a:rPr>
              <a:t>OOB performance/requirements:</a:t>
            </a:r>
            <a:endParaRPr lang="en-US" sz="1000" dirty="0">
              <a:latin typeface="Consolas" panose="020B0609020204030204" pitchFamily="49" charset="0"/>
              <a:ea typeface="Malgun Gothic" panose="020B0503020000020004" pitchFamily="34" charset="-127"/>
            </a:endParaRPr>
          </a:p>
          <a:p>
            <a:pPr marL="0" lvl="0" indent="0">
              <a:spcBef>
                <a:spcPts val="0"/>
              </a:spcBef>
              <a:spcAft>
                <a:spcPts val="0"/>
              </a:spcAft>
            </a:pPr>
            <a:r>
              <a:rPr lang="en-GB" sz="1000" b="0" dirty="0">
                <a:latin typeface="Consolas" panose="020B0609020204030204" pitchFamily="49" charset="0"/>
              </a:rPr>
              <a:t>8.	Comment on “… on the extent to which our proposal would make ITS based technologies either more or less effective.” [A] paragraph 66</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Need for common V2X safety format/broadcast type:</a:t>
            </a:r>
            <a:endParaRPr lang="en-US" sz="1000" b="1" u="sng" dirty="0">
              <a:latin typeface="Consolas" panose="020B0609020204030204" pitchFamily="49" charset="0"/>
              <a:cs typeface="Times New Roman" panose="02020603050405020304" pitchFamily="18" charset="0"/>
            </a:endParaRPr>
          </a:p>
          <a:p>
            <a:pPr lvl="2">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DOT position on interoperability and robust safety/public safety</a:t>
            </a:r>
            <a:endParaRPr lang="en-US" sz="1000" b="1" dirty="0">
              <a:latin typeface="Consolas" panose="020B0609020204030204" pitchFamily="49" charset="0"/>
              <a:cs typeface="Times New Roman" panose="02020603050405020304" pitchFamily="18" charset="0"/>
            </a:endParaRPr>
          </a:p>
          <a:p>
            <a:pPr marL="457200" marR="0" indent="-457200">
              <a:spcBef>
                <a:spcPts val="0"/>
              </a:spcBef>
              <a:spcAft>
                <a:spcPts val="0"/>
              </a:spcAft>
            </a:pPr>
            <a:r>
              <a:rPr lang="en-US" sz="1000" dirty="0">
                <a:highlight>
                  <a:srgbClr val="FFFF00"/>
                </a:highlight>
                <a:latin typeface="Consolas" panose="020B0609020204030204" pitchFamily="49" charset="0"/>
                <a:ea typeface="Malgun Gothic" panose="020B0503020000020004" pitchFamily="34" charset="-127"/>
                <a:cs typeface="Calibri" panose="020F0502020204030204" pitchFamily="34" charset="0"/>
              </a:rPr>
              <a:t>Need for compatibility/backwards compatibility:</a:t>
            </a:r>
            <a:r>
              <a:rPr lang="en-US" sz="1000" dirty="0">
                <a:latin typeface="Consolas" panose="020B0609020204030204" pitchFamily="49" charset="0"/>
                <a:ea typeface="Malgun Gothic" panose="020B0503020000020004" pitchFamily="34" charset="-127"/>
                <a:cs typeface="Calibri" panose="020F0502020204030204" pitchFamily="34" charset="0"/>
              </a:rPr>
              <a:t> </a:t>
            </a:r>
            <a:endParaRPr lang="en-US" sz="1000" dirty="0">
              <a:latin typeface="Consolas" panose="020B0609020204030204" pitchFamily="49" charset="0"/>
              <a:ea typeface="Malgun Gothic" panose="020B0503020000020004" pitchFamily="34" charset="-127"/>
            </a:endParaRPr>
          </a:p>
          <a:p>
            <a:pPr marL="0" lvl="0" indent="0">
              <a:spcBef>
                <a:spcPts val="0"/>
              </a:spcBef>
              <a:spcAft>
                <a:spcPts val="0"/>
              </a:spcAft>
            </a:pPr>
            <a:r>
              <a:rPr lang="en-GB" sz="1000" b="0" dirty="0">
                <a:latin typeface="Consolas" panose="020B0609020204030204" pitchFamily="49" charset="0"/>
              </a:rPr>
              <a:t>9.	Comments on “… how to evaluate the benefits and costs of our proposal given the evolving nature of transportation and vehicular safety-related technologies, both within and outside of the 5.9 GHz band.”, [A] paragraph 66</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IEEE 802 vision of V2X technology evolution: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3GPP vision of V2X technology evolution: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Implications of different evolution models: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V2X communication technology standards</a:t>
            </a:r>
            <a:endParaRPr lang="en-US" sz="1000" b="1" u="sng" dirty="0">
              <a:latin typeface="Consolas" panose="020B0609020204030204" pitchFamily="49" charset="0"/>
              <a:cs typeface="Times New Roman" panose="02020603050405020304" pitchFamily="18" charset="0"/>
            </a:endParaRPr>
          </a:p>
          <a:p>
            <a:pPr marL="0" lvl="0" indent="0">
              <a:spcBef>
                <a:spcPts val="0"/>
              </a:spcBef>
              <a:spcAft>
                <a:spcPts val="0"/>
              </a:spcAft>
            </a:pPr>
            <a:r>
              <a:rPr lang="en-US" sz="1000" b="0" dirty="0">
                <a:latin typeface="Consolas" panose="020B0609020204030204" pitchFamily="49" charset="0"/>
              </a:rPr>
              <a:t>10.	Comment on IEEE 802.11 standards referencing }need to find an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Incorporation by reference to IEEE 802.11 standards</a:t>
            </a:r>
            <a:endParaRPr lang="en-US" sz="1000" b="1" u="sng" dirty="0">
              <a:latin typeface="Consolas" panose="020B0609020204030204" pitchFamily="49" charset="0"/>
              <a:cs typeface="Times New Roman" panose="02020603050405020304" pitchFamily="18" charset="0"/>
            </a:endParaRPr>
          </a:p>
          <a:p>
            <a:pPr marL="0" lvl="0" indent="0">
              <a:spcBef>
                <a:spcPts val="0"/>
              </a:spcBef>
              <a:spcAft>
                <a:spcPts val="0"/>
              </a:spcAft>
            </a:pPr>
            <a:r>
              <a:rPr lang="en-US" sz="1000" b="0" dirty="0">
                <a:latin typeface="Consolas" panose="020B0609020204030204" pitchFamily="49" charset="0"/>
              </a:rPr>
              <a:t>11.	Comments on </a:t>
            </a:r>
            <a:r>
              <a:rPr lang="en-GB" sz="1000" b="0" dirty="0">
                <a:latin typeface="Consolas" panose="020B0609020204030204" pitchFamily="49" charset="0"/>
              </a:rPr>
              <a:t>on the state of DSRC-based deployment and the extent to which existing licensees currently operate on some or all of the existing.” [A] Paragraph 18</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Choosing LTE-V2X as a V2X technology does not address the slow market adoption of V2X:</a:t>
            </a:r>
            <a:endParaRPr lang="en-US" sz="1000" b="1" u="sng" dirty="0">
              <a:latin typeface="Consolas" panose="020B0609020204030204" pitchFamily="49" charset="0"/>
              <a:cs typeface="Times New Roman" panose="02020603050405020304" pitchFamily="18" charset="0"/>
            </a:endParaRPr>
          </a:p>
          <a:p>
            <a:pPr marL="457200" marR="0" indent="-457200">
              <a:spcBef>
                <a:spcPts val="0"/>
              </a:spcBef>
              <a:spcAft>
                <a:spcPts val="0"/>
              </a:spcAft>
            </a:pPr>
            <a:r>
              <a:rPr lang="en-US" sz="1000" dirty="0">
                <a:latin typeface="Consolas" panose="020B0609020204030204" pitchFamily="49" charset="0"/>
                <a:ea typeface="Malgun Gothic" panose="020B0503020000020004" pitchFamily="34" charset="-127"/>
                <a:cs typeface="Calibri" panose="020F0502020204030204" pitchFamily="34" charset="0"/>
              </a:rPr>
              <a:t>Conclusion:</a:t>
            </a:r>
            <a:endParaRPr lang="en-US" sz="1000" dirty="0">
              <a:latin typeface="Consolas" panose="020B0609020204030204" pitchFamily="49" charset="0"/>
              <a:ea typeface="Malgun Gothic" panose="020B0503020000020004" pitchFamily="34" charset="-127"/>
            </a:endParaRPr>
          </a:p>
          <a:p>
            <a:pPr>
              <a:spcBef>
                <a:spcPts val="0"/>
              </a:spcBef>
              <a:buFont typeface="Arial" panose="020B0604020202020204" pitchFamily="34" charset="0"/>
              <a:buChar char="•"/>
            </a:pPr>
            <a:endParaRPr lang="en-US" sz="900" dirty="0">
              <a:latin typeface="Consolas" panose="020B0609020204030204" pitchFamily="49" charset="0"/>
            </a:endParaRPr>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02 Apr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46</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All the sections in 5.9GHz NPRM draft r11</a:t>
            </a:r>
            <a:endParaRPr lang="en-US" altLang="en-US" sz="2400" dirty="0"/>
          </a:p>
        </p:txBody>
      </p:sp>
    </p:spTree>
    <p:extLst>
      <p:ext uri="{BB962C8B-B14F-4D97-AF65-F5344CB8AC3E}">
        <p14:creationId xmlns:p14="http://schemas.microsoft.com/office/powerpoint/2010/main" val="164253820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02 Apr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48</a:t>
            </a:fld>
            <a:endParaRPr lang="en-US" altLang="en-US" sz="1200" b="0" dirty="0"/>
          </a:p>
        </p:txBody>
      </p:sp>
      <p:sp>
        <p:nvSpPr>
          <p:cNvPr id="2" name="Date Placeholder 1"/>
          <p:cNvSpPr>
            <a:spLocks noGrp="1"/>
          </p:cNvSpPr>
          <p:nvPr>
            <p:ph type="dt" idx="15"/>
          </p:nvPr>
        </p:nvSpPr>
        <p:spPr/>
        <p:txBody>
          <a:bodyPr/>
          <a:lstStyle/>
          <a:p>
            <a:r>
              <a:rPr lang="en-US"/>
              <a:t>02 Apr 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02 Apr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736372"/>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 Apr 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02 Apr 20</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50</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0" y="309330"/>
            <a:ext cx="9144000" cy="6239340"/>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02 Apr 20</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51</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304800" y="7551"/>
            <a:ext cx="8534399" cy="684289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85800" y="2057400"/>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 Apr 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02 Apr 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414256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 one to take some notes, Peter E. </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400" dirty="0">
                <a:solidFill>
                  <a:schemeClr val="tx1"/>
                </a:solidFill>
              </a:rPr>
              <a:t> </a:t>
            </a:r>
          </a:p>
          <a:p>
            <a:pPr>
              <a:buFont typeface="Arial" panose="020B0604020202020204" pitchFamily="34" charset="0"/>
              <a:buChar char="•"/>
            </a:pPr>
            <a:r>
              <a:rPr lang="en-US" altLang="en-US" sz="14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GB" sz="1400" dirty="0">
                <a:solidFill>
                  <a:schemeClr val="tx1"/>
                </a:solidFill>
              </a:rPr>
              <a:t>FCC NPRM 5.9GHz </a:t>
            </a:r>
            <a:r>
              <a:rPr lang="en-GB" sz="1200" dirty="0">
                <a:solidFill>
                  <a:schemeClr val="tx1"/>
                </a:solidFill>
              </a:rPr>
              <a:t>updated reply comments </a:t>
            </a:r>
          </a:p>
          <a:p>
            <a:pPr lvl="1">
              <a:spcBef>
                <a:spcPts val="0"/>
              </a:spcBef>
              <a:buFont typeface="Arial" panose="020B0604020202020204" pitchFamily="34" charset="0"/>
              <a:buChar char="•"/>
            </a:pPr>
            <a:r>
              <a:rPr lang="en-US" sz="1400" dirty="0">
                <a:solidFill>
                  <a:schemeClr val="tx1"/>
                </a:solidFill>
              </a:rPr>
              <a:t>ITU-R SM.2352 submission</a:t>
            </a:r>
            <a:endParaRPr lang="en-US" altLang="en-US" sz="1400" dirty="0">
              <a:solidFill>
                <a:schemeClr val="tx1"/>
              </a:solidFill>
            </a:endParaRPr>
          </a:p>
          <a:p>
            <a:pPr lvl="1">
              <a:spcBef>
                <a:spcPts val="0"/>
              </a:spcBef>
              <a:buFont typeface="Arial" panose="020B0604020202020204" pitchFamily="34" charset="0"/>
              <a:buChar char="•"/>
            </a:pPr>
            <a:r>
              <a:rPr lang="en-US" altLang="en-US" sz="1400" dirty="0"/>
              <a:t>ITU-R M.1450/M.1801 submissions</a:t>
            </a:r>
          </a:p>
          <a:p>
            <a:pPr lvl="1">
              <a:spcBef>
                <a:spcPts val="0"/>
              </a:spcBef>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FCC NPRM updated reply comment inputs</a:t>
            </a:r>
          </a:p>
          <a:p>
            <a:pPr lvl="1">
              <a:buFont typeface="Arial" panose="020B0604020202020204" pitchFamily="34" charset="0"/>
              <a:buChar char="•"/>
            </a:pPr>
            <a:r>
              <a:rPr lang="en-US" altLang="en-US" sz="1400" dirty="0">
                <a:solidFill>
                  <a:schemeClr val="tx1"/>
                </a:solidFill>
              </a:rPr>
              <a:t>ITU-R submissions input </a:t>
            </a:r>
          </a:p>
          <a:p>
            <a:pPr lvl="1">
              <a:buFont typeface="Arial" panose="020B0604020202020204" pitchFamily="34" charset="0"/>
              <a:buChar char="•"/>
            </a:pPr>
            <a:r>
              <a:rPr lang="en-US" altLang="en-US" sz="1400" dirty="0">
                <a:solidFill>
                  <a:schemeClr val="tx1"/>
                </a:solidFill>
              </a:rPr>
              <a:t>Anything new today	</a:t>
            </a: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796559" y="929820"/>
            <a:ext cx="3966441" cy="554559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GB"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 and WRC-23</a:t>
            </a:r>
          </a:p>
          <a:p>
            <a:pPr marL="0" indent="0">
              <a:spcBef>
                <a:spcPts val="0"/>
              </a:spcBef>
            </a:pPr>
            <a:endParaRPr lang="en-US" altLang="en-US" sz="1400" b="0" kern="0" dirty="0"/>
          </a:p>
          <a:p>
            <a:pPr>
              <a:spcBef>
                <a:spcPts val="0"/>
              </a:spcBef>
              <a:buFont typeface="Arial" panose="020B0604020202020204" pitchFamily="34" charset="0"/>
              <a:buChar char="•"/>
            </a:pPr>
            <a:r>
              <a:rPr lang="en-GB" sz="1400" b="0" dirty="0">
                <a:solidFill>
                  <a:schemeClr val="tx1"/>
                </a:solidFill>
              </a:rPr>
              <a:t>FCC NPRM on 5.9GHz  reply  comments</a:t>
            </a:r>
          </a:p>
          <a:p>
            <a:pPr lvl="1">
              <a:spcBef>
                <a:spcPts val="0"/>
              </a:spcBef>
              <a:buFont typeface="Arial" panose="020B0604020202020204" pitchFamily="34" charset="0"/>
              <a:buChar char="•"/>
            </a:pPr>
            <a:r>
              <a:rPr lang="en-GB" sz="1400" dirty="0">
                <a:solidFill>
                  <a:schemeClr val="tx1"/>
                </a:solidFill>
              </a:rPr>
              <a:t>Status and extension</a:t>
            </a:r>
          </a:p>
          <a:p>
            <a:pPr>
              <a:spcBef>
                <a:spcPts val="0"/>
              </a:spcBef>
              <a:buFont typeface="Arial" panose="020B0604020202020204" pitchFamily="34" charset="0"/>
              <a:buChar char="•"/>
            </a:pPr>
            <a:endParaRPr lang="en-GB" sz="1400" b="0" dirty="0">
              <a:solidFill>
                <a:schemeClr val="tx1"/>
              </a:solidFill>
            </a:endParaRPr>
          </a:p>
          <a:p>
            <a:pPr>
              <a:spcBef>
                <a:spcPts val="0"/>
              </a:spcBef>
              <a:buFont typeface="Arial" panose="020B0604020202020204" pitchFamily="34" charset="0"/>
              <a:buChar char="•"/>
            </a:pPr>
            <a:endParaRPr lang="en-US" sz="1400" b="0" dirty="0"/>
          </a:p>
          <a:p>
            <a:pPr>
              <a:spcBef>
                <a:spcPts val="0"/>
              </a:spcBef>
              <a:buFont typeface="Arial" panose="020B0604020202020204" pitchFamily="34" charset="0"/>
              <a:buChar char="•"/>
            </a:pPr>
            <a:endParaRPr lang="en-US" sz="1400" b="0" dirty="0"/>
          </a:p>
          <a:p>
            <a:pPr>
              <a:spcBef>
                <a:spcPts val="0"/>
              </a:spcBef>
              <a:buFont typeface="Arial" panose="020B0604020202020204" pitchFamily="34" charset="0"/>
              <a:buChar char="•"/>
            </a:pPr>
            <a:r>
              <a:rPr lang="en-US" sz="1400" b="0" dirty="0"/>
              <a:t>ITU-R SM.2352 on THz update for ITU-R</a:t>
            </a:r>
          </a:p>
          <a:p>
            <a:pPr lvl="1">
              <a:spcBef>
                <a:spcPts val="0"/>
              </a:spcBef>
              <a:buFont typeface="Arial" panose="020B0604020202020204" pitchFamily="34" charset="0"/>
              <a:buChar char="•"/>
            </a:pPr>
            <a:r>
              <a:rPr lang="en-US" sz="1400" dirty="0"/>
              <a:t>Status </a:t>
            </a:r>
          </a:p>
          <a:p>
            <a:pPr lvl="1">
              <a:spcBef>
                <a:spcPts val="0"/>
              </a:spcBef>
              <a:buFont typeface="Arial" panose="020B0604020202020204" pitchFamily="34" charset="0"/>
              <a:buChar char="•"/>
            </a:pPr>
            <a:r>
              <a:rPr lang="en-US" sz="1400" dirty="0"/>
              <a:t>Goal  to approve 16 April  </a:t>
            </a:r>
          </a:p>
          <a:p>
            <a:pPr lvl="1">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r>
              <a:rPr lang="en-US" altLang="en-US" sz="1400" b="0" kern="0" dirty="0"/>
              <a:t>ITU-R M.1450/M.1801 submissions</a:t>
            </a:r>
          </a:p>
          <a:p>
            <a:pPr lvl="1">
              <a:spcBef>
                <a:spcPts val="0"/>
              </a:spcBef>
              <a:buFont typeface="Arial" panose="020B0604020202020204" pitchFamily="34" charset="0"/>
              <a:buChar char="•"/>
            </a:pPr>
            <a:r>
              <a:rPr lang="en-US" altLang="en-US" sz="1400" kern="0" dirty="0"/>
              <a:t>Status update and plan</a:t>
            </a:r>
          </a:p>
          <a:p>
            <a:pPr>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r>
              <a:rPr lang="en-US" altLang="en-US" sz="1400" b="0" kern="0" dirty="0"/>
              <a:t>General discussion items</a:t>
            </a:r>
          </a:p>
          <a:p>
            <a:pPr lvl="1">
              <a:spcBef>
                <a:spcPts val="0"/>
              </a:spcBef>
              <a:buFont typeface="Arial" panose="020B0604020202020204" pitchFamily="34" charset="0"/>
              <a:buChar char="•"/>
            </a:pPr>
            <a:r>
              <a:rPr lang="en-US" altLang="en-US" sz="1400" kern="0" dirty="0"/>
              <a:t>FCC 6GHz R&amp;O draft imminent   </a:t>
            </a:r>
          </a:p>
          <a:p>
            <a:pPr lvl="1">
              <a:spcBef>
                <a:spcPts val="0"/>
              </a:spcBef>
              <a:buFont typeface="Arial" panose="020B0604020202020204" pitchFamily="34" charset="0"/>
              <a:buChar char="•"/>
            </a:pPr>
            <a:r>
              <a:rPr lang="en-US" altLang="en-US" sz="1400" b="0" kern="0" dirty="0"/>
              <a:t>FCC grants WIPSs a</a:t>
            </a:r>
            <a:r>
              <a:rPr lang="en-US" altLang="en-US" sz="1400" kern="0" dirty="0"/>
              <a:t> STA for U-NII-4 band. </a:t>
            </a:r>
            <a:endParaRPr lang="en-US" altLang="en-US" sz="1400" b="0" kern="0" dirty="0"/>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707014"/>
            <a:ext cx="8229602" cy="5858886"/>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600" u="sng" dirty="0"/>
          </a:p>
          <a:p>
            <a:pPr>
              <a:spcBef>
                <a:spcPts val="400"/>
              </a:spcBef>
              <a:buFont typeface="Arial" panose="020B0604020202020204" pitchFamily="34" charset="0"/>
              <a:buChar char="•"/>
            </a:pPr>
            <a:r>
              <a:rPr lang="en-US" altLang="en-US" sz="1600" u="sng" dirty="0"/>
              <a:t>Motion:</a:t>
            </a:r>
            <a:r>
              <a:rPr lang="en-US" altLang="en-US" sz="1600" dirty="0"/>
              <a:t> To approve the agenda as presented on previous slide</a:t>
            </a:r>
          </a:p>
          <a:p>
            <a:pPr>
              <a:spcBef>
                <a:spcPts val="400"/>
              </a:spcBef>
            </a:pPr>
            <a:r>
              <a:rPr lang="en-US" altLang="en-US" sz="1600" b="1" dirty="0"/>
              <a:t>	</a:t>
            </a:r>
            <a:r>
              <a:rPr lang="en-US" altLang="en-US" sz="1600" b="1" dirty="0">
                <a:solidFill>
                  <a:schemeClr val="tx1"/>
                </a:solidFill>
              </a:rPr>
              <a:t>	</a:t>
            </a:r>
            <a:r>
              <a:rPr lang="en-US" altLang="en-US" sz="1600" b="0" dirty="0">
                <a:solidFill>
                  <a:schemeClr val="tx1"/>
                </a:solidFill>
              </a:rPr>
              <a:t>Moved by: 	Vijay A</a:t>
            </a:r>
          </a:p>
          <a:p>
            <a:pPr>
              <a:spcBef>
                <a:spcPts val="400"/>
              </a:spcBef>
            </a:pPr>
            <a:r>
              <a:rPr lang="en-US" altLang="en-US" sz="1600" b="0" dirty="0">
                <a:solidFill>
                  <a:schemeClr val="tx1"/>
                </a:solidFill>
              </a:rPr>
              <a:t>		Seconded by: 	Stuart K </a:t>
            </a:r>
          </a:p>
          <a:p>
            <a:pPr>
              <a:spcBef>
                <a:spcPts val="400"/>
              </a:spcBef>
            </a:pPr>
            <a:r>
              <a:rPr lang="en-US" altLang="en-US" sz="1600" b="0" dirty="0">
                <a:solidFill>
                  <a:schemeClr val="tx1"/>
                </a:solidFill>
              </a:rPr>
              <a:t>		Discussion?  	None</a:t>
            </a:r>
          </a:p>
          <a:p>
            <a:pPr lvl="1">
              <a:spcBef>
                <a:spcPts val="400"/>
              </a:spcBef>
            </a:pPr>
            <a:r>
              <a:rPr lang="en-US" altLang="en-US" sz="1600" dirty="0">
                <a:solidFill>
                  <a:schemeClr val="tx1"/>
                </a:solidFill>
              </a:rPr>
              <a:t>Vote:  Approved by unanimous consent</a:t>
            </a:r>
          </a:p>
          <a:p>
            <a:pPr lvl="3">
              <a:buFont typeface="Arial" panose="020B0604020202020204" pitchFamily="34" charset="0"/>
              <a:buChar char="•"/>
            </a:pPr>
            <a:endParaRPr lang="en-US" altLang="en-US" sz="900" u="sng" dirty="0"/>
          </a:p>
          <a:p>
            <a:pPr lvl="3">
              <a:buFont typeface="Arial" panose="020B0604020202020204" pitchFamily="34" charset="0"/>
              <a:buChar char="•"/>
            </a:pPr>
            <a:endParaRPr lang="en-US" altLang="en-US" sz="900" u="sng" dirty="0"/>
          </a:p>
          <a:p>
            <a:pPr>
              <a:spcBef>
                <a:spcPts val="400"/>
              </a:spcBef>
              <a:buFont typeface="Arial" panose="020B0604020202020204" pitchFamily="34" charset="0"/>
              <a:buChar char="•"/>
            </a:pPr>
            <a:r>
              <a:rPr lang="en-US" altLang="en-US" sz="1600" u="sng" dirty="0"/>
              <a:t>Motion:</a:t>
            </a:r>
            <a:r>
              <a:rPr lang="en-US" altLang="en-US" sz="1600" dirty="0"/>
              <a:t> </a:t>
            </a:r>
            <a:r>
              <a:rPr lang="en-GB" sz="1600" b="0" dirty="0"/>
              <a:t>To approve the minutes from the IEEE 802.18 Teleconference </a:t>
            </a:r>
            <a:r>
              <a:rPr lang="en-GB" sz="1600" b="0"/>
              <a:t>26 March </a:t>
            </a:r>
            <a:r>
              <a:rPr lang="en-GB" sz="1600" b="0" dirty="0"/>
              <a:t>2020 in document  </a:t>
            </a:r>
            <a:r>
              <a:rPr lang="en-GB" sz="1600" b="0" u="sng" dirty="0">
                <a:hlinkClick r:id="rId3"/>
              </a:rPr>
              <a:t>https://mentor.ieee.org/802.18/dcn/20/18-20-0051-00-0000-minutes-26mar20-rrtag-teleconference.docx</a:t>
            </a:r>
            <a:r>
              <a:rPr lang="en-GB" sz="1600" b="0" u="sng" dirty="0"/>
              <a:t>  </a:t>
            </a:r>
            <a:r>
              <a:rPr lang="en-GB" sz="1600" b="0" dirty="0"/>
              <a:t>  </a:t>
            </a:r>
            <a:r>
              <a:rPr lang="en-US" sz="1600" b="0" dirty="0"/>
              <a:t>27-Mar-2020 23:22:26 ET</a:t>
            </a:r>
            <a:r>
              <a:rPr lang="en-US" altLang="en-US" sz="1600" b="0" dirty="0">
                <a:solidFill>
                  <a:schemeClr val="tx1"/>
                </a:solidFill>
              </a:rPr>
              <a:t>	</a:t>
            </a:r>
          </a:p>
          <a:p>
            <a:pPr marL="0" indent="0">
              <a:spcBef>
                <a:spcPts val="400"/>
              </a:spcBef>
            </a:pPr>
            <a:r>
              <a:rPr lang="en-US" altLang="en-US" sz="1400" b="0" dirty="0">
                <a:solidFill>
                  <a:schemeClr val="tx1"/>
                </a:solidFill>
              </a:rPr>
              <a:t>	</a:t>
            </a:r>
            <a:r>
              <a:rPr lang="en-US" altLang="en-US" sz="1600" b="0" dirty="0">
                <a:solidFill>
                  <a:schemeClr val="tx1"/>
                </a:solidFill>
              </a:rPr>
              <a:t>Moved by:  	Peter E. </a:t>
            </a:r>
          </a:p>
          <a:p>
            <a:pPr marL="0" indent="0">
              <a:spcBef>
                <a:spcPts val="400"/>
              </a:spcBef>
            </a:pPr>
            <a:r>
              <a:rPr lang="en-US" altLang="en-US" sz="1600" b="0" dirty="0">
                <a:solidFill>
                  <a:schemeClr val="tx1"/>
                </a:solidFill>
              </a:rPr>
              <a:t>	Seconded by:	Stuart K</a:t>
            </a:r>
          </a:p>
          <a:p>
            <a:pPr marL="0" indent="0">
              <a:spcBef>
                <a:spcPts val="400"/>
              </a:spcBef>
            </a:pPr>
            <a:r>
              <a:rPr lang="en-US" altLang="en-US" sz="1600" b="0" dirty="0">
                <a:solidFill>
                  <a:schemeClr val="tx1"/>
                </a:solidFill>
              </a:rPr>
              <a:t>	Discussion?  	None</a:t>
            </a:r>
          </a:p>
          <a:p>
            <a:pPr lvl="1">
              <a:spcBef>
                <a:spcPts val="400"/>
              </a:spcBef>
            </a:pPr>
            <a:r>
              <a:rPr lang="en-US" altLang="en-US" sz="1600" dirty="0">
                <a:solidFill>
                  <a:schemeClr val="tx1"/>
                </a:solidFill>
              </a:rPr>
              <a:t>Vote:  Approved by unanimous consent</a:t>
            </a:r>
            <a:endParaRPr lang="en-US" altLang="en-US" sz="1600" b="1"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02 Apr 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 </a:t>
            </a:r>
            <a:endParaRPr lang="en-US" sz="1200" dirty="0"/>
          </a:p>
        </p:txBody>
      </p:sp>
      <p:sp>
        <p:nvSpPr>
          <p:cNvPr id="3" name="Content Placeholder 2"/>
          <p:cNvSpPr>
            <a:spLocks noGrp="1"/>
          </p:cNvSpPr>
          <p:nvPr>
            <p:ph idx="1"/>
          </p:nvPr>
        </p:nvSpPr>
        <p:spPr>
          <a:xfrm>
            <a:off x="685800" y="990600"/>
            <a:ext cx="7856538" cy="54848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endParaRPr lang="en-US" sz="1000" dirty="0">
              <a:solidFill>
                <a:schemeClr val="tx1"/>
              </a:solidFill>
            </a:endParaRPr>
          </a:p>
          <a:p>
            <a:pPr>
              <a:spcBef>
                <a:spcPts val="0"/>
              </a:spcBef>
              <a:buFont typeface="Arial" panose="020B0604020202020204" pitchFamily="34" charset="0"/>
              <a:buChar char="•"/>
            </a:pPr>
            <a:r>
              <a:rPr lang="en-US" sz="1600" dirty="0">
                <a:solidFill>
                  <a:srgbClr val="0070C0"/>
                </a:solidFill>
              </a:rPr>
              <a:t>Remember – BRAN documents can be found in the 802.11 private area documents</a:t>
            </a:r>
          </a:p>
          <a:p>
            <a:pPr lvl="4">
              <a:spcBef>
                <a:spcPts val="0"/>
              </a:spcBef>
              <a:buFont typeface="Arial" panose="020B0604020202020204" pitchFamily="34" charset="0"/>
              <a:buChar char="•"/>
            </a:pPr>
            <a:endParaRPr lang="en-US" sz="10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meeting </a:t>
            </a:r>
            <a:r>
              <a:rPr lang="en-US" sz="1400" dirty="0">
                <a:solidFill>
                  <a:schemeClr val="tx1"/>
                </a:solidFill>
              </a:rPr>
              <a:t>#10</a:t>
            </a:r>
            <a:r>
              <a:rPr lang="en-US" sz="1400" dirty="0"/>
              <a:t>6, 22-26Jun20;  likely on-line but is tbd, </a:t>
            </a:r>
            <a:endParaRPr lang="en-US" sz="1800" b="0" dirty="0">
              <a:solidFill>
                <a:srgbClr val="C00000"/>
              </a:solidFill>
            </a:endParaRPr>
          </a:p>
          <a:p>
            <a:pPr lvl="1">
              <a:buFont typeface="Arial" panose="020B0604020202020204" pitchFamily="34" charset="0"/>
              <a:buChar char="•"/>
            </a:pPr>
            <a:r>
              <a:rPr lang="en-US" sz="1600" dirty="0">
                <a:solidFill>
                  <a:schemeClr val="tx1"/>
                </a:solidFill>
              </a:rPr>
              <a:t> For 6 GHz, 2 web meetings have been announced.</a:t>
            </a:r>
          </a:p>
          <a:p>
            <a:pPr lvl="1">
              <a:buFont typeface="Arial" panose="020B0604020202020204" pitchFamily="34" charset="0"/>
              <a:buChar char="•"/>
            </a:pPr>
            <a:r>
              <a:rPr lang="en-US" sz="1600" dirty="0">
                <a:solidFill>
                  <a:schemeClr val="tx1"/>
                </a:solidFill>
              </a:rPr>
              <a:t> For Bran overall, a schedule is being sent out with call in info,</a:t>
            </a:r>
          </a:p>
          <a:p>
            <a:pPr lvl="2">
              <a:buFont typeface="Arial" panose="020B0604020202020204" pitchFamily="34" charset="0"/>
              <a:buChar char="•"/>
            </a:pPr>
            <a:r>
              <a:rPr lang="en-US" sz="1600" dirty="0">
                <a:solidFill>
                  <a:schemeClr val="tx1"/>
                </a:solidFill>
              </a:rPr>
              <a:t>Point is the BRAN chair is setting up a google calendar to do this and is part of the still evolving how to move everything to be online. </a:t>
            </a:r>
          </a:p>
          <a:p>
            <a:pPr lvl="1">
              <a:buFont typeface="Arial" panose="020B0604020202020204" pitchFamily="34" charset="0"/>
              <a:buChar char="•"/>
            </a:pPr>
            <a:r>
              <a:rPr lang="en-US" sz="1600" dirty="0">
                <a:solidFill>
                  <a:schemeClr val="tx1"/>
                </a:solidFill>
              </a:rPr>
              <a:t>Minutes for remote consensus has just come up, for the online meeting #105.</a:t>
            </a:r>
          </a:p>
          <a:p>
            <a:pPr marL="457200" lvl="1" indent="0"/>
            <a:endParaRPr lang="en-US" sz="1600" dirty="0">
              <a:solidFill>
                <a:schemeClr val="tx1"/>
              </a:solidFill>
            </a:endParaRPr>
          </a:p>
          <a:p>
            <a:pPr marL="457200" lvl="1" indent="0"/>
            <a:endParaRPr lang="en-US" sz="1600" dirty="0">
              <a:solidFill>
                <a:schemeClr val="tx1"/>
              </a:solidFill>
            </a:endParaRPr>
          </a:p>
          <a:p>
            <a:pPr marL="457200" lvl="1" indent="0"/>
            <a:endParaRPr lang="en-US" sz="1200" dirty="0">
              <a:solidFill>
                <a:schemeClr val="bg1">
                  <a:lumMod val="75000"/>
                </a:schemeClr>
              </a:solidFill>
            </a:endParaRPr>
          </a:p>
          <a:p>
            <a:pPr marL="457200" lvl="1" indent="0"/>
            <a:endParaRPr lang="en-US" sz="1200" dirty="0">
              <a:solidFill>
                <a:schemeClr val="bg1">
                  <a:lumMod val="75000"/>
                </a:schemeClr>
              </a:solidFill>
            </a:endParaRPr>
          </a:p>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6"/>
              </a:rPr>
              <a:t>&lt;ERM&gt;</a:t>
            </a:r>
            <a:r>
              <a:rPr lang="en-US" sz="1600" b="0" dirty="0"/>
              <a:t> </a:t>
            </a:r>
            <a:r>
              <a:rPr lang="en-US" sz="1600" dirty="0">
                <a:solidFill>
                  <a:schemeClr val="tx1"/>
                </a:solidFill>
              </a:rPr>
              <a:t>next meeting #71,  16-19Jun20, </a:t>
            </a:r>
            <a:r>
              <a:rPr lang="en-US" sz="1600" b="0" dirty="0">
                <a:solidFill>
                  <a:srgbClr val="C00000"/>
                </a:solidFill>
                <a:sym typeface="Wingdings" panose="05000000000000000000" pitchFamily="2" charset="2"/>
              </a:rPr>
              <a:t> _______</a:t>
            </a:r>
            <a:endParaRPr lang="en-US" sz="1600" b="0" dirty="0">
              <a:solidFill>
                <a:schemeClr val="tx1"/>
              </a:solidFill>
            </a:endParaRPr>
          </a:p>
          <a:p>
            <a:pPr lvl="1">
              <a:spcBef>
                <a:spcPts val="0"/>
              </a:spcBef>
              <a:buFont typeface="Arial" panose="020B0604020202020204" pitchFamily="34" charset="0"/>
              <a:buChar char="•"/>
            </a:pPr>
            <a:r>
              <a:rPr lang="en-US" sz="1600" dirty="0">
                <a:solidFill>
                  <a:schemeClr val="tx1"/>
                </a:solidFill>
              </a:rPr>
              <a:t>nothing to share today</a:t>
            </a:r>
            <a:endParaRPr lang="en-US" sz="1100" dirty="0"/>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7"/>
              </a:rPr>
              <a:t>&lt;TG-11&gt;</a:t>
            </a:r>
            <a:r>
              <a:rPr lang="en-US" altLang="en-US" sz="1600" b="0" dirty="0"/>
              <a:t>  </a:t>
            </a:r>
            <a:r>
              <a:rPr lang="en-US" sz="1600" dirty="0">
                <a:solidFill>
                  <a:schemeClr val="tx1"/>
                </a:solidFill>
              </a:rPr>
              <a:t>next  calls, 09Apr, 29Apr, 14May</a:t>
            </a:r>
          </a:p>
          <a:p>
            <a:pPr lvl="1">
              <a:spcBef>
                <a:spcPts val="0"/>
              </a:spcBef>
              <a:buFont typeface="Arial" panose="020B0604020202020204" pitchFamily="34" charset="0"/>
              <a:buChar char="•"/>
            </a:pPr>
            <a:r>
              <a:rPr lang="en-US" sz="1200" dirty="0">
                <a:solidFill>
                  <a:schemeClr val="tx1"/>
                </a:solidFill>
              </a:rPr>
              <a:t>nothing to share today </a:t>
            </a:r>
          </a:p>
          <a:p>
            <a:pPr>
              <a:spcBef>
                <a:spcPts val="0"/>
              </a:spcBef>
              <a:buFont typeface="Arial" panose="020B0604020202020204" pitchFamily="34" charset="0"/>
              <a:buChar char="•"/>
            </a:pPr>
            <a:r>
              <a:rPr lang="en-US" sz="1800" dirty="0"/>
              <a:t>ETSI - ERM </a:t>
            </a:r>
            <a:r>
              <a:rPr lang="en-US" sz="1800" b="0" dirty="0">
                <a:hlinkClick r:id="rId8"/>
              </a:rPr>
              <a:t>&lt;TG37&gt;</a:t>
            </a:r>
            <a:r>
              <a:rPr lang="en-US" sz="1800" b="0" dirty="0"/>
              <a:t> </a:t>
            </a:r>
            <a:r>
              <a:rPr lang="en-US" sz="1800" dirty="0"/>
              <a:t> next meeting tbd</a:t>
            </a:r>
          </a:p>
          <a:p>
            <a:pPr lvl="1">
              <a:spcBef>
                <a:spcPts val="0"/>
              </a:spcBef>
              <a:buFont typeface="Arial" panose="020B0604020202020204" pitchFamily="34" charset="0"/>
              <a:buChar char="•"/>
            </a:pPr>
            <a:r>
              <a:rPr lang="en-US" sz="1200" dirty="0">
                <a:solidFill>
                  <a:schemeClr val="tx1"/>
                </a:solidFill>
              </a:rPr>
              <a:t>nothing to share today </a:t>
            </a: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9"/>
              </a:rPr>
              <a:t>&lt;TG-UWB&gt;</a:t>
            </a:r>
            <a:r>
              <a:rPr lang="en-US" sz="1400" b="0" dirty="0">
                <a:solidFill>
                  <a:schemeClr val="tx1"/>
                </a:solidFill>
              </a:rPr>
              <a:t> </a:t>
            </a:r>
            <a:r>
              <a:rPr lang="en-US" sz="1400" dirty="0">
                <a:solidFill>
                  <a:schemeClr val="tx1"/>
                </a:solidFill>
              </a:rPr>
              <a:t>next meeting #53, 27-29Apr20, online; many calls over next weeks.</a:t>
            </a:r>
          </a:p>
          <a:p>
            <a:pPr lvl="1">
              <a:spcBef>
                <a:spcPts val="0"/>
              </a:spcBef>
              <a:buFont typeface="Arial" panose="020B0604020202020204" pitchFamily="34" charset="0"/>
              <a:buChar char="•"/>
            </a:pPr>
            <a:r>
              <a:rPr lang="en-US" sz="1200" dirty="0">
                <a:solidFill>
                  <a:schemeClr val="tx1"/>
                </a:solidFill>
              </a:rPr>
              <a:t>nothing to share today </a:t>
            </a: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 Apr 20</a:t>
            </a:r>
            <a:endParaRPr lang="en-GB" dirty="0"/>
          </a:p>
        </p:txBody>
      </p:sp>
    </p:spTree>
    <p:extLst>
      <p:ext uri="{BB962C8B-B14F-4D97-AF65-F5344CB8AC3E}">
        <p14:creationId xmlns:p14="http://schemas.microsoft.com/office/powerpoint/2010/main" val="77796066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46435</TotalTime>
  <Words>11442</Words>
  <Application>Microsoft Office PowerPoint</Application>
  <PresentationFormat>On-screen Show (4:3)</PresentationFormat>
  <Paragraphs>1113</Paragraphs>
  <Slides>51</Slides>
  <Notes>37</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51</vt:i4>
      </vt:variant>
    </vt:vector>
  </HeadingPairs>
  <TitlesOfParts>
    <vt:vector size="61" baseType="lpstr">
      <vt:lpstr>Arial</vt:lpstr>
      <vt:lpstr>Calibri</vt:lpstr>
      <vt:lpstr>Consolas</vt:lpstr>
      <vt:lpstr>Helvetica</vt:lpstr>
      <vt:lpstr>Monotype Sorts</vt:lpstr>
      <vt:lpstr>Times New Roman</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EU items to share -1 </vt:lpstr>
      <vt:lpstr>EU items to share -2 </vt:lpstr>
      <vt:lpstr>ITU-R items to share</vt:lpstr>
      <vt:lpstr>FCC NPRM on 5.9 GHz reply comments-1</vt:lpstr>
      <vt:lpstr>FCC NPRM – reply comments – extended date Revisiting-use-of-the-5850-5925-MHz-band</vt:lpstr>
      <vt:lpstr>FCC NPRM on 5.9 GHz extended reply comments-1</vt:lpstr>
      <vt:lpstr>ITU-R SM.2352 on THz</vt:lpstr>
      <vt:lpstr>ITU-R THz SM.2352 submission – standing by</vt:lpstr>
      <vt:lpstr>ITU-R M.1450/M.1801 updates</vt:lpstr>
      <vt:lpstr>ITU-R M.1450 &amp; M.1801 submissions – standing by</vt:lpstr>
      <vt:lpstr>General Discussion Items - FYI</vt:lpstr>
      <vt:lpstr>Actions Required</vt:lpstr>
      <vt:lpstr>Any Other Business</vt:lpstr>
      <vt:lpstr>Adjourn</vt:lpstr>
      <vt:lpstr>PowerPoint Presentation</vt:lpstr>
      <vt:lpstr>ITU-R SM.2352 on THz</vt:lpstr>
      <vt:lpstr>ITU-R SM.2352 on THz</vt:lpstr>
      <vt:lpstr>Chairman Pai’s statement on 5.9 GHz &amp; NPRM -background</vt:lpstr>
      <vt:lpstr>5.9 GHz NPRM –  high level direction on comments</vt:lpstr>
      <vt:lpstr>5.9 GHz NPRM – status</vt:lpstr>
      <vt:lpstr>FCC NPRM  Revisiting-use-of-the-5850-5925-MHz-band</vt:lpstr>
      <vt:lpstr>5.9 GHz &amp; NPRM –06feb page 2</vt:lpstr>
      <vt:lpstr>5.9 GHz &amp; NPRM –06feb page 1</vt:lpstr>
      <vt:lpstr>5.9 GHz &amp; NPRM –history 30jan </vt:lpstr>
      <vt:lpstr>5.9 GHz &amp; NPRM plans for comments- history 30jan</vt:lpstr>
      <vt:lpstr>5.9 GHz &amp; NPRM –history 23jan </vt:lpstr>
      <vt:lpstr>5.9 GHz &amp; NPRM – history 23jan </vt:lpstr>
      <vt:lpstr>5.9 GHz NPRM – Thursday sna</vt:lpstr>
      <vt:lpstr>5.9 GHz NPRM – Thursday sna</vt:lpstr>
      <vt:lpstr>5.9 GHz NPRM – Tuesday sna</vt:lpstr>
      <vt:lpstr>5.9 GHz NPRM – history 09jan</vt:lpstr>
      <vt:lpstr>5.9 GHz NPRM – history 09jan</vt:lpstr>
      <vt:lpstr>5.9 GHz NPRM - history of possible areas to comment on</vt:lpstr>
      <vt:lpstr>5.9 GHz NPRM – history of possible areas to comment on</vt:lpstr>
      <vt:lpstr>5.9 GHz NPRM - history of possible areas to comment on</vt:lpstr>
      <vt:lpstr>5.9 GHz NPRM -NHTSA –history of possible areas to comment on</vt:lpstr>
      <vt:lpstr>5.9 GHz NPRM –history of possible areas to comment on</vt:lpstr>
      <vt:lpstr>All the sections in 5.9GHz NPRM draft r11</vt:lpstr>
      <vt:lpstr>Responsibilities of WG Vice Chair</vt:lpstr>
      <vt:lpstr>Responsibilities of WG Secretary</vt:lpstr>
      <vt:lpstr>Responsibilities of Working Group Officers</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2604</cp:revision>
  <cp:lastPrinted>1601-01-01T00:00:00Z</cp:lastPrinted>
  <dcterms:created xsi:type="dcterms:W3CDTF">2016-03-03T14:54:45Z</dcterms:created>
  <dcterms:modified xsi:type="dcterms:W3CDTF">2020-04-03T15:21:56Z</dcterms:modified>
</cp:coreProperties>
</file>