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3" r:id="rId17"/>
    <p:sldId id="664" r:id="rId18"/>
    <p:sldId id="668"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varScale="1">
        <p:scale>
          <a:sx n="115" d="100"/>
          <a:sy n="115" d="100"/>
        </p:scale>
        <p:origin x="1206"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eee802.my.webex.com/ieee802.my/j.php?MTID=m4af3f33f89f37207218c57f704cc2ca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d0343655a609d6f9f9bfef26d7cc0ff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0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Have not received OOBE contribution that we could drop in and discuss. </a:t>
            </a:r>
          </a:p>
          <a:p>
            <a:pPr marL="800100" lvl="1">
              <a:spcBef>
                <a:spcPts val="0"/>
              </a:spcBef>
              <a:buFont typeface="Arial" panose="020B0604020202020204" pitchFamily="34" charset="0"/>
              <a:buChar char="•"/>
            </a:pPr>
            <a:r>
              <a:rPr lang="en-US" sz="1600" dirty="0">
                <a:solidFill>
                  <a:schemeClr val="tx1"/>
                </a:solidFill>
              </a:rPr>
              <a:t>We may have to depend on contributions from external organizations, to cover this. </a:t>
            </a:r>
            <a:endParaRPr lang="en-US" sz="1600" dirty="0"/>
          </a:p>
          <a:p>
            <a:pPr marL="57150" indent="0">
              <a:spcBef>
                <a:spcPts val="0"/>
              </a:spcBef>
            </a:pPr>
            <a:endParaRPr lang="en-US" sz="20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tx1"/>
                </a:solidFill>
              </a:rPr>
              <a:t>Ad hoc Friday 14</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dirty="0">
                <a:solidFill>
                  <a:schemeClr val="tx1"/>
                </a:solidFill>
              </a:rPr>
              <a:t> Sections 2.1, 2.2, 3.1, 3.2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Tuesday 18</a:t>
            </a:r>
            <a:r>
              <a:rPr lang="en-US" sz="2000" b="0" baseline="30000" dirty="0">
                <a:solidFill>
                  <a:schemeClr val="tx1"/>
                </a:solidFill>
              </a:rPr>
              <a:t>th</a:t>
            </a:r>
            <a:r>
              <a:rPr lang="en-US" sz="2000" b="0" dirty="0">
                <a:solidFill>
                  <a:schemeClr val="tx1"/>
                </a:solidFill>
              </a:rPr>
              <a:t> – 	3pm–et-2hr  </a:t>
            </a:r>
          </a:p>
          <a:p>
            <a:pPr marL="800100" lvl="1">
              <a:spcBef>
                <a:spcPts val="0"/>
              </a:spcBef>
              <a:buFont typeface="Arial" panose="020B0604020202020204" pitchFamily="34" charset="0"/>
              <a:buChar char="•"/>
            </a:pPr>
            <a:r>
              <a:rPr lang="en-US" b="0" dirty="0">
                <a:solidFill>
                  <a:schemeClr val="tx1"/>
                </a:solidFill>
              </a:rPr>
              <a:t>Sections 4.2, 5.1, 6 and 7.4</a:t>
            </a:r>
          </a:p>
          <a:p>
            <a:pPr marL="800100" lvl="1">
              <a:spcBef>
                <a:spcPts val="0"/>
              </a:spcBef>
              <a:buFont typeface="Arial" panose="020B0604020202020204" pitchFamily="34" charset="0"/>
              <a:buChar char="•"/>
            </a:pPr>
            <a:r>
              <a:rPr lang="en-US" dirty="0">
                <a:solidFill>
                  <a:schemeClr val="tx1"/>
                </a:solidFill>
              </a:rPr>
              <a:t>Do we remove OOBE? </a:t>
            </a:r>
          </a:p>
          <a:p>
            <a:pPr marL="800100" lvl="1">
              <a:spcBef>
                <a:spcPts val="0"/>
              </a:spcBef>
              <a:buFont typeface="Arial" panose="020B0604020202020204" pitchFamily="34" charset="0"/>
              <a:buChar char="•"/>
            </a:pPr>
            <a:r>
              <a:rPr lang="en-US" dirty="0">
                <a:solidFill>
                  <a:schemeClr val="tx1"/>
                </a:solidFill>
              </a:rPr>
              <a:t>Need more contributions for 6.1</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dirty="0">
                <a:solidFill>
                  <a:schemeClr val="tx1"/>
                </a:solidFill>
              </a:rPr>
              <a:t>8.0, conclusion, references, sections w/o blue ?s, and overall review.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meting, Thursday 20</a:t>
            </a:r>
            <a:r>
              <a:rPr lang="en-US" sz="2000" b="0" baseline="30000" dirty="0">
                <a:solidFill>
                  <a:schemeClr val="tx1"/>
                </a:solidFill>
              </a:rPr>
              <a:t>th</a:t>
            </a:r>
            <a:r>
              <a:rPr lang="en-US" sz="2000" b="0" dirty="0">
                <a:solidFill>
                  <a:schemeClr val="tx1"/>
                </a:solidFill>
              </a:rPr>
              <a:t> is target to approve (next week)</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b="1" dirty="0">
                <a:solidFill>
                  <a:srgbClr val="00B0F0"/>
                </a:solidFill>
              </a:rPr>
              <a:t>Request inputs the night before calls to allow time to integrate. 	</a:t>
            </a:r>
            <a:endParaRPr lang="en-US" altLang="en-US" b="1"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Tuesday, 18Feb at 3pm-et</a:t>
            </a:r>
          </a:p>
          <a:p>
            <a:pPr lvl="1">
              <a:buFont typeface="Arial" panose="020B0604020202020204" pitchFamily="34" charset="0"/>
              <a:buChar char="•"/>
            </a:pPr>
            <a:r>
              <a:rPr lang="en-US" sz="1600" dirty="0">
                <a:solidFill>
                  <a:schemeClr val="tx1"/>
                </a:solidFill>
              </a:rPr>
              <a:t>Email will be  sent with call in info. Also in back up slides here.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17:02et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6" name="Rectangle 5">
            <a:extLst>
              <a:ext uri="{FF2B5EF4-FFF2-40B4-BE49-F238E27FC236}">
                <a16:creationId xmlns:a16="http://schemas.microsoft.com/office/drawing/2014/main" id="{EBBB6034-885B-4F2F-B3B9-3AC55A3A0AE2}"/>
              </a:ext>
            </a:extLst>
          </p:cNvPr>
          <p:cNvSpPr/>
          <p:nvPr/>
        </p:nvSpPr>
        <p:spPr>
          <a:xfrm>
            <a:off x="381000" y="1302921"/>
            <a:ext cx="8686800" cy="5016758"/>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chemeClr val="tx1"/>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endParaRPr lang="en-US" sz="1600" b="1"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Hosted by Seat4 802Webex</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3:00 PM - 5:00 PM Tuesday, Feb18 2020 (UTC-05:00) Eastern Time (US &amp; Canada)</a:t>
            </a:r>
            <a:endParaRPr lang="en-US" sz="1600" dirty="0">
              <a:latin typeface="Consolas" panose="020B0609020204030204" pitchFamily="49" charset="0"/>
            </a:endParaRPr>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endParaRPr lang="en-US" sz="1600" b="1" dirty="0">
              <a:solidFill>
                <a:srgbClr val="2F549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https://ieee802.my.webex.com/ieee802.my/j.php?MTID=m4af3f33f89f37207218c57f704cc2ca0</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794 413 224</a:t>
            </a:r>
          </a:p>
          <a:p>
            <a:pPr>
              <a:spcBef>
                <a:spcPts val="0"/>
              </a:spcBef>
              <a:spcAft>
                <a:spcPts val="0"/>
              </a:spcAft>
            </a:pPr>
            <a:r>
              <a:rPr lang="en-US" sz="1600" u="sng" dirty="0">
                <a:solidFill>
                  <a:srgbClr val="666666"/>
                </a:solidFill>
                <a:latin typeface="Consolas" panose="020B0609020204030204" pitchFamily="49" charset="0"/>
              </a:rPr>
              <a:t>Password:  		RRTAG18  </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794 413 224</a:t>
            </a:r>
          </a:p>
          <a:p>
            <a:endParaRPr lang="en-US" sz="1600" u="sng" dirty="0">
              <a:solidFill>
                <a:srgbClr val="666666"/>
              </a:solidFill>
              <a:effectLst/>
              <a:latin typeface="Calibri" panose="020F0502020204030204" pitchFamily="34" charset="0"/>
              <a:ea typeface="Calibri" panose="020F0502020204030204" pitchFamily="34" charset="0"/>
              <a:hlinkClick r:id="rId2"/>
            </a:endParaRPr>
          </a:p>
        </p:txBody>
      </p:sp>
    </p:spTree>
    <p:extLst>
      <p:ext uri="{BB962C8B-B14F-4D97-AF65-F5344CB8AC3E}">
        <p14:creationId xmlns:p14="http://schemas.microsoft.com/office/powerpoint/2010/main" val="202262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70537"/>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PM-5:00 PM Wednesday, Feb 19 2020 (UTC-05:00) Eastern Time(</a:t>
            </a:r>
            <a:r>
              <a:rPr lang="en-US" sz="1600" dirty="0" err="1">
                <a:solidFill>
                  <a:srgbClr val="000000"/>
                </a:solidFill>
                <a:latin typeface="Consolas" panose="020B0609020204030204" pitchFamily="49" charset="0"/>
              </a:rPr>
              <a:t>US&amp;Canada</a:t>
            </a:r>
            <a:r>
              <a:rPr lang="en-US" sz="1600" dirty="0">
                <a:solidFill>
                  <a:srgbClr val="000000"/>
                </a:solidFill>
                <a:latin typeface="Consolas" panose="020B0609020204030204" pitchFamily="49" charset="0"/>
              </a:rPr>
              <a:t>)</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Thursday 20</a:t>
            </a:r>
            <a:r>
              <a:rPr lang="en-US" sz="1800" baseline="30000" dirty="0">
                <a:solidFill>
                  <a:schemeClr val="tx1"/>
                </a:solidFill>
              </a:rPr>
              <a:t>th</a:t>
            </a:r>
            <a:r>
              <a:rPr lang="en-US" sz="1800" dirty="0">
                <a:solidFill>
                  <a:schemeClr val="tx1"/>
                </a:solidFill>
              </a:rPr>
              <a:t> - 	10am–et-2hr</a:t>
            </a:r>
          </a:p>
        </p:txBody>
      </p:sp>
      <p:sp>
        <p:nvSpPr>
          <p:cNvPr id="5" name="Rectangle 4">
            <a:extLst>
              <a:ext uri="{FF2B5EF4-FFF2-40B4-BE49-F238E27FC236}">
                <a16:creationId xmlns:a16="http://schemas.microsoft.com/office/drawing/2014/main" id="{A915C1BD-CD0F-4886-8600-256A155DD6E7}"/>
              </a:ext>
            </a:extLst>
          </p:cNvPr>
          <p:cNvSpPr/>
          <p:nvPr/>
        </p:nvSpPr>
        <p:spPr>
          <a:xfrm>
            <a:off x="397555" y="1752600"/>
            <a:ext cx="8610599" cy="4278094"/>
          </a:xfrm>
          <a:prstGeom prst="rect">
            <a:avLst/>
          </a:prstGeom>
        </p:spPr>
        <p:txBody>
          <a:bodyPr wrap="square">
            <a:spAutoFit/>
          </a:bodyPr>
          <a:lstStyle/>
          <a:p>
            <a:pPr marL="0" marR="0" fontAlgn="ctr">
              <a:spcBef>
                <a:spcPts val="0"/>
              </a:spcBef>
              <a:spcAft>
                <a:spcPts val="0"/>
              </a:spcAft>
            </a:pPr>
            <a:r>
              <a:rPr lang="en-US" sz="1600" b="1" i="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a:t>
            </a:r>
            <a:endParaRPr lang="en-US" sz="14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10:00 AM-12:00 PM Thursday, Feb 20 2020 (UTC-05:00)Eastern Time (</a:t>
            </a:r>
            <a:r>
              <a:rPr lang="en-US" sz="1600" dirty="0" err="1">
                <a:solidFill>
                  <a:srgbClr val="000000"/>
                </a:solidFill>
                <a:latin typeface="Consolas" panose="020B0609020204030204" pitchFamily="49" charset="0"/>
                <a:cs typeface="Helvetica" panose="020B0604020202020204" pitchFamily="34" charset="0"/>
              </a:rPr>
              <a:t>US&amp;Canada</a:t>
            </a:r>
            <a:r>
              <a:rPr lang="en-US" sz="1600" dirty="0">
                <a:solidFill>
                  <a:srgbClr val="000000"/>
                </a:solidFill>
                <a:latin typeface="Consolas" panose="020B0609020204030204" pitchFamily="49" charset="0"/>
                <a:cs typeface="Helvetica" panose="020B0604020202020204" pitchFamily="34" charset="0"/>
              </a:rPr>
              <a:t>)</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0000FF"/>
                </a:solidFill>
                <a:latin typeface="Consolas" panose="020B0609020204030204" pitchFamily="49" charset="0"/>
                <a:cs typeface="Helvetica" panose="020B0604020202020204" pitchFamily="34" charset="0"/>
                <a:hlinkClick r:id="rId2"/>
              </a:rPr>
              <a:t>https://ieee802.my.webex.com/ieee802.my/j.php?MTID=md0343655a609d6f9f9bfef26d7cc0ff2</a:t>
            </a:r>
            <a:r>
              <a:rPr lang="en-US" sz="1600" dirty="0">
                <a:solidFill>
                  <a:srgbClr val="666666"/>
                </a:solidFill>
                <a:latin typeface="Consolas" panose="020B0609020204030204" pitchFamily="49" charset="0"/>
                <a:cs typeface="Helvetica" panose="020B0604020202020204" pitchFamily="34" charset="0"/>
              </a:rPr>
              <a:t> </a:t>
            </a:r>
            <a:endParaRPr lang="en-US" sz="1600" dirty="0"/>
          </a:p>
          <a:p>
            <a:endParaRPr lang="en-US" sz="1600" dirty="0">
              <a:solidFill>
                <a:srgbClr val="666666"/>
              </a:solidFill>
              <a:latin typeface="Consolas" panose="020B0609020204030204" pitchFamily="49" charset="0"/>
              <a:cs typeface="Helvetica" panose="020B0604020202020204" pitchFamily="34" charset="0"/>
            </a:endParaRPr>
          </a:p>
          <a:p>
            <a:r>
              <a:rPr lang="en-US" sz="1600" dirty="0">
                <a:solidFill>
                  <a:srgbClr val="666666"/>
                </a:solidFill>
                <a:latin typeface="Consolas" panose="020B0609020204030204" pitchFamily="49" charset="0"/>
                <a:cs typeface="Helvetica" panose="020B0604020202020204" pitchFamily="34" charset="0"/>
              </a:rPr>
              <a:t>Meeting number:	798 109 199</a:t>
            </a:r>
            <a:endParaRPr lang="en-US" sz="1600" dirty="0"/>
          </a:p>
          <a:p>
            <a:r>
              <a:rPr lang="en-US" sz="1600" dirty="0">
                <a:solidFill>
                  <a:srgbClr val="666666"/>
                </a:solidFill>
                <a:latin typeface="Consolas" panose="020B0609020204030204" pitchFamily="49" charset="0"/>
                <a:cs typeface="Helvetica" panose="020B0604020202020204" pitchFamily="34" charset="0"/>
              </a:rPr>
              <a:t>Password:		RRTAG20</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r>
              <a:rPr lang="en-US" sz="1600" dirty="0">
                <a:solidFill>
                  <a:srgbClr val="666666"/>
                </a:solidFill>
                <a:latin typeface="Consolas" panose="020B0609020204030204" pitchFamily="49" charset="0"/>
                <a:cs typeface="Helvetica" panose="020B0604020202020204" pitchFamily="34" charset="0"/>
              </a:rPr>
              <a:t>Access code: 798 109 199</a:t>
            </a:r>
            <a:endParaRPr lang="en-US" sz="1800" dirty="0">
              <a:effectLst/>
            </a:endParaRPr>
          </a:p>
        </p:txBody>
      </p:sp>
    </p:spTree>
    <p:extLst>
      <p:ext uri="{BB962C8B-B14F-4D97-AF65-F5344CB8AC3E}">
        <p14:creationId xmlns:p14="http://schemas.microsoft.com/office/powerpoint/2010/main" val="286371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p:txBody>
      </p:sp>
      <p:sp>
        <p:nvSpPr>
          <p:cNvPr id="6" name="Rectangle 5">
            <a:extLst>
              <a:ext uri="{FF2B5EF4-FFF2-40B4-BE49-F238E27FC236}">
                <a16:creationId xmlns:a16="http://schemas.microsoft.com/office/drawing/2014/main" id="{6079E2D5-EB58-4489-9CE2-B5EB64EBEA0D}"/>
              </a:ext>
            </a:extLst>
          </p:cNvPr>
          <p:cNvSpPr/>
          <p:nvPr/>
        </p:nvSpPr>
        <p:spPr>
          <a:xfrm>
            <a:off x="381000" y="1295400"/>
            <a:ext cx="8610600" cy="4770537"/>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marL="0" marR="0" fontAlgn="ctr">
              <a:spcBef>
                <a:spcPts val="0"/>
              </a:spcBef>
              <a:spcAft>
                <a:spcPts val="0"/>
              </a:spcAft>
            </a:pPr>
            <a:endParaRPr lang="en-US" sz="16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3:00 PM - 5:00 PM</a:t>
            </a:r>
            <a:r>
              <a:rPr lang="en-US" sz="1600" dirty="0">
                <a:solidFill>
                  <a:srgbClr val="000000"/>
                </a:solidFill>
              </a:rPr>
              <a:t> </a:t>
            </a:r>
            <a:r>
              <a:rPr lang="en-US" sz="16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600" u="sng" dirty="0">
              <a:solidFill>
                <a:srgbClr val="666666"/>
              </a:solidFill>
              <a:latin typeface="Consolas" panose="020B0609020204030204" pitchFamily="49" charset="0"/>
              <a:cs typeface="Helvetica" panose="020B0604020202020204" pitchFamily="34" charset="0"/>
            </a:endParaRPr>
          </a:p>
          <a:p>
            <a:endParaRPr lang="en-US" sz="1600" u="sng" dirty="0">
              <a:solidFill>
                <a:srgbClr val="666666"/>
              </a:solidFill>
              <a:latin typeface="Consolas" panose="020B0609020204030204" pitchFamily="49"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Meeting number:	795 953 404</a:t>
            </a:r>
          </a:p>
          <a:p>
            <a:r>
              <a:rPr lang="en-US" sz="16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600" u="sng" dirty="0">
                <a:solidFill>
                  <a:srgbClr val="666666"/>
                </a:solidFill>
                <a:latin typeface="Consolas" panose="020B0609020204030204" pitchFamily="49" charset="0"/>
                <a:cs typeface="Helvetica" panose="020B0604020202020204" pitchFamily="34" charset="0"/>
              </a:rPr>
              <a:t>Join by phone</a:t>
            </a:r>
          </a:p>
          <a:p>
            <a:r>
              <a:rPr lang="en-US" sz="1600" u="sng" dirty="0">
                <a:solidFill>
                  <a:srgbClr val="666666"/>
                </a:solidFill>
                <a:latin typeface="Consolas" panose="020B0609020204030204" pitchFamily="49" charset="0"/>
                <a:cs typeface="Helvetica" panose="020B0604020202020204" pitchFamily="34" charset="0"/>
              </a:rPr>
              <a:t>+1-510-338-9438 USA Toll</a:t>
            </a:r>
          </a:p>
          <a:p>
            <a:r>
              <a:rPr lang="en-US" sz="1600" u="sng" dirty="0">
                <a:solidFill>
                  <a:srgbClr val="666666"/>
                </a:solidFill>
                <a:latin typeface="Consolas" panose="020B0609020204030204" pitchFamily="49" charset="0"/>
                <a:cs typeface="Helvetica" panose="020B0604020202020204" pitchFamily="34" charset="0"/>
              </a:rPr>
              <a:t>+44-20-3198-8144 UK Toll</a:t>
            </a:r>
          </a:p>
          <a:p>
            <a:r>
              <a:rPr lang="en-US" sz="16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5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5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p:txBody>
      </p:sp>
      <p:sp>
        <p:nvSpPr>
          <p:cNvPr id="6" name="Rectangle 5">
            <a:extLst>
              <a:ext uri="{FF2B5EF4-FFF2-40B4-BE49-F238E27FC236}">
                <a16:creationId xmlns:a16="http://schemas.microsoft.com/office/drawing/2014/main" id="{6EA8DF87-C764-41F1-A712-D116CA69020D}"/>
              </a:ext>
            </a:extLst>
          </p:cNvPr>
          <p:cNvSpPr/>
          <p:nvPr/>
        </p:nvSpPr>
        <p:spPr>
          <a:xfrm>
            <a:off x="374054" y="1295400"/>
            <a:ext cx="8174946" cy="4770537"/>
          </a:xfrm>
          <a:prstGeom prst="rect">
            <a:avLst/>
          </a:prstGeom>
        </p:spPr>
        <p:txBody>
          <a:bodyPr wrap="square">
            <a:spAutoFit/>
          </a:bodyPr>
          <a:lstStyle/>
          <a:p>
            <a:pPr fontAlgn="ct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marL="0" marR="0" fontAlgn="ctr">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6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pPr>
              <a:spcBef>
                <a:spcPts val="0"/>
              </a:spcBef>
              <a:spcAft>
                <a:spcPts val="0"/>
              </a:spcAft>
            </a:pPr>
            <a:r>
              <a:rPr lang="en-US" sz="1600" dirty="0">
                <a:solidFill>
                  <a:srgbClr val="000000"/>
                </a:solidFill>
                <a:latin typeface="Consolas" panose="020B0609020204030204" pitchFamily="49" charset="0"/>
                <a:cs typeface="Helvetica" panose="020B0604020202020204" pitchFamily="34" charset="0"/>
              </a:rPr>
              <a:t>3:00 PM - 5:00 PM Tuesday, Feb 25 2020</a:t>
            </a:r>
            <a:r>
              <a:rPr lang="en-US" sz="1600" dirty="0"/>
              <a:t> </a:t>
            </a:r>
            <a:r>
              <a:rPr lang="en-US" sz="1600" dirty="0">
                <a:solidFill>
                  <a:schemeClr val="tx1"/>
                </a:solidFill>
              </a:rPr>
              <a:t>(UTC-05:00) Eastern Time (US &amp; Canada)</a:t>
            </a:r>
          </a:p>
          <a:p>
            <a:pPr>
              <a:spcBef>
                <a:spcPts val="0"/>
              </a:spcBef>
              <a:spcAft>
                <a:spcPts val="0"/>
              </a:spcAft>
            </a:pPr>
            <a:r>
              <a:rPr lang="en-US" sz="1600" dirty="0">
                <a:solidFill>
                  <a:schemeClr val="tx1"/>
                </a:solidFill>
                <a:latin typeface="Consolas" panose="020B0609020204030204" pitchFamily="49" charset="0"/>
                <a:cs typeface="Helvetica" panose="020B0604020202020204" pitchFamily="34" charset="0"/>
              </a:rPr>
              <a:t> </a:t>
            </a:r>
            <a:endParaRPr lang="en-US" sz="1600" dirty="0">
              <a:solidFill>
                <a:schemeClr val="tx1"/>
              </a:solidFill>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6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Meeting number:	797 434 256</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Password:		RRTAG25</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 </a:t>
            </a:r>
            <a:endParaRPr lang="en-US" sz="1600" dirty="0"/>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6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pPr>
              <a:spcBef>
                <a:spcPts val="0"/>
              </a:spcBef>
              <a:spcAft>
                <a:spcPts val="0"/>
              </a:spcAft>
            </a:pPr>
            <a:r>
              <a:rPr lang="en-US" sz="1600" dirty="0">
                <a:solidFill>
                  <a:srgbClr val="666666"/>
                </a:solidFill>
                <a:latin typeface="Consolas" panose="020B0609020204030204" pitchFamily="49" charset="0"/>
                <a:cs typeface="Helvetica" panose="020B0604020202020204" pitchFamily="34" charset="0"/>
              </a:rPr>
              <a:t>Access code: 797 434 256</a:t>
            </a:r>
            <a:endParaRPr lang="en-US" sz="16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None heard.</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600" dirty="0">
                <a:solidFill>
                  <a:schemeClr val="tx1"/>
                </a:solidFill>
              </a:rPr>
              <a:t>S</a:t>
            </a:r>
            <a:r>
              <a:rPr lang="en-US" sz="1600" b="0" dirty="0">
                <a:solidFill>
                  <a:schemeClr val="tx1"/>
                </a:solidFill>
              </a:rPr>
              <a:t>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Thursday 20</a:t>
            </a:r>
            <a:r>
              <a:rPr lang="en-US" sz="1800" b="0" baseline="30000" dirty="0">
                <a:solidFill>
                  <a:schemeClr val="tx1"/>
                </a:solidFill>
              </a:rPr>
              <a:t>th</a:t>
            </a:r>
            <a:r>
              <a:rPr lang="en-US" sz="1800" b="0" dirty="0">
                <a:solidFill>
                  <a:schemeClr val="tx1"/>
                </a:solidFill>
              </a:rPr>
              <a:t>, morning – 10am-noon-et  	</a:t>
            </a:r>
            <a:r>
              <a:rPr lang="en-US" sz="1800" u="sng" dirty="0">
                <a:solidFill>
                  <a:srgbClr val="00B0F0"/>
                </a:solidFill>
                <a:sym typeface="Wingdings" panose="05000000000000000000" pitchFamily="2" charset="2"/>
              </a:rPr>
              <a:t> </a:t>
            </a:r>
            <a:r>
              <a:rPr lang="en-US" sz="1800" u="sng" dirty="0">
                <a:solidFill>
                  <a:srgbClr val="00B0F0"/>
                </a:solidFill>
              </a:rPr>
              <a:t>Shall we put in calendar, </a:t>
            </a:r>
            <a:r>
              <a:rPr lang="en-US" sz="1800" u="sng" dirty="0" err="1">
                <a:solidFill>
                  <a:srgbClr val="00B0F0"/>
                </a:solidFill>
              </a:rPr>
              <a:t>jic</a:t>
            </a:r>
            <a:r>
              <a:rPr lang="en-US" sz="1800" u="sng" dirty="0">
                <a:solidFill>
                  <a:srgbClr val="00B0F0"/>
                </a:solidFill>
              </a:rPr>
              <a:t>? </a:t>
            </a:r>
          </a:p>
          <a:p>
            <a:pPr marL="800100" lvl="1">
              <a:spcBef>
                <a:spcPts val="0"/>
              </a:spcBef>
              <a:buFont typeface="Arial" panose="020B0604020202020204" pitchFamily="34" charset="0"/>
              <a:buChar char="•"/>
            </a:pPr>
            <a:r>
              <a:rPr lang="en-US" sz="1800" b="0" dirty="0">
                <a:solidFill>
                  <a:schemeClr val="tx1"/>
                </a:solidFill>
              </a:rPr>
              <a:t> Yes, will  go with this. </a:t>
            </a:r>
          </a:p>
          <a:p>
            <a:pPr marL="800100" lvl="1">
              <a:spcBef>
                <a:spcPts val="0"/>
              </a:spcBef>
              <a:buFont typeface="Arial" panose="020B0604020202020204" pitchFamily="34" charset="0"/>
              <a:buChar char="•"/>
            </a:pPr>
            <a:endParaRPr lang="en-US" sz="14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next week (only minutes for last read and vote.) </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.18 document is now 18-20/0020; </a:t>
            </a:r>
          </a:p>
          <a:p>
            <a:pPr marL="800100" lvl="1">
              <a:spcBef>
                <a:spcPts val="0"/>
              </a:spcBef>
              <a:buFont typeface="Arial" panose="020B0604020202020204" pitchFamily="34" charset="0"/>
              <a:buChar char="•"/>
            </a:pPr>
            <a:r>
              <a:rPr lang="en-US" sz="1600" dirty="0">
                <a:hlinkClick r:id="rId3"/>
              </a:rPr>
              <a:t>https://mentor.ieee.org/802.18/dcn/20/18-20-0020</a:t>
            </a:r>
            <a:r>
              <a:rPr lang="en-US" sz="1600" dirty="0"/>
              <a:t> </a:t>
            </a:r>
            <a:endParaRPr lang="en-US" sz="1600" b="0" dirty="0"/>
          </a:p>
          <a:p>
            <a:pPr marL="800100" lvl="1">
              <a:spcBef>
                <a:spcPts val="0"/>
              </a:spcBef>
              <a:buFont typeface="Arial" panose="020B0604020202020204" pitchFamily="34" charset="0"/>
              <a:buChar char="•"/>
            </a:pPr>
            <a:r>
              <a:rPr lang="en-US" sz="1600" dirty="0"/>
              <a:t>r04 –  after the meeting yesterday (13</a:t>
            </a:r>
            <a:r>
              <a:rPr lang="en-US" sz="1600" baseline="30000" dirty="0"/>
              <a:t>th</a:t>
            </a:r>
            <a:r>
              <a:rPr lang="en-US" sz="1600" dirty="0"/>
              <a:t>) weekly teleconference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14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44070</TotalTime>
  <Words>7120</Words>
  <Application>Microsoft Office PowerPoint</Application>
  <PresentationFormat>On-screen Show (4:3)</PresentationFormat>
  <Paragraphs>748</Paragraphs>
  <Slides>38</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Calibri Light</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5.9 GHz &amp; NPRM – 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2364</cp:revision>
  <cp:lastPrinted>1601-01-01T00:00:00Z</cp:lastPrinted>
  <dcterms:created xsi:type="dcterms:W3CDTF">2016-03-03T14:54:45Z</dcterms:created>
  <dcterms:modified xsi:type="dcterms:W3CDTF">2020-02-15T13:31:08Z</dcterms:modified>
</cp:coreProperties>
</file>