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56" r:id="rId2"/>
    <p:sldId id="341" r:id="rId3"/>
    <p:sldId id="329" r:id="rId4"/>
    <p:sldId id="604" r:id="rId5"/>
    <p:sldId id="624" r:id="rId6"/>
    <p:sldId id="605" r:id="rId7"/>
    <p:sldId id="516" r:id="rId8"/>
    <p:sldId id="596" r:id="rId9"/>
    <p:sldId id="603" r:id="rId10"/>
    <p:sldId id="606" r:id="rId11"/>
    <p:sldId id="608" r:id="rId12"/>
    <p:sldId id="647" r:id="rId13"/>
    <p:sldId id="654" r:id="rId14"/>
    <p:sldId id="626" r:id="rId15"/>
    <p:sldId id="659" r:id="rId16"/>
    <p:sldId id="657" r:id="rId17"/>
    <p:sldId id="662" r:id="rId18"/>
    <p:sldId id="631" r:id="rId19"/>
    <p:sldId id="658" r:id="rId20"/>
    <p:sldId id="650" r:id="rId21"/>
    <p:sldId id="498" r:id="rId22"/>
    <p:sldId id="402" r:id="rId23"/>
    <p:sldId id="403" r:id="rId24"/>
    <p:sldId id="661" r:id="rId25"/>
    <p:sldId id="653" r:id="rId26"/>
    <p:sldId id="649" r:id="rId27"/>
    <p:sldId id="660" r:id="rId28"/>
    <p:sldId id="640" r:id="rId29"/>
    <p:sldId id="639" r:id="rId30"/>
    <p:sldId id="638" r:id="rId31"/>
    <p:sldId id="643" r:id="rId32"/>
    <p:sldId id="646" r:id="rId33"/>
    <p:sldId id="641" r:id="rId34"/>
    <p:sldId id="633" r:id="rId35"/>
    <p:sldId id="636" r:id="rId36"/>
    <p:sldId id="634" r:id="rId37"/>
    <p:sldId id="632" r:id="rId38"/>
    <p:sldId id="627" r:id="rId39"/>
    <p:sldId id="630" r:id="rId40"/>
    <p:sldId id="628" r:id="rId41"/>
    <p:sldId id="462" r:id="rId42"/>
    <p:sldId id="652" r:id="rId43"/>
    <p:sldId id="549" r:id="rId44"/>
    <p:sldId id="425" r:id="rId45"/>
    <p:sldId id="592" r:id="rId46"/>
    <p:sldId id="599" r:id="rId47"/>
    <p:sldId id="618" r:id="rId48"/>
    <p:sldId id="656" r:id="rId49"/>
    <p:sldId id="655" r:id="rId5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CC66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48" autoAdjust="0"/>
    <p:restoredTop sz="96215" autoAdjust="0"/>
  </p:normalViewPr>
  <p:slideViewPr>
    <p:cSldViewPr>
      <p:cViewPr varScale="1">
        <p:scale>
          <a:sx n="104" d="100"/>
          <a:sy n="104" d="100"/>
        </p:scale>
        <p:origin x="186" y="10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13-Feb-20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cept.org/ecc/groups/ecc/wg-se/se-24/"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cept.org/ecc/groups/ecc/wg-fm/fm-57/" TargetMode="External"/><Relationship Id="rId4" Type="http://schemas.openxmlformats.org/officeDocument/2006/relationships/hyperlink" Target="https://cept.org/ecc/groups/ecc/wg-se/se-45/"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9553567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471820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7442794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0301921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41911989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9841797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3"/>
            </a:endParaRPr>
          </a:p>
          <a:p>
            <a:endParaRPr lang="fr-FR" sz="1200" b="0" i="0" u="none" strike="noStrike" kern="1200" dirty="0">
              <a:solidFill>
                <a:srgbClr val="000000"/>
              </a:solidFill>
              <a:effectLst/>
              <a:latin typeface="Times New Roman" pitchFamily="16" charset="0"/>
              <a:ea typeface="+mn-ea"/>
              <a:cs typeface="+mn-cs"/>
              <a:hlinkClick r:id="rId3"/>
            </a:endParaRPr>
          </a:p>
          <a:p>
            <a:r>
              <a:rPr lang="fr-FR" sz="1200" b="0" i="0" u="none" strike="noStrike" kern="1200" dirty="0">
                <a:solidFill>
                  <a:srgbClr val="000000"/>
                </a:solidFill>
                <a:effectLst/>
                <a:latin typeface="Times New Roman" pitchFamily="16" charset="0"/>
                <a:ea typeface="+mn-ea"/>
                <a:cs typeface="+mn-cs"/>
                <a:hlinkClick r:id="rId3"/>
              </a:rPr>
              <a:t>SE 24 - Short Range </a:t>
            </a:r>
            <a:r>
              <a:rPr lang="fr-FR" sz="1200" b="0" i="0" u="none" strike="noStrike" kern="1200" dirty="0" err="1">
                <a:solidFill>
                  <a:srgbClr val="000000"/>
                </a:solidFill>
                <a:effectLst/>
                <a:latin typeface="Times New Roman" pitchFamily="16" charset="0"/>
                <a:ea typeface="+mn-ea"/>
                <a:cs typeface="+mn-cs"/>
                <a:hlinkClick r:id="rId3"/>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4"/>
            </a:endParaRPr>
          </a:p>
          <a:p>
            <a:r>
              <a:rPr lang="en-US" sz="1200" b="0" i="0" u="none" strike="noStrike" kern="1200" dirty="0">
                <a:solidFill>
                  <a:srgbClr val="000000"/>
                </a:solidFill>
                <a:effectLst/>
                <a:latin typeface="Times New Roman" pitchFamily="16" charset="0"/>
                <a:ea typeface="+mn-ea"/>
                <a:cs typeface="+mn-cs"/>
                <a:hlinkClick r:id="rId4"/>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5"/>
            </a:endParaRPr>
          </a:p>
          <a:p>
            <a:r>
              <a:rPr lang="en-US" sz="1200" b="0" i="0" u="none" strike="noStrike" kern="1200" dirty="0">
                <a:solidFill>
                  <a:srgbClr val="000000"/>
                </a:solidFill>
                <a:effectLst/>
                <a:latin typeface="Times New Roman" pitchFamily="16" charset="0"/>
                <a:ea typeface="+mn-ea"/>
                <a:cs typeface="+mn-cs"/>
                <a:hlinkClick r:id="rId5"/>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845926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682853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959639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 Feb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13 Feb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 Feb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802.18-20/0015r01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7"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7/18-17-0073-07-0000-ieee-802-viewpoints-on-wrc-19-agenda-items.pptx" TargetMode="External"/><Relationship Id="rId13" Type="http://schemas.openxmlformats.org/officeDocument/2006/relationships/hyperlink" Target="https://www.itu.int/go/ITU-R/wp1c" TargetMode="External"/><Relationship Id="rId3" Type="http://schemas.openxmlformats.org/officeDocument/2006/relationships/hyperlink" Target="https://mentor.ieee.org/802.11/dcn/20/11-20-0253-01-0itu-itu-ahg-m-1450-5-edits.docx" TargetMode="External"/><Relationship Id="rId7" Type="http://schemas.openxmlformats.org/officeDocument/2006/relationships/hyperlink" Target="https://www.itu.int/en/ITU-R/conferences/wrc/2019/Documents/PFA-WRC19-E.pdf" TargetMode="External"/><Relationship Id="rId12" Type="http://schemas.openxmlformats.org/officeDocument/2006/relationships/hyperlink" Target="https://www.itu.int/go/ITU-R/wp1a" TargetMode="External"/><Relationship Id="rId17" Type="http://schemas.openxmlformats.org/officeDocument/2006/relationships/hyperlink" Target="https://www.itu.int/events/eventdetails.asp?eventid=17206" TargetMode="External"/><Relationship Id="rId2" Type="http://schemas.openxmlformats.org/officeDocument/2006/relationships/notesSlide" Target="../notesSlides/notesSlide5.xml"/><Relationship Id="rId16"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https://cept.org/ecc/groups/ecc/cpg/page/weekly-report-from-wrc-19/" TargetMode="External"/><Relationship Id="rId11" Type="http://schemas.openxmlformats.org/officeDocument/2006/relationships/hyperlink" Target="https://www.itu.int/go/ITU-R/sg1"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a" TargetMode="External"/><Relationship Id="rId10" Type="http://schemas.openxmlformats.org/officeDocument/2006/relationships/hyperlink" Target="https://www.itu.int/en/events/Pages/Calendar-Events.aspx?sector=ITU-R" TargetMode="External"/><Relationship Id="rId4" Type="http://schemas.openxmlformats.org/officeDocument/2006/relationships/hyperlink" Target="https://mentor.ieee.org/802.11/dcn/20/11-20-0254-01-0itu-itu-ahg-m-1801-2-edits.docx" TargetMode="External"/><Relationship Id="rId9" Type="http://schemas.openxmlformats.org/officeDocument/2006/relationships/hyperlink" Target="https://mentor.ieee.org/802.18/dcn/19/18-19-0152-00-0000-summary-of-the-decisions-of-selected-agenda-items-in-wrc-19.pptx" TargetMode="External"/><Relationship Id="rId14" Type="http://schemas.openxmlformats.org/officeDocument/2006/relationships/hyperlink" Target="https://www.itu.int/go/ITU-R/sg5"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ofcom.org.uk/consultations-and-statements/category-2/improving-spectrum-access-for-wi-fi"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mentor.ieee.org/802.18/dcn/20/18-20-0006-00-0000-ofcom-consultation-improving-spectrum-access-for-wi-fi.pdf"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2-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0/18-20-0018-01-0000-agenda-11feb20-rrtag-ad-hoc-telecon.ppt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8/dcn/20/18-20-0020-03-0000-comments-on-fcc19-138-nprm-revisiting-use-of-the-5-850-5-925-ghz-band.doc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0/18-20-0020-03-0000-comments-on-fcc19-138-nprm-revisiting-use-of-the-5-850-5-925-ghz-band.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19/18-20-0017-02-0000-"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mentor.ieee.org/802.18/dcn/19/18-20-0017-02-0000-ofcom-consultation_comments_IEEE802_improving-spectrum-access-for-wi-fi.odt"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19/18-19-0163-01-0000-fcc19-138-nprm-revisiting-use-of-the-5-850-5-925-ghz-band.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mentor.ieee.org/802.11/dcn/20/11-20-0104"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federalregister.gov/documents/2020/02/06/2020-02086/use-of-the-5850-5925-ghz-band?utm_campaign=subscription+mailing+list&amp;utm_source=federalregister.gov&amp;utm_medium=email"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hyperlink" Target="https://www.federalregister.gov/documents/2020/02/06/2020-02086/use-of-the-5850-5925-ghz-band" TargetMode="External"/><Relationship Id="rId4" Type="http://schemas.openxmlformats.org/officeDocument/2006/relationships/hyperlink" Target="https://www.govinfo.gov/content/pkg/FR-2020-02-06/pdf/2020-02086.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hyperlink" Target="https://www.ofcom.org.uk/consultations-and-statements/category-2/supporting-innovation-100-200-ghz"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hyperlink" Target="https://mentor.ieee.org/802.18/dcn/20/18-20-0012-00-0000-ofcom-consultaion-supporting-innovation-in-100-200-ghz.pdf" TargetMode="External"/></Relationships>
</file>

<file path=ppt/slides/_rels/slide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20/18-20-0014-00-0000-minutes-06feb20-rrtag-teleconference.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620&amp;SubTB=620#/"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729&amp;SubTB=72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13 Feb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9341" y="1935163"/>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13Feb20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291"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20213" y="1059395"/>
            <a:ext cx="8272226" cy="5396354"/>
          </a:xfrm>
        </p:spPr>
        <p:txBody>
          <a:bodyPr/>
          <a:lstStyle/>
          <a:p>
            <a:pPr>
              <a:buFont typeface="Arial" panose="020B0604020202020204" pitchFamily="34" charset="0"/>
              <a:buChar char="•"/>
            </a:pPr>
            <a:r>
              <a:rPr lang="en-US" sz="1400" dirty="0">
                <a:solidFill>
                  <a:schemeClr val="tx1"/>
                </a:solidFill>
              </a:rPr>
              <a:t>CEPT–ECC  </a:t>
            </a:r>
            <a:r>
              <a:rPr lang="en-US" sz="1400" b="0" dirty="0">
                <a:solidFill>
                  <a:schemeClr val="tx1"/>
                </a:solidFill>
                <a:hlinkClick r:id="rId3"/>
              </a:rPr>
              <a:t>&lt;SE24&gt;</a:t>
            </a:r>
            <a:r>
              <a:rPr lang="en-US" sz="1400" b="0" dirty="0">
                <a:solidFill>
                  <a:schemeClr val="tx1"/>
                </a:solidFill>
              </a:rPr>
              <a:t> </a:t>
            </a:r>
            <a:r>
              <a:rPr lang="en-US" sz="1400" dirty="0">
                <a:solidFill>
                  <a:schemeClr val="tx1"/>
                </a:solidFill>
              </a:rPr>
              <a:t>next meeting, M100, 20-22Apr20, ECO Office </a:t>
            </a:r>
            <a:r>
              <a:rPr lang="en-US" sz="1200" dirty="0">
                <a:solidFill>
                  <a:schemeClr val="tx1"/>
                </a:solidFill>
              </a:rPr>
              <a:t>(Web meetings till then)</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bg1">
                    <a:lumMod val="75000"/>
                  </a:schemeClr>
                </a:solidFill>
              </a:rPr>
              <a:t> </a:t>
            </a:r>
            <a:r>
              <a:rPr lang="en-US" sz="1400" dirty="0">
                <a:solidFill>
                  <a:schemeClr val="tx1"/>
                </a:solidFill>
              </a:rPr>
              <a:t>Nothing shared.</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a:t>
            </a:r>
            <a:r>
              <a:rPr lang="en-US" sz="1800" dirty="0"/>
              <a:t>#11, 15-16Apr20, Copenhagen, Denmark</a:t>
            </a:r>
          </a:p>
          <a:p>
            <a:pPr lvl="1">
              <a:buFont typeface="Arial" panose="020B0604020202020204" pitchFamily="34" charset="0"/>
              <a:buChar char="•"/>
            </a:pPr>
            <a:r>
              <a:rPr lang="en-US" sz="1600" dirty="0">
                <a:solidFill>
                  <a:schemeClr val="tx1"/>
                </a:solidFill>
              </a:rPr>
              <a:t> Nothing shared.</a:t>
            </a:r>
          </a:p>
          <a:p>
            <a:pPr marL="457200" lvl="1" indent="0"/>
            <a:endParaRPr lang="en-US" sz="16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#10, 12-14May20, Kristiansand, Norway</a:t>
            </a:r>
          </a:p>
          <a:p>
            <a:pPr lvl="1">
              <a:buFont typeface="Arial" panose="020B0604020202020204" pitchFamily="34" charset="0"/>
              <a:buChar char="•"/>
            </a:pPr>
            <a:r>
              <a:rPr lang="en-US" sz="1600" dirty="0">
                <a:solidFill>
                  <a:schemeClr val="tx1"/>
                </a:solidFill>
              </a:rPr>
              <a:t>Draft discussion is to take a 5 month delay on report B.   Using a new analysis on CBTC (train control), that will come direct to FM57. (meeting in Nov is now the target)</a:t>
            </a:r>
          </a:p>
          <a:p>
            <a:pPr marL="457200" lvl="1" indent="0"/>
            <a:endParaRPr lang="en-US" sz="1600" dirty="0">
              <a:solidFill>
                <a:schemeClr val="tx1"/>
              </a:solidFill>
            </a:endParaRPr>
          </a:p>
          <a:p>
            <a:pPr marL="457200" lvl="1" indent="0"/>
            <a:endParaRPr lang="en-US" sz="1600" dirty="0">
              <a:solidFill>
                <a:schemeClr val="tx1"/>
              </a:solidFill>
            </a:endParaRPr>
          </a:p>
          <a:p>
            <a:pPr marL="457200" lvl="1" indent="0"/>
            <a:endParaRPr lang="en-US" sz="1600" dirty="0">
              <a:solidFill>
                <a:schemeClr val="tx1"/>
              </a:solidFill>
            </a:endParaRPr>
          </a:p>
          <a:p>
            <a:pPr marL="457200" lvl="1" indent="0"/>
            <a:endParaRPr lang="en-US" sz="1600" dirty="0">
              <a:solidFill>
                <a:schemeClr val="tx1"/>
              </a:solidFill>
            </a:endParaRPr>
          </a:p>
          <a:p>
            <a:pPr marL="457200" lvl="1" indent="0"/>
            <a:r>
              <a:rPr lang="en-US" sz="1600" dirty="0">
                <a:solidFill>
                  <a:schemeClr val="tx1"/>
                </a:solidFill>
              </a:rPr>
              <a:t> </a:t>
            </a:r>
            <a:endParaRPr lang="en-US" sz="1600" dirty="0">
              <a:solidFill>
                <a:schemeClr val="bg1">
                  <a:lumMod val="75000"/>
                </a:schemeClr>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6"/>
              </a:rPr>
              <a:t>&lt;WGFM&gt;</a:t>
            </a:r>
            <a:r>
              <a:rPr lang="en-US" altLang="en-US" sz="1800" b="0" dirty="0"/>
              <a:t> </a:t>
            </a:r>
            <a:r>
              <a:rPr lang="en-US" altLang="en-US" sz="1800" dirty="0"/>
              <a:t>next meeting #95, 10-14Feb20, Sienna, Malta</a:t>
            </a:r>
          </a:p>
          <a:p>
            <a:pPr lvl="1">
              <a:buFont typeface="Arial" panose="020B0604020202020204" pitchFamily="34" charset="0"/>
              <a:buChar char="•"/>
            </a:pPr>
            <a:r>
              <a:rPr lang="en-US" sz="1600" dirty="0">
                <a:solidFill>
                  <a:schemeClr val="tx1"/>
                </a:solidFill>
              </a:rPr>
              <a:t>Nothing specific now, possibly next week.</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Feb 2020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600" dirty="0">
                <a:solidFill>
                  <a:schemeClr val="tx1"/>
                </a:solidFill>
              </a:rPr>
              <a:t>WP 5D will have first meeting after WRC next week, looking at sharing studies.  See AIs 1.1, 1.2 and 1.4.   (some question on how attendance will work with Coronavirus issues…) </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600" dirty="0">
                <a:solidFill>
                  <a:schemeClr val="tx1"/>
                </a:solidFill>
              </a:rPr>
              <a:t>The Ad Hoc on M.1450 and M.1801 is making good progress and there are 2 stable drafts, please review and provide feedback:</a:t>
            </a:r>
          </a:p>
          <a:p>
            <a:pPr>
              <a:buFont typeface="Arial" panose="020B0604020202020204" pitchFamily="34" charset="0"/>
              <a:buChar char="•"/>
            </a:pPr>
            <a:r>
              <a:rPr lang="en-US" sz="1600" dirty="0">
                <a:hlinkClick r:id="rId3"/>
              </a:rPr>
              <a:t>https://mentor.ieee.org/802.11/dcn/20/11-20-0253-01-0itu-itu-ahg-m-1450-5-edits.docx</a:t>
            </a:r>
            <a:endParaRPr lang="en-US" sz="1600" dirty="0"/>
          </a:p>
          <a:p>
            <a:pPr>
              <a:buFont typeface="Arial" panose="020B0604020202020204" pitchFamily="34" charset="0"/>
              <a:buChar char="•"/>
            </a:pPr>
            <a:r>
              <a:rPr lang="en-US" sz="1600" dirty="0">
                <a:hlinkClick r:id="rId4"/>
              </a:rPr>
              <a:t>https://mentor.ieee.org/802.11/dcn/20/11-20-0254-01-0itu-itu-ahg-m-1801-2-edits.docx</a:t>
            </a:r>
            <a:r>
              <a:rPr lang="en-US" sz="1600" dirty="0"/>
              <a:t>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5"/>
              </a:rPr>
              <a:t>https://cept.org/ecc/groups/ecc/cpg/page/weekly-report-from-wrc-19</a:t>
            </a:r>
            <a:r>
              <a:rPr lang="en-US" sz="1200" u="sng" dirty="0">
                <a:hlinkClick r:id="rId6"/>
              </a:rPr>
              <a:t>/</a:t>
            </a:r>
            <a:r>
              <a:rPr lang="en-US" sz="1200" dirty="0"/>
              <a:t> </a:t>
            </a:r>
          </a:p>
          <a:p>
            <a:pPr lvl="1">
              <a:spcBef>
                <a:spcPts val="0"/>
              </a:spcBef>
              <a:buFont typeface="Arial" panose="020B0604020202020204" pitchFamily="34" charset="0"/>
              <a:buChar char="•"/>
            </a:pPr>
            <a:r>
              <a:rPr lang="en-US" sz="1200" u="sng" dirty="0">
                <a:hlinkClick r:id="rId7"/>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8"/>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9"/>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9"/>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10"/>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1"/>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2"/>
              </a:rPr>
              <a:t>Working Party 1A (WP 1A) - Spectrum engineering techniques</a:t>
            </a:r>
            <a:r>
              <a:rPr lang="en-US" sz="900" u="sng" dirty="0"/>
              <a:t>     and     </a:t>
            </a:r>
            <a:r>
              <a:rPr lang="en-US" sz="900" dirty="0">
                <a:hlinkClick r:id="rId13"/>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4"/>
              </a:rPr>
              <a:t>Study Group 5 (SG 5) Terrestrial </a:t>
            </a:r>
            <a:r>
              <a:rPr lang="en-US" sz="1050" b="0" dirty="0">
                <a:hlinkClick r:id="rId14"/>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5"/>
              </a:rPr>
              <a:t>Working Party 5A (WP 5A) - Land mobile service above 30 MHz* (excluding IMT); wireless access in the fixed service; amateur and amateur-satellite services</a:t>
            </a:r>
            <a:r>
              <a:rPr lang="en-US" sz="900" dirty="0"/>
              <a:t>  </a:t>
            </a:r>
            <a:endParaRPr lang="en-US" sz="900" dirty="0">
              <a:hlinkClick r:id="rId16"/>
            </a:endParaRPr>
          </a:p>
          <a:p>
            <a:pPr lvl="1">
              <a:spcBef>
                <a:spcPts val="0"/>
              </a:spcBef>
              <a:buFont typeface="Arial" panose="020B0604020202020204" pitchFamily="34" charset="0"/>
              <a:buChar char="•"/>
            </a:pPr>
            <a:r>
              <a:rPr lang="en-US" sz="900" dirty="0">
                <a:hlinkClick r:id="rId16"/>
              </a:rPr>
              <a:t>Working Party 5D (WP 5D) - IMT Systems</a:t>
            </a:r>
            <a:r>
              <a:rPr lang="en-US" sz="900" dirty="0"/>
              <a:t>       </a:t>
            </a:r>
            <a:r>
              <a:rPr lang="en-US" sz="700" dirty="0">
                <a:hlinkClick r:id="rId17"/>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Feb 2020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000" dirty="0"/>
              <a:t>Ofcom consultation on Improving spectrum access for Wi-Fi</a:t>
            </a:r>
            <a:r>
              <a:rPr lang="en-US" sz="1600" dirty="0"/>
              <a:t> </a:t>
            </a:r>
            <a:r>
              <a:rPr lang="en-US" altLang="en-US" sz="2400" dirty="0"/>
              <a:t> </a:t>
            </a:r>
            <a:r>
              <a:rPr lang="en-US" altLang="en-US" sz="1200" dirty="0"/>
              <a:t>-1</a:t>
            </a:r>
            <a:endParaRPr lang="en-US" sz="2400" dirty="0"/>
          </a:p>
        </p:txBody>
      </p:sp>
      <p:sp>
        <p:nvSpPr>
          <p:cNvPr id="3" name="Content Placeholder 2"/>
          <p:cNvSpPr>
            <a:spLocks noGrp="1"/>
          </p:cNvSpPr>
          <p:nvPr>
            <p:ph idx="1"/>
          </p:nvPr>
        </p:nvSpPr>
        <p:spPr>
          <a:xfrm>
            <a:off x="325497" y="990600"/>
            <a:ext cx="8489830" cy="5430764"/>
          </a:xfrm>
        </p:spPr>
        <p:txBody>
          <a:bodyPr/>
          <a:lstStyle/>
          <a:p>
            <a:pPr>
              <a:spcBef>
                <a:spcPts val="0"/>
              </a:spcBef>
              <a:buFont typeface="Arial" panose="020B0604020202020204" pitchFamily="34" charset="0"/>
              <a:buChar char="•"/>
            </a:pPr>
            <a:r>
              <a:rPr lang="en-US" sz="1800" dirty="0"/>
              <a:t>Ofcom consultation on  Improving spectrum access for Wi-Fi </a:t>
            </a:r>
          </a:p>
          <a:p>
            <a:pPr lvl="1">
              <a:spcBef>
                <a:spcPts val="0"/>
              </a:spcBef>
              <a:buFont typeface="Arial" panose="020B0604020202020204" pitchFamily="34" charset="0"/>
              <a:buChar char="•"/>
            </a:pPr>
            <a:r>
              <a:rPr lang="en-US" sz="1400" dirty="0">
                <a:hlinkClick r:id="rId3"/>
              </a:rPr>
              <a:t>https://www.ofcom.org.uk/consultations-and-statements/category-2/improving-spectrum-access-for-wi-fi</a:t>
            </a:r>
            <a:endParaRPr lang="en-US" sz="1400" dirty="0">
              <a:hlinkClick r:id="rId4"/>
            </a:endParaRPr>
          </a:p>
          <a:p>
            <a:pPr lvl="1">
              <a:spcBef>
                <a:spcPts val="0"/>
              </a:spcBef>
              <a:buFont typeface="Arial" panose="020B0604020202020204" pitchFamily="34" charset="0"/>
              <a:buChar char="•"/>
            </a:pPr>
            <a:r>
              <a:rPr lang="en-US" sz="1400" dirty="0">
                <a:hlinkClick r:id="rId4"/>
              </a:rPr>
              <a:t>https://mentor.ieee.org/802.18/dcn/20/18-20-0006-00-0000-ofcom-consultation-improving-spectrum-access-for-wi-fi.pdf</a:t>
            </a:r>
            <a:r>
              <a:rPr lang="en-US" sz="1400" dirty="0"/>
              <a:t> </a:t>
            </a:r>
            <a:endParaRPr lang="en-US" sz="1400" b="0" dirty="0"/>
          </a:p>
          <a:p>
            <a:pPr lvl="1">
              <a:spcBef>
                <a:spcPts val="0"/>
              </a:spcBef>
              <a:buFont typeface="Arial" panose="020B0604020202020204" pitchFamily="34" charset="0"/>
              <a:buChar char="•"/>
            </a:pPr>
            <a:r>
              <a:rPr lang="en-US" sz="1600" dirty="0"/>
              <a:t>Comments due 20 March 2020</a:t>
            </a:r>
            <a:r>
              <a:rPr lang="en-US" sz="1600" b="1" dirty="0"/>
              <a:t>.  (would need .18 approval 05 March.) </a:t>
            </a:r>
          </a:p>
          <a:p>
            <a:pPr lvl="1">
              <a:spcBef>
                <a:spcPts val="0"/>
              </a:spcBef>
              <a:buFont typeface="Arial" panose="020B0604020202020204" pitchFamily="34" charset="0"/>
              <a:buChar char="•"/>
            </a:pPr>
            <a:r>
              <a:rPr lang="en-US" sz="1600" b="0" dirty="0"/>
              <a:t>Based on our initial analysis and stakeholder engagement, we are proposing the following: </a:t>
            </a:r>
          </a:p>
          <a:p>
            <a:pPr lvl="2">
              <a:spcBef>
                <a:spcPts val="0"/>
              </a:spcBef>
              <a:buFont typeface="Arial" panose="020B0604020202020204" pitchFamily="34" charset="0"/>
              <a:buChar char="•"/>
            </a:pPr>
            <a:r>
              <a:rPr lang="en-US" sz="1400" b="0" dirty="0"/>
              <a:t>To permit access to the 6 GHz (5925-6425 MHz) band on a </a:t>
            </a:r>
            <a:r>
              <a:rPr lang="en-US" sz="1400" b="0" dirty="0" err="1"/>
              <a:t>licence</a:t>
            </a:r>
            <a:r>
              <a:rPr lang="en-US" sz="1400" b="0" dirty="0"/>
              <a:t>-exempt basis with maximum EIRP levels of 250mW for indoor use and 25mW for outdoor use; </a:t>
            </a:r>
          </a:p>
          <a:p>
            <a:pPr lvl="2">
              <a:spcBef>
                <a:spcPts val="0"/>
              </a:spcBef>
              <a:buFont typeface="Arial" panose="020B0604020202020204" pitchFamily="34" charset="0"/>
              <a:buChar char="•"/>
            </a:pPr>
            <a:r>
              <a:rPr lang="en-US" sz="1400" b="0" dirty="0"/>
              <a:t>And - To remove the DFS requirements from the 5.8 GHz (5725-5850 MHz) band for unlicensed indoor use only.</a:t>
            </a:r>
          </a:p>
          <a:p>
            <a:pPr lvl="5">
              <a:buFont typeface="Arial" panose="020B0604020202020204" pitchFamily="34" charset="0"/>
              <a:buChar char="•"/>
            </a:pPr>
            <a:endParaRPr lang="en-US" sz="800" dirty="0"/>
          </a:p>
          <a:p>
            <a:pPr>
              <a:buFont typeface="Arial" panose="020B0604020202020204" pitchFamily="34" charset="0"/>
              <a:buChar char="•"/>
            </a:pPr>
            <a:r>
              <a:rPr lang="en-US" sz="1600" dirty="0"/>
              <a:t>.18 question:   With  5.9 GHz NPRM out (next topic) what do we do with this consultation? </a:t>
            </a:r>
          </a:p>
          <a:p>
            <a:pPr lvl="1">
              <a:buFont typeface="Arial" panose="020B0604020202020204" pitchFamily="34" charset="0"/>
              <a:buChar char="•"/>
            </a:pPr>
            <a:r>
              <a:rPr lang="en-US" sz="1600" dirty="0"/>
              <a:t>We only need 2-3-4 sentences on Q1 and Q3, unless we get contributions on Q2 &amp;Q4? </a:t>
            </a:r>
          </a:p>
          <a:p>
            <a:pPr lvl="1">
              <a:buFont typeface="Arial" panose="020B0604020202020204" pitchFamily="34" charset="0"/>
              <a:buChar char="•"/>
            </a:pPr>
            <a:r>
              <a:rPr lang="en-US" sz="1600" dirty="0">
                <a:solidFill>
                  <a:srgbClr val="00B0F0"/>
                </a:solidFill>
              </a:rPr>
              <a:t>We have 2 volunteers drafting some text for review. </a:t>
            </a:r>
          </a:p>
          <a:p>
            <a:pPr marL="457200" lvl="1" indent="0"/>
            <a:endParaRPr lang="en-US" sz="1600" dirty="0">
              <a:solidFill>
                <a:schemeClr val="bg1">
                  <a:lumMod val="75000"/>
                </a:schemeClr>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88619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000" dirty="0"/>
              <a:t>Ofcom consultation on  Improving spectrum access for Wi-Fi </a:t>
            </a:r>
            <a:r>
              <a:rPr lang="en-US" altLang="en-US" sz="1200" dirty="0"/>
              <a:t>-2</a:t>
            </a:r>
            <a:endParaRPr lang="en-US" sz="2400" dirty="0"/>
          </a:p>
        </p:txBody>
      </p:sp>
      <p:sp>
        <p:nvSpPr>
          <p:cNvPr id="3" name="Content Placeholder 2"/>
          <p:cNvSpPr>
            <a:spLocks noGrp="1"/>
          </p:cNvSpPr>
          <p:nvPr>
            <p:ph idx="1"/>
          </p:nvPr>
        </p:nvSpPr>
        <p:spPr>
          <a:xfrm>
            <a:off x="325497" y="990600"/>
            <a:ext cx="8489830" cy="5430764"/>
          </a:xfrm>
        </p:spPr>
        <p:txBody>
          <a:bodyPr/>
          <a:lstStyle/>
          <a:p>
            <a:pPr>
              <a:buFont typeface="Arial" panose="020B0604020202020204" pitchFamily="34" charset="0"/>
              <a:buChar char="•"/>
            </a:pPr>
            <a:r>
              <a:rPr lang="en-US" sz="1600" dirty="0"/>
              <a:t>Question 1: </a:t>
            </a:r>
            <a:r>
              <a:rPr lang="en-US" sz="1600" b="0" dirty="0"/>
              <a:t>Do you have any comments on our proposal to open access to the 5925-6425 MHz band for </a:t>
            </a:r>
            <a:r>
              <a:rPr lang="en-US" sz="1600" b="0" dirty="0" err="1"/>
              <a:t>licence</a:t>
            </a:r>
            <a:r>
              <a:rPr lang="en-US" sz="1600" b="0" dirty="0"/>
              <a:t>-exempt Wi-Fi use?       </a:t>
            </a:r>
          </a:p>
          <a:p>
            <a:pPr lvl="1">
              <a:buFont typeface="Arial" panose="020B0604020202020204" pitchFamily="34" charset="0"/>
              <a:buChar char="•"/>
            </a:pPr>
            <a:r>
              <a:rPr lang="en-US" sz="1600" dirty="0"/>
              <a:t>We would support and need to keep adj. </a:t>
            </a:r>
            <a:r>
              <a:rPr lang="en-US" sz="1600" dirty="0" err="1"/>
              <a:t>chans</a:t>
            </a:r>
            <a:r>
              <a:rPr lang="en-US" sz="1600" dirty="0"/>
              <a:t> in mind.  </a:t>
            </a:r>
            <a:endParaRPr lang="en-US" sz="1200" u="sng"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Question 2:</a:t>
            </a:r>
            <a:r>
              <a:rPr lang="en-US" sz="1600" b="0" dirty="0"/>
              <a:t> Do you have any comments on our technical analysis of coexistence in the 5925-6425 MHz band?  			</a:t>
            </a:r>
            <a:r>
              <a:rPr lang="en-US" sz="1600" b="0" u="sng" dirty="0"/>
              <a:t>(depends on contributions) </a:t>
            </a:r>
          </a:p>
          <a:p>
            <a:pPr>
              <a:buFont typeface="Arial" panose="020B0604020202020204" pitchFamily="34" charset="0"/>
              <a:buChar char="•"/>
            </a:pPr>
            <a:endParaRPr lang="en-US" sz="1600" dirty="0"/>
          </a:p>
          <a:p>
            <a:pPr>
              <a:buFont typeface="Arial" panose="020B0604020202020204" pitchFamily="34" charset="0"/>
              <a:buChar char="•"/>
            </a:pPr>
            <a:r>
              <a:rPr lang="en-US" sz="1600" dirty="0"/>
              <a:t>Question 3:</a:t>
            </a:r>
            <a:r>
              <a:rPr lang="en-US" sz="1600" b="0" dirty="0"/>
              <a:t> Do you agree with our proposal to remove DFS requirements for indoor Wi-Fi up to 200mW from the 5725-5850 MHz band?  </a:t>
            </a:r>
          </a:p>
          <a:p>
            <a:pPr lvl="1">
              <a:buFont typeface="Arial" panose="020B0604020202020204" pitchFamily="34" charset="0"/>
              <a:buChar char="•"/>
            </a:pPr>
            <a:r>
              <a:rPr lang="en-US" sz="1600" b="0" dirty="0"/>
              <a:t>We would support.  What would we say about 200mW? </a:t>
            </a:r>
          </a:p>
          <a:p>
            <a:pPr lvl="1">
              <a:buFont typeface="Arial" panose="020B0604020202020204" pitchFamily="34" charset="0"/>
              <a:buChar char="•"/>
            </a:pPr>
            <a:r>
              <a:rPr lang="en-US" sz="1200" dirty="0"/>
              <a:t> </a:t>
            </a:r>
          </a:p>
          <a:p>
            <a:pPr lvl="1">
              <a:buFont typeface="Arial" panose="020B0604020202020204" pitchFamily="34" charset="0"/>
              <a:buChar char="•"/>
            </a:pPr>
            <a:r>
              <a:rPr lang="en-US" sz="1200" dirty="0"/>
              <a:t> </a:t>
            </a:r>
          </a:p>
          <a:p>
            <a:pPr lvl="1">
              <a:buFont typeface="Arial" panose="020B0604020202020204" pitchFamily="34" charset="0"/>
              <a:buChar char="•"/>
            </a:pPr>
            <a:endParaRPr lang="en-US" sz="1200" dirty="0"/>
          </a:p>
          <a:p>
            <a:pPr>
              <a:buFont typeface="Arial" panose="020B0604020202020204" pitchFamily="34" charset="0"/>
              <a:buChar char="•"/>
            </a:pPr>
            <a:r>
              <a:rPr lang="en-US" sz="1600" dirty="0"/>
              <a:t>Question 4: </a:t>
            </a:r>
            <a:r>
              <a:rPr lang="en-US" sz="1600" b="0" dirty="0"/>
              <a:t>Do you have any comments on other options that may be available for Wi-Fi and RLANs within the 5 GHz band? 	</a:t>
            </a:r>
            <a:r>
              <a:rPr lang="en-US" sz="1600" b="0" u="sng" dirty="0"/>
              <a:t>(depends on contributions) </a:t>
            </a:r>
          </a:p>
          <a:p>
            <a:pPr lvl="1">
              <a:buFont typeface="Arial" panose="020B0604020202020204" pitchFamily="34" charset="0"/>
              <a:buChar char="•"/>
            </a:pPr>
            <a:r>
              <a:rPr lang="en-US" sz="1200" b="0" u="sng"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114573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a:t>
            </a:r>
            <a:endParaRPr lang="en-US" sz="1800" dirty="0">
              <a:solidFill>
                <a:srgbClr val="002060"/>
              </a:solidFill>
            </a:endParaRPr>
          </a:p>
          <a:p>
            <a:pPr lvl="1">
              <a:buFont typeface="Arial" panose="020B0604020202020204" pitchFamily="34" charset="0"/>
              <a:buChar char="•"/>
            </a:pPr>
            <a:r>
              <a:rPr lang="en-US" sz="1600" dirty="0"/>
              <a:t>Mentor: </a:t>
            </a:r>
            <a:r>
              <a:rPr lang="en-US" sz="1600" dirty="0">
                <a:hlinkClick r:id="rId5"/>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r01/</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highlight>
                  <a:srgbClr val="C0C0C0"/>
                </a:highlight>
              </a:rPr>
              <a:t>Timeline, with the NPRM published - 06Feb. </a:t>
            </a:r>
          </a:p>
          <a:p>
            <a:pPr marL="800100" lvl="1">
              <a:buFont typeface="Arial" panose="020B0604020202020204" pitchFamily="34" charset="0"/>
              <a:buChar char="•"/>
            </a:pPr>
            <a:r>
              <a:rPr lang="en-US" sz="1600" dirty="0">
                <a:solidFill>
                  <a:schemeClr val="tx1"/>
                </a:solidFill>
              </a:rPr>
              <a:t>30 days has </a:t>
            </a:r>
            <a:r>
              <a:rPr lang="en-US" sz="1600" b="1" dirty="0">
                <a:solidFill>
                  <a:schemeClr val="tx1"/>
                </a:solidFill>
              </a:rPr>
              <a:t>comments due Monday 09March. </a:t>
            </a:r>
            <a:r>
              <a:rPr lang="en-US" sz="1600" dirty="0">
                <a:solidFill>
                  <a:schemeClr val="tx1"/>
                </a:solidFill>
              </a:rPr>
              <a:t>(reply comments due 06April)</a:t>
            </a:r>
            <a:endParaRPr lang="en-US" sz="1600" b="1" dirty="0">
              <a:solidFill>
                <a:schemeClr val="tx1"/>
              </a:solidFill>
            </a:endParaRPr>
          </a:p>
          <a:p>
            <a:pPr marL="800100" lvl="1">
              <a:buFont typeface="Arial" panose="020B0604020202020204" pitchFamily="34" charset="0"/>
              <a:buChar char="•"/>
            </a:pPr>
            <a:r>
              <a:rPr lang="en-US" sz="1600" dirty="0">
                <a:solidFill>
                  <a:schemeClr val="tx1"/>
                </a:solidFill>
              </a:rPr>
              <a:t>For 10-day LMSC ballot:  absolute latest would be .18 approves 27Feb,  </a:t>
            </a:r>
          </a:p>
          <a:p>
            <a:pPr marL="1200150" lvl="2">
              <a:spcBef>
                <a:spcPts val="0"/>
              </a:spcBef>
              <a:buFont typeface="Arial" panose="020B0604020202020204" pitchFamily="34" charset="0"/>
              <a:buChar char="•"/>
            </a:pPr>
            <a:r>
              <a:rPr lang="en-US" sz="1600" dirty="0">
                <a:solidFill>
                  <a:srgbClr val="C00000"/>
                </a:solidFill>
              </a:rPr>
              <a:t>However very risky, only a few hours of pad, and would have to depend on early close from EC to help mitigate the risk, etc. </a:t>
            </a:r>
          </a:p>
          <a:p>
            <a:pPr marL="800100" lvl="1">
              <a:buFont typeface="Arial" panose="020B0604020202020204" pitchFamily="34" charset="0"/>
              <a:buChar char="•"/>
            </a:pPr>
            <a:r>
              <a:rPr lang="en-US" sz="1800" b="1" dirty="0">
                <a:solidFill>
                  <a:schemeClr val="tx1"/>
                </a:solidFill>
              </a:rPr>
              <a:t>Very short discussion…</a:t>
            </a:r>
          </a:p>
          <a:p>
            <a:pPr marL="800100" lvl="1">
              <a:buFont typeface="Arial" panose="020B0604020202020204" pitchFamily="34" charset="0"/>
              <a:buChar char="•"/>
            </a:pPr>
            <a:r>
              <a:rPr lang="en-US" sz="1800" b="1" dirty="0">
                <a:solidFill>
                  <a:schemeClr val="tx1"/>
                </a:solidFill>
              </a:rPr>
              <a:t>     we will target to </a:t>
            </a:r>
            <a:r>
              <a:rPr lang="en-US" sz="1800" b="1" u="sng" dirty="0">
                <a:solidFill>
                  <a:schemeClr val="tx1"/>
                </a:solidFill>
              </a:rPr>
              <a:t>approve in .18 on Thursday 20 February. </a:t>
            </a:r>
            <a:endParaRPr lang="en-US" sz="1600" b="1" u="sng"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3_</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800" b="0" dirty="0">
                <a:solidFill>
                  <a:schemeClr val="tx1"/>
                </a:solidFill>
              </a:rPr>
              <a:t>Ad </a:t>
            </a:r>
            <a:r>
              <a:rPr lang="en-US" sz="1800" b="0" dirty="0" err="1">
                <a:solidFill>
                  <a:schemeClr val="tx1"/>
                </a:solidFill>
              </a:rPr>
              <a:t>hocs</a:t>
            </a:r>
            <a:r>
              <a:rPr lang="en-US" sz="1800" b="0" dirty="0">
                <a:solidFill>
                  <a:schemeClr val="tx1"/>
                </a:solidFill>
              </a:rPr>
              <a:t> coming up:   see ad hoc agenda back up slides for all the call-in info.   </a:t>
            </a:r>
          </a:p>
          <a:p>
            <a:pPr marL="800100" lvl="1">
              <a:spcBef>
                <a:spcPts val="0"/>
              </a:spcBef>
              <a:buFont typeface="Arial" panose="020B0604020202020204" pitchFamily="34" charset="0"/>
              <a:buChar char="•"/>
            </a:pPr>
            <a:r>
              <a:rPr lang="en-US" sz="1400" b="1" dirty="0">
                <a:solidFill>
                  <a:schemeClr val="tx1"/>
                </a:solidFill>
              </a:rPr>
              <a:t>Updated call in information for ad </a:t>
            </a:r>
            <a:r>
              <a:rPr lang="en-US" sz="1400" b="1" dirty="0" err="1">
                <a:solidFill>
                  <a:schemeClr val="tx1"/>
                </a:solidFill>
              </a:rPr>
              <a:t>hocs</a:t>
            </a:r>
            <a:r>
              <a:rPr lang="en-US" sz="1400" b="1" dirty="0">
                <a:solidFill>
                  <a:schemeClr val="tx1"/>
                </a:solidFill>
              </a:rPr>
              <a:t> the 18</a:t>
            </a:r>
            <a:r>
              <a:rPr lang="en-US" sz="1400" b="1" baseline="30000" dirty="0">
                <a:solidFill>
                  <a:schemeClr val="tx1"/>
                </a:solidFill>
              </a:rPr>
              <a:t>th</a:t>
            </a:r>
            <a:r>
              <a:rPr lang="en-US" sz="1400" b="1" dirty="0">
                <a:solidFill>
                  <a:schemeClr val="tx1"/>
                </a:solidFill>
              </a:rPr>
              <a:t> and on. </a:t>
            </a:r>
            <a:r>
              <a:rPr lang="en-US" sz="1400" dirty="0">
                <a:solidFill>
                  <a:schemeClr val="tx1"/>
                </a:solidFill>
              </a:rPr>
              <a:t>(since r00 of  the ad hoc agenda)</a:t>
            </a:r>
          </a:p>
          <a:p>
            <a:pPr marL="800100" lvl="1">
              <a:spcBef>
                <a:spcPts val="0"/>
              </a:spcBef>
              <a:buFont typeface="Arial" panose="020B0604020202020204" pitchFamily="34" charset="0"/>
              <a:buChar char="•"/>
            </a:pPr>
            <a:r>
              <a:rPr lang="en-US" sz="1400" dirty="0">
                <a:solidFill>
                  <a:schemeClr val="tx1"/>
                </a:solidFill>
                <a:hlinkClick r:id="rId3"/>
              </a:rPr>
              <a:t>https://mentor.ieee.org/802.18/dcn/20/18-20-0018-01-0000-agenda-11feb20-rrtag-ad-hoc-telecon.pptx</a:t>
            </a:r>
            <a:r>
              <a:rPr lang="en-US" sz="1400" dirty="0">
                <a:solidFill>
                  <a:schemeClr val="tx1"/>
                </a:solidFill>
              </a:rPr>
              <a:t> </a:t>
            </a:r>
          </a:p>
          <a:p>
            <a:pPr marL="800100" lvl="1">
              <a:spcBef>
                <a:spcPts val="0"/>
              </a:spcBef>
              <a:buFont typeface="Arial" panose="020B0604020202020204" pitchFamily="34" charset="0"/>
              <a:buChar char="•"/>
            </a:pPr>
            <a:r>
              <a:rPr lang="en-US" sz="1400" dirty="0">
                <a:solidFill>
                  <a:schemeClr val="tx1"/>
                </a:solidFill>
              </a:rPr>
              <a:t>Sending to .11 list server now also. </a:t>
            </a:r>
          </a:p>
          <a:p>
            <a:pPr marL="2114550" lvl="4">
              <a:spcBef>
                <a:spcPts val="0"/>
              </a:spcBef>
              <a:buFont typeface="Arial" panose="020B0604020202020204" pitchFamily="34" charset="0"/>
              <a:buChar char="•"/>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Friday 14</a:t>
            </a:r>
            <a:r>
              <a:rPr lang="en-US" sz="1800" b="0" baseline="30000" dirty="0">
                <a:solidFill>
                  <a:schemeClr val="tx1"/>
                </a:solidFill>
              </a:rPr>
              <a:t>th</a:t>
            </a:r>
            <a:r>
              <a:rPr lang="en-US" sz="1800" b="0" dirty="0">
                <a:solidFill>
                  <a:schemeClr val="tx1"/>
                </a:solidFill>
              </a:rPr>
              <a:t> – 		3pm–et-2hr</a:t>
            </a:r>
          </a:p>
          <a:p>
            <a:pPr marL="400050">
              <a:spcBef>
                <a:spcPts val="0"/>
              </a:spcBef>
              <a:buFont typeface="Arial" panose="020B0604020202020204" pitchFamily="34" charset="0"/>
              <a:buChar char="•"/>
            </a:pPr>
            <a:r>
              <a:rPr lang="en-US" sz="1800" b="0" dirty="0">
                <a:solidFill>
                  <a:schemeClr val="tx1"/>
                </a:solidFill>
              </a:rPr>
              <a:t>Tuesday 18</a:t>
            </a:r>
            <a:r>
              <a:rPr lang="en-US" sz="1800" b="0" baseline="30000" dirty="0">
                <a:solidFill>
                  <a:schemeClr val="tx1"/>
                </a:solidFill>
              </a:rPr>
              <a:t>th</a:t>
            </a:r>
            <a:r>
              <a:rPr lang="en-US" sz="1800" b="0" dirty="0">
                <a:solidFill>
                  <a:schemeClr val="tx1"/>
                </a:solidFill>
              </a:rPr>
              <a:t> – 	3pm–et-2hr  </a:t>
            </a:r>
          </a:p>
          <a:p>
            <a:pPr marL="400050">
              <a:spcBef>
                <a:spcPts val="0"/>
              </a:spcBef>
              <a:buFont typeface="Arial" panose="020B0604020202020204" pitchFamily="34" charset="0"/>
              <a:buChar char="•"/>
            </a:pPr>
            <a:r>
              <a:rPr lang="en-US" sz="1800" b="0" dirty="0">
                <a:solidFill>
                  <a:schemeClr val="tx1"/>
                </a:solidFill>
              </a:rPr>
              <a:t>Wednesday 19</a:t>
            </a:r>
            <a:r>
              <a:rPr lang="en-US" sz="1800" b="0" baseline="30000" dirty="0">
                <a:solidFill>
                  <a:schemeClr val="tx1"/>
                </a:solidFill>
              </a:rPr>
              <a:t>th</a:t>
            </a:r>
            <a:r>
              <a:rPr lang="en-US" sz="1800" b="0" dirty="0">
                <a:solidFill>
                  <a:schemeClr val="tx1"/>
                </a:solidFill>
              </a:rPr>
              <a:t> - 	3pm–et-2hr</a:t>
            </a:r>
          </a:p>
          <a:p>
            <a:pPr marL="400050">
              <a:spcBef>
                <a:spcPts val="0"/>
              </a:spcBef>
              <a:buFont typeface="Arial" panose="020B0604020202020204" pitchFamily="34" charset="0"/>
              <a:buChar char="•"/>
            </a:pPr>
            <a:r>
              <a:rPr lang="en-US" sz="1800" b="0" dirty="0">
                <a:solidFill>
                  <a:schemeClr val="tx1"/>
                </a:solidFill>
              </a:rPr>
              <a:t>20</a:t>
            </a:r>
            <a:r>
              <a:rPr lang="en-US" sz="1800" b="0" baseline="30000" dirty="0">
                <a:solidFill>
                  <a:schemeClr val="tx1"/>
                </a:solidFill>
              </a:rPr>
              <a:t>th</a:t>
            </a:r>
            <a:r>
              <a:rPr lang="en-US" sz="1800" b="0" dirty="0">
                <a:solidFill>
                  <a:schemeClr val="tx1"/>
                </a:solidFill>
              </a:rPr>
              <a:t> is target to approve, next week.</a:t>
            </a:r>
          </a:p>
          <a:p>
            <a:pPr marL="400050">
              <a:spcBef>
                <a:spcPts val="0"/>
              </a:spcBef>
              <a:buFont typeface="Arial" panose="020B0604020202020204" pitchFamily="34" charset="0"/>
              <a:buChar char="•"/>
            </a:pPr>
            <a:r>
              <a:rPr lang="en-US" sz="1800" b="0" dirty="0">
                <a:solidFill>
                  <a:schemeClr val="tx1"/>
                </a:solidFill>
              </a:rPr>
              <a:t>Friday 21</a:t>
            </a:r>
            <a:r>
              <a:rPr lang="en-US" sz="1800" b="0" baseline="30000" dirty="0">
                <a:solidFill>
                  <a:schemeClr val="tx1"/>
                </a:solidFill>
              </a:rPr>
              <a:t>st</a:t>
            </a:r>
            <a:r>
              <a:rPr lang="en-US" sz="1800" b="0" dirty="0">
                <a:solidFill>
                  <a:schemeClr val="tx1"/>
                </a:solidFill>
              </a:rPr>
              <a:t> - 		3pm–et–2hr  tbd</a:t>
            </a:r>
          </a:p>
          <a:p>
            <a:pPr marL="400050">
              <a:spcBef>
                <a:spcPts val="0"/>
              </a:spcBef>
              <a:buFont typeface="Arial" panose="020B0604020202020204" pitchFamily="34" charset="0"/>
              <a:buChar char="•"/>
            </a:pPr>
            <a:r>
              <a:rPr lang="en-US" sz="1800" b="0" dirty="0"/>
              <a:t>Tuesday 25</a:t>
            </a:r>
            <a:r>
              <a:rPr lang="en-US" sz="1800" b="0" baseline="30000" dirty="0"/>
              <a:t>th</a:t>
            </a:r>
            <a:r>
              <a:rPr lang="en-US" sz="1800" b="0" dirty="0"/>
              <a:t> - 		</a:t>
            </a:r>
            <a:r>
              <a:rPr lang="en-US" sz="1800" b="0" dirty="0">
                <a:solidFill>
                  <a:schemeClr val="tx1"/>
                </a:solidFill>
              </a:rPr>
              <a:t>3pm–et-2hr  tbd</a:t>
            </a:r>
            <a:endParaRPr lang="en-US" sz="1800" b="0" dirty="0"/>
          </a:p>
          <a:p>
            <a:pPr marL="2114550" lvl="4">
              <a:spcBef>
                <a:spcPts val="0"/>
              </a:spcBef>
              <a:buFont typeface="Arial" panose="020B0604020202020204" pitchFamily="34" charset="0"/>
              <a:buChar char="•"/>
            </a:pPr>
            <a:endParaRPr lang="en-US" sz="1000" b="0" dirty="0"/>
          </a:p>
          <a:p>
            <a:pPr marL="400050">
              <a:spcBef>
                <a:spcPts val="0"/>
              </a:spcBef>
              <a:buFont typeface="Arial" panose="020B0604020202020204" pitchFamily="34" charset="0"/>
              <a:buChar char="•"/>
            </a:pPr>
            <a:r>
              <a:rPr lang="en-US" sz="1800" b="0" dirty="0"/>
              <a:t>Of course not all can make each one and/or the entire time, so just asking to do what you can.</a:t>
            </a:r>
          </a:p>
          <a:p>
            <a:pPr marL="400050">
              <a:spcBef>
                <a:spcPts val="0"/>
              </a:spcBef>
              <a:buFont typeface="Arial" panose="020B0604020202020204" pitchFamily="34" charset="0"/>
              <a:buChar char="•"/>
            </a:pPr>
            <a:r>
              <a:rPr lang="en-US" sz="1800" b="0" dirty="0"/>
              <a:t>Any adjustment, cancellations, etc. watch the .18 list server.</a:t>
            </a:r>
          </a:p>
          <a:p>
            <a:pPr marL="2114550" lvl="4">
              <a:spcBef>
                <a:spcPts val="0"/>
              </a:spcBef>
              <a:buFont typeface="Arial" panose="020B0604020202020204" pitchFamily="34" charset="0"/>
              <a:buChar char="•"/>
            </a:pPr>
            <a:endParaRPr lang="en-US" sz="1000" b="0" dirty="0"/>
          </a:p>
          <a:p>
            <a:pPr marL="400050">
              <a:spcBef>
                <a:spcPts val="0"/>
              </a:spcBef>
              <a:buFont typeface="Arial" panose="020B0604020202020204" pitchFamily="34" charset="0"/>
              <a:buChar char="•"/>
            </a:pPr>
            <a:r>
              <a:rPr lang="en-US" sz="1800" b="0" dirty="0"/>
              <a:t>Chair missed putting the link  to the latest draft comments in agenda rev0, here it is:</a:t>
            </a:r>
          </a:p>
          <a:p>
            <a:pPr marL="400050">
              <a:spcBef>
                <a:spcPts val="0"/>
              </a:spcBef>
              <a:buFont typeface="Arial" panose="020B0604020202020204" pitchFamily="34" charset="0"/>
              <a:buChar char="•"/>
            </a:pPr>
            <a:r>
              <a:rPr lang="en-US" sz="1800" b="0" dirty="0"/>
              <a:t>Current draft comments is rev03, rev 04 will be worked in this meeting and uploaded after the meeting. </a:t>
            </a:r>
          </a:p>
          <a:p>
            <a:pPr marL="400050">
              <a:spcBef>
                <a:spcPts val="0"/>
              </a:spcBef>
              <a:buFont typeface="Arial" panose="020B0604020202020204" pitchFamily="34" charset="0"/>
              <a:buChar char="•"/>
            </a:pPr>
            <a:r>
              <a:rPr lang="en-US" sz="1800" b="0" dirty="0">
                <a:hlinkClick r:id="rId4"/>
              </a:rPr>
              <a:t>https://mentor.ieee.org/802.18/dcn/20/18-20-0020-03-0000-comments-on-fcc19-138-nprm-revisiting-use-of-the-5-850-5-925-ghz-band.docx</a:t>
            </a:r>
            <a:r>
              <a:rPr lang="en-US" sz="1800" b="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b="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 Have not received OOBE contribution that we could drop in and discuss. </a:t>
            </a:r>
          </a:p>
          <a:p>
            <a:pPr marL="800100" lvl="1">
              <a:spcBef>
                <a:spcPts val="0"/>
              </a:spcBef>
              <a:buFont typeface="Arial" panose="020B0604020202020204" pitchFamily="34" charset="0"/>
              <a:buChar char="•"/>
            </a:pPr>
            <a:r>
              <a:rPr lang="en-US" sz="1400" dirty="0">
                <a:solidFill>
                  <a:schemeClr val="tx1"/>
                </a:solidFill>
              </a:rPr>
              <a:t>We may have to depend on contributions from external organizations, to cover this. </a:t>
            </a:r>
            <a:endParaRPr lang="en-US" sz="14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3"/>
            <a:ext cx="8415144" cy="362108"/>
          </a:xfrm>
        </p:spPr>
        <p:txBody>
          <a:bodyPr/>
          <a:lstStyle/>
          <a:p>
            <a:r>
              <a:rPr lang="en-US" sz="2400" dirty="0"/>
              <a:t>5.9 GHz &amp; NPRM – Timeline</a:t>
            </a:r>
            <a:endParaRPr lang="en-US" sz="2400" dirty="0">
              <a:highlight>
                <a:srgbClr val="C0C0C0"/>
              </a:highlight>
            </a:endParaRPr>
          </a:p>
        </p:txBody>
      </p:sp>
      <p:sp>
        <p:nvSpPr>
          <p:cNvPr id="3" name="Content Placeholder 2"/>
          <p:cNvSpPr>
            <a:spLocks noGrp="1"/>
          </p:cNvSpPr>
          <p:nvPr>
            <p:ph idx="1"/>
          </p:nvPr>
        </p:nvSpPr>
        <p:spPr>
          <a:xfrm>
            <a:off x="685800" y="914400"/>
            <a:ext cx="8292711" cy="5561013"/>
          </a:xfrm>
        </p:spPr>
        <p:txBody>
          <a:bodyPr/>
          <a:lstStyle/>
          <a:p>
            <a:pPr marL="400050">
              <a:spcBef>
                <a:spcPts val="0"/>
              </a:spcBef>
              <a:buFont typeface="Arial" panose="020B0604020202020204" pitchFamily="34" charset="0"/>
              <a:buChar char="•"/>
            </a:pPr>
            <a:r>
              <a:rPr lang="en-US" sz="2000" b="0" dirty="0">
                <a:solidFill>
                  <a:schemeClr val="tx1"/>
                </a:solidFill>
              </a:rPr>
              <a:t>Chair asked to propose a timeline, this was done after the meeting and will be sent out: </a:t>
            </a:r>
          </a:p>
          <a:p>
            <a:pPr marL="400050">
              <a:spcBef>
                <a:spcPts val="0"/>
              </a:spcBef>
              <a:buFont typeface="Arial" panose="020B0604020202020204" pitchFamily="34" charset="0"/>
              <a:buChar char="•"/>
            </a:pPr>
            <a:r>
              <a:rPr lang="en-US" sz="2000" b="0" dirty="0">
                <a:solidFill>
                  <a:schemeClr val="tx1"/>
                </a:solidFill>
              </a:rPr>
              <a:t>Friday 14</a:t>
            </a:r>
            <a:r>
              <a:rPr lang="en-US" sz="2000" b="0" baseline="30000" dirty="0">
                <a:solidFill>
                  <a:schemeClr val="tx1"/>
                </a:solidFill>
              </a:rPr>
              <a:t>th</a:t>
            </a:r>
            <a:r>
              <a:rPr lang="en-US" sz="2000" b="0" dirty="0">
                <a:solidFill>
                  <a:schemeClr val="tx1"/>
                </a:solidFill>
              </a:rPr>
              <a:t> – 		3pm–et-2hr</a:t>
            </a:r>
          </a:p>
          <a:p>
            <a:pPr marL="800100" lvl="1">
              <a:spcBef>
                <a:spcPts val="0"/>
              </a:spcBef>
              <a:buFont typeface="Arial" panose="020B0604020202020204" pitchFamily="34" charset="0"/>
              <a:buChar char="•"/>
            </a:pPr>
            <a:r>
              <a:rPr lang="en-US" dirty="0">
                <a:solidFill>
                  <a:schemeClr val="tx1"/>
                </a:solidFill>
              </a:rPr>
              <a:t> Sections 2.1, 2.2 , 3.1, 3.2 </a:t>
            </a:r>
          </a:p>
          <a:p>
            <a:pPr marL="2571750" lvl="5">
              <a:spcBef>
                <a:spcPts val="0"/>
              </a:spcBef>
              <a:buFont typeface="Arial" panose="020B0604020202020204" pitchFamily="34" charset="0"/>
              <a:buChar char="•"/>
            </a:pPr>
            <a:endParaRPr lang="en-US"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Tuesday 18</a:t>
            </a:r>
            <a:r>
              <a:rPr lang="en-US" sz="2000" b="0" baseline="30000" dirty="0">
                <a:solidFill>
                  <a:schemeClr val="tx1"/>
                </a:solidFill>
              </a:rPr>
              <a:t>th</a:t>
            </a:r>
            <a:r>
              <a:rPr lang="en-US" sz="2000" b="0" dirty="0">
                <a:solidFill>
                  <a:schemeClr val="tx1"/>
                </a:solidFill>
              </a:rPr>
              <a:t> – 	3pm–et-2hr  </a:t>
            </a:r>
          </a:p>
          <a:p>
            <a:pPr marL="800100" lvl="1">
              <a:spcBef>
                <a:spcPts val="0"/>
              </a:spcBef>
              <a:buFont typeface="Arial" panose="020B0604020202020204" pitchFamily="34" charset="0"/>
              <a:buChar char="•"/>
            </a:pPr>
            <a:r>
              <a:rPr lang="en-US" b="0" dirty="0">
                <a:solidFill>
                  <a:schemeClr val="tx1"/>
                </a:solidFill>
              </a:rPr>
              <a:t>Sections 4.2, 5.1, 6 and 7.4</a:t>
            </a:r>
          </a:p>
          <a:p>
            <a:pPr marL="800100" lvl="1">
              <a:spcBef>
                <a:spcPts val="0"/>
              </a:spcBef>
              <a:buFont typeface="Arial" panose="020B0604020202020204" pitchFamily="34" charset="0"/>
              <a:buChar char="•"/>
            </a:pPr>
            <a:r>
              <a:rPr lang="en-US" dirty="0">
                <a:solidFill>
                  <a:schemeClr val="tx1"/>
                </a:solidFill>
              </a:rPr>
              <a:t>Do we remove OOBE? </a:t>
            </a:r>
          </a:p>
          <a:p>
            <a:pPr marL="800100" lvl="1">
              <a:spcBef>
                <a:spcPts val="0"/>
              </a:spcBef>
              <a:buFont typeface="Arial" panose="020B0604020202020204" pitchFamily="34" charset="0"/>
              <a:buChar char="•"/>
            </a:pPr>
            <a:r>
              <a:rPr lang="en-US" dirty="0">
                <a:solidFill>
                  <a:schemeClr val="tx1"/>
                </a:solidFill>
              </a:rPr>
              <a:t>Need more contributions for 6.1</a:t>
            </a:r>
          </a:p>
          <a:p>
            <a:pPr marL="2571750" lvl="5">
              <a:spcBef>
                <a:spcPts val="0"/>
              </a:spcBef>
              <a:buFont typeface="Arial" panose="020B0604020202020204" pitchFamily="34" charset="0"/>
              <a:buChar char="•"/>
            </a:pPr>
            <a:endParaRPr lang="en-US"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Wednesday 19</a:t>
            </a:r>
            <a:r>
              <a:rPr lang="en-US" sz="2000" b="0" baseline="30000" dirty="0">
                <a:solidFill>
                  <a:schemeClr val="tx1"/>
                </a:solidFill>
              </a:rPr>
              <a:t>th</a:t>
            </a:r>
            <a:r>
              <a:rPr lang="en-US" sz="2000" b="0" dirty="0">
                <a:solidFill>
                  <a:schemeClr val="tx1"/>
                </a:solidFill>
              </a:rPr>
              <a:t> - 	3pm–et-2hr</a:t>
            </a:r>
          </a:p>
          <a:p>
            <a:pPr marL="800100" lvl="1">
              <a:spcBef>
                <a:spcPts val="0"/>
              </a:spcBef>
              <a:buFont typeface="Arial" panose="020B0604020202020204" pitchFamily="34" charset="0"/>
              <a:buChar char="•"/>
            </a:pPr>
            <a:r>
              <a:rPr lang="en-US" b="0" dirty="0">
                <a:solidFill>
                  <a:schemeClr val="tx1"/>
                </a:solidFill>
              </a:rPr>
              <a:t>8.0, conclusion, references</a:t>
            </a:r>
            <a:r>
              <a:rPr lang="en-US" b="0">
                <a:solidFill>
                  <a:schemeClr val="tx1"/>
                </a:solidFill>
              </a:rPr>
              <a:t>, sections </a:t>
            </a:r>
            <a:r>
              <a:rPr lang="en-US" b="0" dirty="0">
                <a:solidFill>
                  <a:schemeClr val="tx1"/>
                </a:solidFill>
              </a:rPr>
              <a:t>w/o </a:t>
            </a:r>
            <a:r>
              <a:rPr lang="en-US" b="0" dirty="0" err="1">
                <a:solidFill>
                  <a:schemeClr val="tx1"/>
                </a:solidFill>
              </a:rPr>
              <a:t>blu</a:t>
            </a:r>
            <a:r>
              <a:rPr lang="en-US" b="0" dirty="0">
                <a:solidFill>
                  <a:schemeClr val="tx1"/>
                </a:solidFill>
              </a:rPr>
              <a:t> ?s and overall review. </a:t>
            </a:r>
          </a:p>
          <a:p>
            <a:pPr marL="2571750" lvl="5">
              <a:spcBef>
                <a:spcPts val="0"/>
              </a:spcBef>
              <a:buFont typeface="Arial" panose="020B0604020202020204" pitchFamily="34" charset="0"/>
              <a:buChar char="•"/>
            </a:pPr>
            <a:endParaRPr lang="en-US"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Thursday 20</a:t>
            </a:r>
            <a:r>
              <a:rPr lang="en-US" sz="2000" b="0" baseline="30000" dirty="0">
                <a:solidFill>
                  <a:schemeClr val="tx1"/>
                </a:solidFill>
              </a:rPr>
              <a:t>th</a:t>
            </a:r>
            <a:r>
              <a:rPr lang="en-US" sz="2000" b="0" dirty="0">
                <a:solidFill>
                  <a:schemeClr val="tx1"/>
                </a:solidFill>
              </a:rPr>
              <a:t> is target to approve (next week) only 55 minutes. </a:t>
            </a:r>
          </a:p>
          <a:p>
            <a:pPr marL="800100" lvl="1">
              <a:spcBef>
                <a:spcPts val="0"/>
              </a:spcBef>
              <a:buFont typeface="Arial" panose="020B0604020202020204" pitchFamily="34" charset="0"/>
              <a:buChar char="•"/>
            </a:pPr>
            <a:r>
              <a:rPr lang="en-US" b="0" dirty="0">
                <a:solidFill>
                  <a:schemeClr val="tx1"/>
                </a:solidFill>
              </a:rPr>
              <a:t>Extremely fast read and vote.  </a:t>
            </a:r>
          </a:p>
          <a:p>
            <a:pPr marL="2571750" lvl="5">
              <a:spcBef>
                <a:spcPts val="0"/>
              </a:spcBef>
              <a:buFont typeface="Arial" panose="020B0604020202020204" pitchFamily="34" charset="0"/>
              <a:buChar char="•"/>
            </a:pPr>
            <a:endParaRPr lang="en-US"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21Feb – 02Mar LMSC(EC) ballot </a:t>
            </a:r>
          </a:p>
          <a:p>
            <a:pPr marL="800100" lvl="1">
              <a:spcBef>
                <a:spcPts val="0"/>
              </a:spcBef>
              <a:buFont typeface="Arial" panose="020B0604020202020204" pitchFamily="34" charset="0"/>
              <a:buChar char="•"/>
            </a:pPr>
            <a:r>
              <a:rPr lang="en-US" dirty="0">
                <a:solidFill>
                  <a:schemeClr val="tx1"/>
                </a:solidFill>
              </a:rPr>
              <a:t>03Mar 24 </a:t>
            </a:r>
            <a:r>
              <a:rPr lang="en-US" dirty="0" err="1">
                <a:solidFill>
                  <a:schemeClr val="tx1"/>
                </a:solidFill>
              </a:rPr>
              <a:t>hrs</a:t>
            </a:r>
            <a:r>
              <a:rPr lang="en-US" dirty="0">
                <a:solidFill>
                  <a:schemeClr val="tx1"/>
                </a:solidFill>
              </a:rPr>
              <a:t> for all votes to come in per the rules.</a:t>
            </a:r>
          </a:p>
          <a:p>
            <a:pPr marL="800100" lvl="1">
              <a:spcBef>
                <a:spcPts val="0"/>
              </a:spcBef>
              <a:buFont typeface="Arial" panose="020B0604020202020204" pitchFamily="34" charset="0"/>
              <a:buChar char="•"/>
            </a:pPr>
            <a:r>
              <a:rPr lang="en-US" b="0" dirty="0">
                <a:solidFill>
                  <a:schemeClr val="tx1"/>
                </a:solidFill>
              </a:rPr>
              <a:t>04Mar</a:t>
            </a:r>
            <a:r>
              <a:rPr lang="en-US" dirty="0">
                <a:solidFill>
                  <a:schemeClr val="tx1"/>
                </a:solidFill>
              </a:rPr>
              <a:t> ready to upload to FCC</a:t>
            </a:r>
            <a:endParaRPr lang="en-US"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88956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t>FCC NPRM </a:t>
            </a:r>
            <a:br>
              <a:rPr lang="en-US" altLang="en-US" sz="2400" dirty="0"/>
            </a:br>
            <a:r>
              <a:rPr lang="en-US" altLang="en-US" sz="2400" dirty="0"/>
              <a:t>R</a:t>
            </a:r>
            <a:r>
              <a:rPr lang="en-US" sz="2400" dirty="0"/>
              <a:t>evisiting-use-of-the-5-850-5-925-ghz-band</a:t>
            </a:r>
          </a:p>
        </p:txBody>
      </p:sp>
      <p:sp>
        <p:nvSpPr>
          <p:cNvPr id="3" name="Content Placeholder 2"/>
          <p:cNvSpPr>
            <a:spLocks noGrp="1"/>
          </p:cNvSpPr>
          <p:nvPr>
            <p:ph idx="1"/>
          </p:nvPr>
        </p:nvSpPr>
        <p:spPr>
          <a:xfrm>
            <a:off x="674298" y="1751043"/>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linkClick r:id="rId3"/>
              </a:rPr>
              <a:t>https://mentor.ieee.org/802.18/dcn/20/18-20-</a:t>
            </a:r>
            <a:r>
              <a:rPr lang="en-US" sz="1800" b="0" dirty="0">
                <a:solidFill>
                  <a:schemeClr val="tx1"/>
                </a:solidFill>
                <a:highlight>
                  <a:srgbClr val="FFFF00"/>
                </a:highlight>
                <a:hlinkClick r:id="rId3"/>
              </a:rPr>
              <a:t>0020-03-</a:t>
            </a:r>
            <a:r>
              <a:rPr lang="en-US" sz="1800" b="0" dirty="0">
                <a:solidFill>
                  <a:schemeClr val="tx1"/>
                </a:solidFill>
                <a:hlinkClick r:id="rId3"/>
              </a:rPr>
              <a:t>0000-comments-on-fcc19-138-nprm-revisiting-use-of-the-5-850-5-925-ghz-band.docx</a:t>
            </a:r>
            <a:r>
              <a:rPr lang="en-US" sz="1800" b="0" dirty="0">
                <a:solidFill>
                  <a:schemeClr val="tx1"/>
                </a:solidFill>
              </a:rPr>
              <a:t> ; response to FCC NPRM on </a:t>
            </a:r>
            <a:r>
              <a:rPr lang="en-US" sz="1800" b="0" dirty="0"/>
              <a:t>revisiting use of the 5.850-5.925 GHz-band</a:t>
            </a:r>
            <a:r>
              <a:rPr lang="en-GB" sz="1800" b="0" dirty="0"/>
              <a:t>. </a:t>
            </a:r>
            <a:r>
              <a:rPr lang="en-GB" sz="1800" b="0" dirty="0">
                <a:solidFill>
                  <a:schemeClr val="tx1"/>
                </a:solidFill>
              </a:rPr>
              <a:t>For review and approval by the EC for uploading to the FCC on or before </a:t>
            </a:r>
            <a:r>
              <a:rPr lang="en-GB" sz="1800" b="0" dirty="0">
                <a:solidFill>
                  <a:schemeClr val="tx1"/>
                </a:solidFill>
                <a:highlight>
                  <a:srgbClr val="FFFF00"/>
                </a:highlight>
              </a:rPr>
              <a:t>08 March 2020. </a:t>
            </a:r>
            <a:r>
              <a:rPr lang="en-GB" sz="1800" b="0" dirty="0">
                <a:solidFill>
                  <a:schemeClr val="tx1"/>
                </a:solidFill>
              </a:rPr>
              <a:t>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02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1732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66562" y="962891"/>
            <a:ext cx="8324341" cy="5430764"/>
          </a:xfrm>
        </p:spPr>
        <p:txBody>
          <a:bodyPr/>
          <a:lstStyle/>
          <a:p>
            <a:pPr>
              <a:spcBef>
                <a:spcPts val="0"/>
              </a:spcBef>
              <a:buFont typeface="Arial" panose="020B0604020202020204" pitchFamily="34" charset="0"/>
              <a:buChar char="•"/>
            </a:pPr>
            <a:r>
              <a:rPr lang="en-US" sz="1800" b="0" dirty="0"/>
              <a:t>Nothing today </a:t>
            </a:r>
          </a:p>
          <a:p>
            <a:pPr>
              <a:spcBef>
                <a:spcPts val="0"/>
              </a:spcBef>
              <a:buFont typeface="Arial" panose="020B0604020202020204" pitchFamily="34" charset="0"/>
              <a:buChar char="•"/>
            </a:pPr>
            <a:r>
              <a:rPr lang="en-US" sz="1800" dirty="0"/>
              <a:t> </a:t>
            </a:r>
          </a:p>
          <a:p>
            <a:pPr>
              <a:spcBef>
                <a:spcPts val="0"/>
              </a:spcBef>
              <a:buFont typeface="Arial" panose="020B0604020202020204" pitchFamily="34" charset="0"/>
              <a:buChar char="•"/>
            </a:pPr>
            <a:r>
              <a:rPr lang="en-US" sz="1800" dirty="0"/>
              <a: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84194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13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430"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431"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altLang="en-US" sz="1800" dirty="0">
                <a:solidFill>
                  <a:srgbClr val="00B0F0"/>
                </a:solidFill>
              </a:rPr>
              <a:t>Comment contributions for 5.9 GHz NPRM</a:t>
            </a:r>
            <a:endParaRPr lang="en-US" altLang="en-US" sz="1800" dirty="0">
              <a:solidFill>
                <a:schemeClr val="tx1"/>
              </a:solidFill>
            </a:endParaRPr>
          </a:p>
          <a:p>
            <a:pPr marL="285750" indent="-285750">
              <a:buFont typeface="Wingdings" panose="05000000000000000000" pitchFamily="2" charset="2"/>
              <a:buChar char="q"/>
            </a:pPr>
            <a:r>
              <a:rPr lang="en-US" altLang="en-US" sz="1800" dirty="0">
                <a:solidFill>
                  <a:srgbClr val="00B0F0"/>
                </a:solidFill>
              </a:rPr>
              <a:t>Comment contributions for Ofcom consolation on </a:t>
            </a:r>
            <a:r>
              <a:rPr lang="en-US" altLang="en-US" sz="1800" dirty="0" err="1">
                <a:solidFill>
                  <a:srgbClr val="00B0F0"/>
                </a:solidFill>
              </a:rPr>
              <a:t>WiFi</a:t>
            </a:r>
            <a:r>
              <a:rPr lang="en-US" altLang="en-US" sz="1800" dirty="0">
                <a:solidFill>
                  <a:srgbClr val="00B0F0"/>
                </a:solidFill>
              </a:rPr>
              <a:t>; best by Wednesday morning to the chair to give a day to put into the required form, to review on Thursday. </a:t>
            </a:r>
          </a:p>
          <a:p>
            <a:pPr marL="0" indent="0"/>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r>
              <a:rPr lang="en-US" altLang="en-US" sz="1800" dirty="0">
                <a:solidFill>
                  <a:schemeClr val="tx1"/>
                </a:solidFill>
              </a:rPr>
              <a:t>Soon (after 5.9 GHz): </a:t>
            </a: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p>
          <a:p>
            <a:pPr lvl="3">
              <a:buFont typeface="Arial" panose="020B0604020202020204" pitchFamily="34" charset="0"/>
              <a:buChar char="•"/>
            </a:pPr>
            <a:endParaRPr lang="en-US" sz="800" b="0" dirty="0">
              <a:solidFill>
                <a:srgbClr val="002060"/>
              </a:solidFill>
            </a:endParaRPr>
          </a:p>
          <a:p>
            <a:pPr>
              <a:buFont typeface="Arial" panose="020B0604020202020204" pitchFamily="34" charset="0"/>
              <a:buChar char="•"/>
            </a:pPr>
            <a:endParaRPr lang="en-US" sz="1600" b="0" dirty="0">
              <a:solidFill>
                <a:srgbClr val="002060"/>
              </a:solidFill>
            </a:endParaRPr>
          </a:p>
          <a:p>
            <a:pPr lvl="2">
              <a:buFont typeface="Arial" panose="020B0604020202020204" pitchFamily="34" charset="0"/>
              <a:buChar char="•"/>
            </a:pP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VNI 2018-2022 networking trends, updated 21Feb19 (annually). </a:t>
            </a:r>
          </a:p>
          <a:p>
            <a:pPr marL="857250" lvl="2" indent="0">
              <a:spcBef>
                <a:spcPts val="0"/>
              </a:spcBef>
            </a:pPr>
            <a:r>
              <a:rPr lang="en-US" sz="1200" u="sng" dirty="0">
                <a:hlinkClick r:id="rId2"/>
              </a:rPr>
              <a:t>https://www.cisco.com/c/en/us/solutions/collateral/service-provider/visual-networking-index-vni/white-paper-c11-738429.pdf</a:t>
            </a:r>
            <a:r>
              <a:rPr lang="en-US" sz="1200" u="sng" dirty="0"/>
              <a:t> </a:t>
            </a:r>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dirty="0"/>
          </a:p>
          <a:p>
            <a:pPr marL="85725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b="0" dirty="0">
                <a:solidFill>
                  <a:schemeClr val="tx1"/>
                </a:solidFill>
              </a:rPr>
              <a:t>Nothing heard</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13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20Feb20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solidFill>
                  <a:schemeClr val="tx1"/>
                </a:solidFill>
              </a:rPr>
              <a:t>Next ad hoc on 5.9 GHz NPRM comments:  Friday, 14Feb at 3pm-et</a:t>
            </a:r>
          </a:p>
          <a:p>
            <a:pPr lvl="1">
              <a:buFont typeface="Arial" panose="020B0604020202020204" pitchFamily="34" charset="0"/>
              <a:buChar char="•"/>
            </a:pPr>
            <a:r>
              <a:rPr lang="en-US" sz="1600" dirty="0"/>
              <a:t>Call in information sent out in email. </a:t>
            </a:r>
            <a:endParaRPr lang="en-US" sz="16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15:56et</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Next Plenary: </a:t>
            </a:r>
          </a:p>
          <a:p>
            <a:pPr>
              <a:buFont typeface="Arial" panose="020B0604020202020204" pitchFamily="34" charset="0"/>
              <a:buChar char="•"/>
            </a:pPr>
            <a:r>
              <a:rPr lang="en-US" sz="1800" u="sng" dirty="0"/>
              <a:t>The next face to face meeting of the 802.18 RR-TAG will be at the IEEE 802, 15-20 March 2020 Plenary in Hilton Atlanta, Atlanta, GA, USA</a:t>
            </a:r>
          </a:p>
          <a:p>
            <a:pPr>
              <a:buFont typeface="Arial" panose="020B0604020202020204" pitchFamily="34" charset="0"/>
              <a:buChar char="•"/>
            </a:pPr>
            <a:r>
              <a:rPr lang="en-US" sz="1600" b="0" dirty="0"/>
              <a:t>Normal time slots, Tuesday AM2 and Thursday AM1 (8:30 start)</a:t>
            </a:r>
            <a:r>
              <a:rPr lang="en-US" sz="1600" dirty="0">
                <a:solidFill>
                  <a:schemeClr val="accent6">
                    <a:lumMod val="40000"/>
                    <a:lumOff val="60000"/>
                  </a:schemeClr>
                </a:solidFill>
              </a:rPr>
              <a:t>–</a:t>
            </a:r>
            <a:r>
              <a:rPr lang="en-US" sz="1000" dirty="0">
                <a:solidFill>
                  <a:schemeClr val="accent6">
                    <a:lumMod val="40000"/>
                    <a:lumOff val="60000"/>
                  </a:schemeClr>
                </a:solidFill>
              </a:rPr>
              <a:t>remember no reciprocal from other WGs </a:t>
            </a:r>
            <a:endParaRPr lang="en-US" sz="1400" dirty="0">
              <a:solidFill>
                <a:schemeClr val="accent6">
                  <a:lumMod val="40000"/>
                  <a:lumOff val="60000"/>
                </a:schemeClr>
              </a:solidFill>
            </a:endParaRPr>
          </a:p>
          <a:p>
            <a:pPr>
              <a:buFont typeface="Arial" panose="020B0604020202020204" pitchFamily="34" charset="0"/>
              <a:buChar char="•"/>
            </a:pPr>
            <a:r>
              <a:rPr lang="en-US" sz="1800" b="0" dirty="0"/>
              <a:t>(Book rooms soon for Montreal 12-17Jul Plenary) </a:t>
            </a:r>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Feb 2020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13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t>Ofcom consultation </a:t>
            </a:r>
            <a:br>
              <a:rPr lang="en-US" altLang="en-US" sz="2400" dirty="0"/>
            </a:br>
            <a:r>
              <a:rPr lang="en-GB" sz="2400" dirty="0"/>
              <a:t>Improving spectrum access for Wi-Fi – spectrum use in the 5 and 6 GHz bands</a:t>
            </a:r>
            <a:endParaRPr lang="en-US" sz="2400" dirty="0"/>
          </a:p>
        </p:txBody>
      </p:sp>
      <p:sp>
        <p:nvSpPr>
          <p:cNvPr id="3" name="Content Placeholder 2"/>
          <p:cNvSpPr>
            <a:spLocks noGrp="1"/>
          </p:cNvSpPr>
          <p:nvPr>
            <p:ph idx="1"/>
          </p:nvPr>
        </p:nvSpPr>
        <p:spPr>
          <a:xfrm>
            <a:off x="698889" y="1752600"/>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ighlight>
                  <a:srgbClr val="FFFF00"/>
                </a:highlight>
                <a:hlinkClick r:id="rId3"/>
              </a:rPr>
              <a:t>https://mentor.ieee.org/802.18/d</a:t>
            </a:r>
            <a:r>
              <a:rPr lang="en-US" sz="1800" b="0" dirty="0">
                <a:solidFill>
                  <a:schemeClr val="tx1"/>
                </a:solidFill>
                <a:highlight>
                  <a:srgbClr val="FFFF00"/>
                </a:highlight>
                <a:hlinkClick r:id="rId4"/>
              </a:rPr>
              <a:t>https://mentor.ieee.org/802.18/dcn/19/18-20-0017-02-0000-ofcom-consultation_comments_IEEE802_improving-spectrum-access-for-wi-fi.odt</a:t>
            </a:r>
            <a:r>
              <a:rPr lang="en-US" sz="1800" b="0" dirty="0">
                <a:solidFill>
                  <a:schemeClr val="tx1"/>
                </a:solidFill>
              </a:rPr>
              <a:t>; response to Ofcom consultation on improvements in spectrum use in the 5 and 6 GHz bands</a:t>
            </a:r>
            <a:r>
              <a:rPr lang="en-GB" sz="1800" b="0" dirty="0"/>
              <a:t>. </a:t>
            </a:r>
            <a:r>
              <a:rPr lang="en-GB" sz="1800" b="0" dirty="0">
                <a:solidFill>
                  <a:schemeClr val="tx1"/>
                </a:solidFill>
              </a:rPr>
              <a:t>For review and approval by the EC for sending to Ofcom before </a:t>
            </a:r>
            <a:r>
              <a:rPr lang="en-GB" sz="1800" b="0" dirty="0">
                <a:solidFill>
                  <a:schemeClr val="tx1"/>
                </a:solidFill>
                <a:highlight>
                  <a:srgbClr val="FFFF00"/>
                </a:highlight>
              </a:rPr>
              <a:t>18 March 2020. </a:t>
            </a:r>
            <a:r>
              <a:rPr lang="en-GB" sz="1800" b="0" dirty="0">
                <a:solidFill>
                  <a:schemeClr val="tx1"/>
                </a:solidFill>
              </a:rPr>
              <a:t>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02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492724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600" b="0" dirty="0">
                <a:solidFill>
                  <a:schemeClr val="tx1"/>
                </a:solidFill>
              </a:rPr>
              <a:t>Need to compare the latest NPRM #</a:t>
            </a:r>
            <a:r>
              <a:rPr lang="en-US" sz="1600" b="0" dirty="0" err="1">
                <a:solidFill>
                  <a:schemeClr val="tx1"/>
                </a:solidFill>
              </a:rPr>
              <a:t>ing</a:t>
            </a:r>
            <a:r>
              <a:rPr lang="en-US" sz="1600" b="0" dirty="0">
                <a:solidFill>
                  <a:schemeClr val="tx1"/>
                </a:solidFill>
              </a:rPr>
              <a:t>  scheme to the earlier one,  looks like it has changed.</a:t>
            </a:r>
          </a:p>
          <a:p>
            <a:pPr marL="800100" lvl="1">
              <a:spcBef>
                <a:spcPts val="0"/>
              </a:spcBef>
              <a:buFont typeface="Arial" panose="020B0604020202020204" pitchFamily="34" charset="0"/>
              <a:buChar char="•"/>
            </a:pPr>
            <a:r>
              <a:rPr lang="en-US" sz="1600" dirty="0">
                <a:solidFill>
                  <a:schemeClr val="tx1"/>
                </a:solidFill>
              </a:rPr>
              <a:t>The actual federal register (*.docx) version has been uploaded to  mentor (r01): </a:t>
            </a:r>
          </a:p>
          <a:p>
            <a:pPr marL="800100" lvl="1">
              <a:spcBef>
                <a:spcPts val="0"/>
              </a:spcBef>
              <a:buFont typeface="Arial" panose="020B0604020202020204" pitchFamily="34" charset="0"/>
              <a:buChar char="•"/>
            </a:pPr>
            <a:r>
              <a:rPr lang="en-US" sz="1600" dirty="0">
                <a:solidFill>
                  <a:schemeClr val="tx1"/>
                </a:solidFill>
                <a:hlinkClick r:id="rId3"/>
              </a:rPr>
              <a:t>https://mentor.ieee.org/802.18/dcn/19/18-19-0163-01-0000-fcc19-138-nprm-revisiting-use-of-the-5-850-5-925-ghz-band.docx</a:t>
            </a:r>
            <a:r>
              <a:rPr lang="en-US" sz="1600" dirty="0">
                <a:solidFill>
                  <a:schemeClr val="tx1"/>
                </a:solidFill>
              </a:rPr>
              <a:t>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With the published NPRM, here is the plan for the transition to .18: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take last inputs, and add with markup still on,  to the .11bd draft comments.  </a:t>
            </a:r>
          </a:p>
          <a:p>
            <a:pPr marL="400050">
              <a:spcBef>
                <a:spcPts val="0"/>
              </a:spcBef>
              <a:buFont typeface="Arial" panose="020B0604020202020204" pitchFamily="34" charset="0"/>
              <a:buChar char="•"/>
            </a:pPr>
            <a:r>
              <a:rPr lang="en-US" sz="1600" b="0" dirty="0">
                <a:solidFill>
                  <a:schemeClr val="tx1"/>
                </a:solidFill>
              </a:rPr>
              <a:t>Also will compare to the Fed. Reg. published NPRM, e.g. #</a:t>
            </a:r>
            <a:r>
              <a:rPr lang="en-US" sz="1600" b="0" dirty="0" err="1">
                <a:solidFill>
                  <a:schemeClr val="tx1"/>
                </a:solidFill>
              </a:rPr>
              <a:t>ing</a:t>
            </a:r>
            <a:r>
              <a:rPr lang="en-US" sz="1600" b="0" dirty="0">
                <a:solidFill>
                  <a:schemeClr val="tx1"/>
                </a:solidFill>
              </a:rPr>
              <a:t>, and edit accordingly.</a:t>
            </a:r>
          </a:p>
          <a:p>
            <a:pPr marL="400050">
              <a:spcBef>
                <a:spcPts val="0"/>
              </a:spcBef>
              <a:buFont typeface="Arial" panose="020B0604020202020204" pitchFamily="34" charset="0"/>
              <a:buChar char="•"/>
            </a:pPr>
            <a:r>
              <a:rPr lang="en-US" sz="1600" b="0" dirty="0">
                <a:solidFill>
                  <a:schemeClr val="tx1"/>
                </a:solidFill>
              </a:rPr>
              <a:t>This should become r13 Friday 07Feb.   </a:t>
            </a:r>
          </a:p>
          <a:p>
            <a:pPr marL="800100" lvl="1">
              <a:spcBef>
                <a:spcPts val="0"/>
              </a:spcBef>
              <a:buFont typeface="Arial" panose="020B0604020202020204" pitchFamily="34" charset="0"/>
              <a:buChar char="•"/>
            </a:pPr>
            <a:r>
              <a:rPr lang="en-US" sz="1400" dirty="0">
                <a:solidFill>
                  <a:schemeClr val="tx1"/>
                </a:solidFill>
                <a:hlinkClick r:id="rId4"/>
              </a:rPr>
              <a:t>https://mentor.ieee.org/802.11/dcn/20/11-20-0104</a:t>
            </a:r>
            <a:endParaRPr lang="en-US" sz="140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then upload this version to the .18 mentor documents for a r00, doc number will be coming.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.18 chair volunteered to make a ‘clean’ copy  and do some formatting updating for a r01 and have up by early Monday 10Feb. </a:t>
            </a:r>
          </a:p>
          <a:p>
            <a:pPr marL="400050">
              <a:spcBef>
                <a:spcPts val="0"/>
              </a:spcBef>
              <a:buFont typeface="Arial" panose="020B0604020202020204" pitchFamily="34" charset="0"/>
              <a:buChar char="•"/>
            </a:pPr>
            <a:r>
              <a:rPr lang="en-US" sz="1600" b="0" dirty="0">
                <a:solidFill>
                  <a:schemeClr val="tx1"/>
                </a:solidFill>
              </a:rPr>
              <a:t>Tracking will be on then for all of .18 updates. </a:t>
            </a:r>
          </a:p>
          <a:p>
            <a:pPr marL="400050">
              <a:spcBef>
                <a:spcPts val="0"/>
              </a:spcBef>
              <a:buFont typeface="Arial" panose="020B0604020202020204" pitchFamily="34" charset="0"/>
              <a:buChar char="•"/>
            </a:pPr>
            <a:r>
              <a:rPr lang="en-US" sz="1600" b="0" dirty="0">
                <a:solidFill>
                  <a:schemeClr val="tx1"/>
                </a:solidFill>
              </a:rPr>
              <a:t>Judgement call will be made on comments to bring over, thought remember r00 has all the markups and comments from .11bd to refer to if needed. </a:t>
            </a:r>
            <a:endParaRPr lang="en-US" sz="1600" b="0" dirty="0"/>
          </a:p>
          <a:p>
            <a:pPr>
              <a:buFont typeface="Arial" panose="020B0604020202020204" pitchFamily="34" charset="0"/>
              <a:buChar char="•"/>
            </a:pPr>
            <a:r>
              <a:rPr lang="en-US" sz="1600" b="0" dirty="0">
                <a:solidFill>
                  <a:srgbClr val="00B0F0"/>
                </a:solidFill>
              </a:rPr>
              <a:t>From there we need drop in comment text and edits from all, so we can more easily review, edit and get agreement by everyone.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14077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–06feb page 1</a:t>
            </a:r>
            <a:endParaRPr lang="en-US" sz="2400" dirty="0">
              <a:highlight>
                <a:srgbClr val="C0C0C0"/>
              </a:highlight>
            </a:endParaRPr>
          </a:p>
        </p:txBody>
      </p:sp>
      <p:sp>
        <p:nvSpPr>
          <p:cNvPr id="3" name="Content Placeholder 2"/>
          <p:cNvSpPr>
            <a:spLocks noGrp="1"/>
          </p:cNvSpPr>
          <p:nvPr>
            <p:ph idx="1"/>
          </p:nvPr>
        </p:nvSpPr>
        <p:spPr>
          <a:xfrm>
            <a:off x="685800" y="1156868"/>
            <a:ext cx="8229600" cy="5318546"/>
          </a:xfrm>
        </p:spPr>
        <p:txBody>
          <a:bodyPr/>
          <a:lstStyle/>
          <a:p>
            <a:pPr>
              <a:buFont typeface="Arial" panose="020B0604020202020204" pitchFamily="34" charset="0"/>
              <a:buChar char="•"/>
            </a:pPr>
            <a:r>
              <a:rPr lang="en-US" sz="1800" b="0" dirty="0"/>
              <a:t>The NPRM was published today;  </a:t>
            </a:r>
          </a:p>
          <a:p>
            <a:pPr>
              <a:spcBef>
                <a:spcPts val="0"/>
              </a:spcBef>
              <a:buFont typeface="Arial" panose="020B0604020202020204" pitchFamily="34" charset="0"/>
              <a:buChar char="•"/>
            </a:pPr>
            <a:r>
              <a:rPr lang="en-US" sz="2000" dirty="0"/>
              <a:t>Proposed Rule; 	Use of the 5.850-5.925 GHz Band; 	</a:t>
            </a:r>
          </a:p>
          <a:p>
            <a:pPr>
              <a:spcBef>
                <a:spcPts val="0"/>
              </a:spcBef>
              <a:buFont typeface="Arial" panose="020B0604020202020204" pitchFamily="34" charset="0"/>
              <a:buChar char="•"/>
            </a:pPr>
            <a:r>
              <a:rPr lang="en-US" sz="2000" dirty="0"/>
              <a:t>FR Document: </a:t>
            </a:r>
            <a:r>
              <a:rPr lang="en-US" sz="2000" u="sng" dirty="0">
                <a:hlinkClick r:id="rId3"/>
              </a:rPr>
              <a:t>2020-02086</a:t>
            </a:r>
            <a:r>
              <a:rPr lang="en-US" sz="2000" dirty="0"/>
              <a:t> ; Citation: 85 FR 6841 </a:t>
            </a:r>
          </a:p>
          <a:p>
            <a:pPr>
              <a:spcBef>
                <a:spcPts val="0"/>
              </a:spcBef>
              <a:buFont typeface="Arial" panose="020B0604020202020204" pitchFamily="34" charset="0"/>
              <a:buChar char="•"/>
            </a:pPr>
            <a:r>
              <a:rPr lang="en-US" sz="2000" b="0" u="sng" dirty="0">
                <a:hlinkClick r:id="rId4"/>
              </a:rPr>
              <a:t>PDF</a:t>
            </a:r>
            <a:r>
              <a:rPr lang="en-US" sz="2000" dirty="0"/>
              <a:t> Pages 6841-6856 </a:t>
            </a:r>
            <a:r>
              <a:rPr lang="en-US" sz="2000" i="1" dirty="0"/>
              <a:t>(16 pages);	</a:t>
            </a:r>
            <a:r>
              <a:rPr lang="en-US" sz="2000" b="0" u="sng" dirty="0">
                <a:hlinkClick r:id="rId5"/>
              </a:rPr>
              <a:t>Permalink</a:t>
            </a:r>
            <a:r>
              <a:rPr lang="en-US" sz="2000" dirty="0"/>
              <a:t> </a:t>
            </a:r>
          </a:p>
          <a:p>
            <a:pPr>
              <a:spcBef>
                <a:spcPts val="0"/>
              </a:spcBef>
              <a:buFont typeface="Arial" panose="020B0604020202020204" pitchFamily="34" charset="0"/>
              <a:buChar char="•"/>
            </a:pPr>
            <a:r>
              <a:rPr lang="en-US" sz="1400" b="0" dirty="0"/>
              <a:t>Abstract: In this document, the Commission's proposal to amend its rules for the 5.850-5.925 GHz (5.9 GHz) band. The proposal would permit unlicensed devices to operate in the lower 45-megahertz portion of the band at 5.850-5.895 GHz under part 15 of the Commission's rules. It would also permit Intelligent Transportation System (ITS) operations in the upper 30-megahertz portion of the band at 5.895-5.925 GHz under parts 90 and 95 of the Commission's rules. ITS operations would consist of Cellular... </a:t>
            </a:r>
          </a:p>
          <a:p>
            <a:pPr>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19571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r>
              <a:rPr lang="en-US" sz="1200" dirty="0">
                <a:solidFill>
                  <a:schemeClr val="tx1"/>
                </a:solidFill>
                <a:highlight>
                  <a:srgbClr val="C0C0C0"/>
                </a:highlight>
              </a:rPr>
              <a:t>history 30jan</a:t>
            </a:r>
            <a:endParaRPr lang="en-US" sz="2400" dirty="0">
              <a:solidFill>
                <a:schemeClr val="tx1"/>
              </a:solidFill>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1" dirty="0"/>
              <a:t>Trigger has been to move comments to .18, when NPRM is published in the Federal Register, or conditions/status indicates it makes sense to move to .18. </a:t>
            </a:r>
            <a:r>
              <a:rPr lang="en-US" sz="1400" b="1" dirty="0"/>
              <a:t>(somewhat dynamic.)</a:t>
            </a:r>
            <a:r>
              <a:rPr lang="en-US" sz="1600" b="1"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13 Feb 2020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Feb 2020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13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13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43</a:t>
            </a:fld>
            <a:endParaRPr lang="en-US" altLang="en-US" sz="1200" b="0" dirty="0"/>
          </a:p>
        </p:txBody>
      </p:sp>
      <p:sp>
        <p:nvSpPr>
          <p:cNvPr id="2" name="Date Placeholder 1"/>
          <p:cNvSpPr>
            <a:spLocks noGrp="1"/>
          </p:cNvSpPr>
          <p:nvPr>
            <p:ph type="dt" idx="15"/>
          </p:nvPr>
        </p:nvSpPr>
        <p:spPr/>
        <p:txBody>
          <a:bodyPr/>
          <a:lstStyle/>
          <a:p>
            <a:r>
              <a:rPr lang="en-US"/>
              <a:t>13 Feb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13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Feb 2020</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Feb 2020</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98889" y="914400"/>
            <a:ext cx="8324341" cy="5430764"/>
          </a:xfrm>
        </p:spPr>
        <p:txBody>
          <a:bodyPr/>
          <a:lstStyle/>
          <a:p>
            <a:pPr>
              <a:spcBef>
                <a:spcPts val="0"/>
              </a:spcBef>
              <a:buFont typeface="Arial" panose="020B0604020202020204" pitchFamily="34" charset="0"/>
              <a:buChar char="•"/>
            </a:pPr>
            <a:r>
              <a:rPr lang="en-US" sz="1800" dirty="0"/>
              <a:t>Ofcom consultation </a:t>
            </a:r>
            <a:r>
              <a:rPr lang="en-GB" sz="1800" dirty="0"/>
              <a:t>Supporting innovation in the 100-200 GHz range</a:t>
            </a:r>
            <a:endParaRPr lang="en-US" sz="1800" dirty="0"/>
          </a:p>
          <a:p>
            <a:pPr lvl="1">
              <a:spcBef>
                <a:spcPts val="0"/>
              </a:spcBef>
              <a:buFont typeface="Arial" panose="020B0604020202020204" pitchFamily="34" charset="0"/>
              <a:buChar char="•"/>
            </a:pPr>
            <a:r>
              <a:rPr lang="en-US" sz="1200" b="0" dirty="0">
                <a:hlinkClick r:id="rId3"/>
              </a:rPr>
              <a:t>https://www.ofcom.org.uk/consultations-and-statements/category-2/supporting-innovation-100-200-ghz</a:t>
            </a:r>
            <a:r>
              <a:rPr lang="en-US" sz="1200" b="0" dirty="0"/>
              <a:t> </a:t>
            </a:r>
            <a:endParaRPr lang="en-US" sz="1200" b="0" dirty="0">
              <a:hlinkClick r:id="rId4"/>
            </a:endParaRPr>
          </a:p>
          <a:p>
            <a:pPr lvl="1">
              <a:spcBef>
                <a:spcPts val="0"/>
              </a:spcBef>
              <a:buFont typeface="Arial" panose="020B0604020202020204" pitchFamily="34" charset="0"/>
              <a:buChar char="•"/>
            </a:pPr>
            <a:r>
              <a:rPr lang="en-US" sz="1200" b="0" dirty="0">
                <a:hlinkClick r:id="rId4"/>
              </a:rPr>
              <a:t>https://mentor.ieee.org/802.18/dcn/20/18-20-0012-00-0000-ofcom-consultaion-supporting-innovation-in-100-200-ghz.pdf</a:t>
            </a:r>
            <a:r>
              <a:rPr lang="en-US" sz="1200" b="0" dirty="0"/>
              <a:t> </a:t>
            </a:r>
          </a:p>
          <a:p>
            <a:pPr lvl="1">
              <a:spcBef>
                <a:spcPts val="0"/>
              </a:spcBef>
              <a:buFont typeface="Arial" panose="020B0604020202020204" pitchFamily="34" charset="0"/>
              <a:buChar char="•"/>
            </a:pPr>
            <a:r>
              <a:rPr lang="en-US" sz="1600" dirty="0"/>
              <a:t>Comments due 20 March 2020.  </a:t>
            </a:r>
            <a:r>
              <a:rPr lang="en-US" sz="1600" b="1" dirty="0"/>
              <a:t>(would need .18 approval 05 March) </a:t>
            </a:r>
          </a:p>
          <a:p>
            <a:pPr>
              <a:buFont typeface="Arial" panose="020B0604020202020204" pitchFamily="34" charset="0"/>
              <a:buChar char="•"/>
            </a:pPr>
            <a:r>
              <a:rPr lang="en-US" sz="1600" dirty="0"/>
              <a:t>Question 1: </a:t>
            </a:r>
            <a:r>
              <a:rPr lang="en-US" sz="1600" b="0" dirty="0"/>
              <a:t>Do you have any comments on our analysis of the current use of spectrum bands in the frequency range 100-200 GHz, or the potential future use of these frequencies? Do you have any comments on current or future use of the specific bands 116-122 GHz, 174.8-182 GHz and 185-190 GHz? </a:t>
            </a:r>
          </a:p>
          <a:p>
            <a:pPr>
              <a:buFont typeface="Arial" panose="020B0604020202020204" pitchFamily="34" charset="0"/>
              <a:buChar char="•"/>
            </a:pPr>
            <a:r>
              <a:rPr lang="en-US" sz="1600" dirty="0"/>
              <a:t>Question 2: </a:t>
            </a:r>
            <a:r>
              <a:rPr lang="en-US" sz="1600" b="0" dirty="0"/>
              <a:t>Are there any further bands above 100 GHz which you think Ofcom should consider making available on a technology and service neutral basis? Which benefits might be </a:t>
            </a:r>
            <a:r>
              <a:rPr lang="en-US" sz="1600" b="0" dirty="0" err="1"/>
              <a:t>realised</a:t>
            </a:r>
            <a:r>
              <a:rPr lang="en-US" sz="1600" b="0" dirty="0"/>
              <a:t> from enabling access to further bands?  </a:t>
            </a:r>
          </a:p>
          <a:p>
            <a:pPr>
              <a:buFont typeface="Arial" panose="020B0604020202020204" pitchFamily="34" charset="0"/>
              <a:buChar char="•"/>
            </a:pPr>
            <a:r>
              <a:rPr lang="en-US" sz="1600" b="0" dirty="0"/>
              <a:t> </a:t>
            </a:r>
            <a:r>
              <a:rPr lang="en-US" sz="1600" dirty="0"/>
              <a:t>Question 3: </a:t>
            </a:r>
            <a:r>
              <a:rPr lang="en-US" sz="1600" b="0" dirty="0"/>
              <a:t>Do you have any comments on the approach we have used to assess the potential effect of our proposals on EESS? [Our full technical analysis is set out at annex 6.] </a:t>
            </a:r>
          </a:p>
          <a:p>
            <a:pPr>
              <a:buFont typeface="Arial" panose="020B0604020202020204" pitchFamily="34" charset="0"/>
              <a:buChar char="•"/>
            </a:pPr>
            <a:r>
              <a:rPr lang="en-US" sz="1600" dirty="0"/>
              <a:t>Question 4: </a:t>
            </a:r>
            <a:r>
              <a:rPr lang="en-US" sz="1600" b="0" dirty="0"/>
              <a:t>Do you have any comments on our proposals to </a:t>
            </a:r>
            <a:r>
              <a:rPr lang="en-US" sz="1600" b="0" dirty="0" err="1"/>
              <a:t>authorise</a:t>
            </a:r>
            <a:r>
              <a:rPr lang="en-US" sz="1600" b="0" dirty="0"/>
              <a:t> devices to operate on a </a:t>
            </a:r>
            <a:r>
              <a:rPr lang="en-US" sz="1600" b="0" dirty="0" err="1"/>
              <a:t>licence</a:t>
            </a:r>
            <a:r>
              <a:rPr lang="en-US" sz="1600" b="0" dirty="0"/>
              <a:t>-exempt basis in the 116-122 GHz, 174.8-182 GHz and 185-190 GHz bands?</a:t>
            </a:r>
          </a:p>
          <a:p>
            <a:pPr>
              <a:buFont typeface="Arial" panose="020B0604020202020204" pitchFamily="34" charset="0"/>
              <a:buChar char="•"/>
            </a:pPr>
            <a:r>
              <a:rPr lang="en-US" sz="1600" b="1" dirty="0"/>
              <a:t>Question 5: </a:t>
            </a:r>
            <a:r>
              <a:rPr lang="en-US" sz="1600" b="0" dirty="0"/>
              <a:t>Do you have any comments on our proposal to create a ‘Spectrum Access: EHF’ </a:t>
            </a:r>
            <a:r>
              <a:rPr lang="en-US" sz="1600" b="0" dirty="0" err="1"/>
              <a:t>licence</a:t>
            </a:r>
            <a:r>
              <a:rPr lang="en-US" sz="1600" b="0" dirty="0"/>
              <a:t> to </a:t>
            </a:r>
            <a:r>
              <a:rPr lang="en-US" sz="1600" b="0" dirty="0" err="1"/>
              <a:t>authorise</a:t>
            </a:r>
            <a:r>
              <a:rPr lang="en-US" sz="1600" b="0" dirty="0"/>
              <a:t> increased power use in the 116-122 GHz, 174.8-182 GHz and 185-190 GHz bands?</a:t>
            </a:r>
          </a:p>
          <a:p>
            <a:pPr>
              <a:buFont typeface="Arial" panose="020B0604020202020204" pitchFamily="34" charset="0"/>
              <a:buChar char="•"/>
            </a:pPr>
            <a:r>
              <a:rPr lang="en-US" sz="1600" dirty="0">
                <a:solidFill>
                  <a:srgbClr val="00B0F0"/>
                </a:solidFill>
              </a:rPr>
              <a:t>Does IEEE 802 want to send in comments? </a:t>
            </a:r>
          </a:p>
          <a:p>
            <a:pPr>
              <a:buFont typeface="Arial" panose="020B0604020202020204" pitchFamily="34" charset="0"/>
              <a:buChar char="•"/>
            </a:pPr>
            <a:r>
              <a:rPr lang="en-US" sz="1600" dirty="0">
                <a:solidFill>
                  <a:srgbClr val="00B0F0"/>
                </a:solidFill>
              </a:rPr>
              <a:t>No one spoke up on the call.  Chair will send to 802.15.3d TG chair to see if any interest.</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47</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13 Feb 2020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48</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13 Feb 2020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49</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Feb 2020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Feb 2020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13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a:t>
            </a:r>
            <a:r>
              <a:rPr lang="en-US" altLang="en-US" sz="1400" dirty="0">
                <a:solidFill>
                  <a:schemeClr val="bg1">
                    <a:lumMod val="75000"/>
                  </a:schemeClr>
                </a:solidFill>
              </a:rPr>
              <a:t>, </a:t>
            </a:r>
            <a:r>
              <a:rPr lang="en-US" altLang="en-US" sz="1400" dirty="0">
                <a:solidFill>
                  <a:schemeClr val="tx1"/>
                </a:solidFill>
              </a:rPr>
              <a:t>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Ofcom spectrum access for Wi-Fi consultation</a:t>
            </a:r>
          </a:p>
          <a:p>
            <a:pPr lvl="1">
              <a:spcBef>
                <a:spcPts val="0"/>
              </a:spcBef>
              <a:buFont typeface="Arial" panose="020B0604020202020204" pitchFamily="34" charset="0"/>
              <a:buChar char="•"/>
            </a:pPr>
            <a:r>
              <a:rPr lang="en-US" altLang="en-US" sz="1400" dirty="0">
                <a:solidFill>
                  <a:schemeClr val="tx1"/>
                </a:solidFill>
              </a:rPr>
              <a:t>FCC 5.9 GHz FCC’s NPRM</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Ofcom Wi-Fi consultation contributions</a:t>
            </a:r>
          </a:p>
          <a:p>
            <a:pPr lvl="1">
              <a:buFont typeface="Arial" panose="020B0604020202020204" pitchFamily="34" charset="0"/>
              <a:buChar char="•"/>
            </a:pPr>
            <a:r>
              <a:rPr lang="en-US" altLang="en-US" sz="1400" dirty="0">
                <a:solidFill>
                  <a:schemeClr val="tx1"/>
                </a:solidFill>
              </a:rPr>
              <a:t>Anything new today	</a:t>
            </a:r>
          </a:p>
          <a:p>
            <a:pPr lvl="1">
              <a:buFont typeface="Arial" panose="020B0604020202020204" pitchFamily="34" charset="0"/>
              <a:buChar char="•"/>
            </a:pPr>
            <a:r>
              <a:rPr lang="en-US" altLang="en-US" sz="1200" dirty="0">
                <a:solidFill>
                  <a:schemeClr val="tx1"/>
                </a:solidFill>
              </a:rPr>
              <a:t>Later: WRC-xx Agenda Items, interest to IEEE 802</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09305" y="929820"/>
            <a:ext cx="4329820"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400" b="0" dirty="0"/>
              <a:t>Ofcom consultation on Improving spectrum access for Wi-Fi</a:t>
            </a:r>
          </a:p>
          <a:p>
            <a:pPr lvl="1">
              <a:spcBef>
                <a:spcPts val="0"/>
              </a:spcBef>
              <a:buFont typeface="Arial" panose="020B0604020202020204" pitchFamily="34" charset="0"/>
              <a:buChar char="•"/>
            </a:pPr>
            <a:r>
              <a:rPr lang="en-US" sz="1400" b="0" dirty="0"/>
              <a:t>Spectrum use in the 5 and 6 GHz bands</a:t>
            </a:r>
          </a:p>
          <a:p>
            <a:pPr lvl="1">
              <a:spcBef>
                <a:spcPts val="0"/>
              </a:spcBef>
              <a:buFont typeface="Arial" panose="020B0604020202020204" pitchFamily="34" charset="0"/>
              <a:buChar char="•"/>
            </a:pPr>
            <a:r>
              <a:rPr lang="en-US" altLang="en-US" sz="1400" dirty="0">
                <a:solidFill>
                  <a:schemeClr val="tx1"/>
                </a:solidFill>
              </a:rPr>
              <a:t>Need to approve  comments by 05 March</a:t>
            </a:r>
          </a:p>
          <a:p>
            <a:pPr lvl="1">
              <a:spcBef>
                <a:spcPts val="0"/>
              </a:spcBef>
              <a:buFont typeface="Arial" panose="020B0604020202020204" pitchFamily="34" charset="0"/>
              <a:buChar char="•"/>
            </a:pPr>
            <a:endParaRPr lang="en-US" altLang="en-US" sz="1400" b="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FCC 5.9 GHz FCC’s draft NPRM</a:t>
            </a:r>
          </a:p>
          <a:p>
            <a:pPr lvl="1">
              <a:spcBef>
                <a:spcPts val="0"/>
              </a:spcBef>
              <a:buFont typeface="Arial" panose="020B0604020202020204" pitchFamily="34" charset="0"/>
              <a:buChar char="•"/>
            </a:pPr>
            <a:r>
              <a:rPr lang="en-US" altLang="en-US" sz="1400" kern="0" dirty="0"/>
              <a:t>Keep going on comments, etc. </a:t>
            </a:r>
          </a:p>
          <a:p>
            <a:pPr marL="342900" lvl="1" indent="-342900">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GB" sz="1400" dirty="0">
                <a:solidFill>
                  <a:schemeClr val="tx1"/>
                </a:solidFill>
              </a:rPr>
              <a:t> </a:t>
            </a:r>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800" b="1" dirty="0"/>
              <a:t>	</a:t>
            </a:r>
            <a:r>
              <a:rPr lang="en-US" altLang="en-US" sz="1800" b="1" dirty="0">
                <a:solidFill>
                  <a:schemeClr val="tx1"/>
                </a:solidFill>
              </a:rPr>
              <a:t>	</a:t>
            </a:r>
            <a:r>
              <a:rPr lang="en-US" altLang="en-US" sz="1800" b="0" dirty="0">
                <a:solidFill>
                  <a:schemeClr val="tx1"/>
                </a:solidFill>
              </a:rPr>
              <a:t>Moved by: 	Stuart K </a:t>
            </a:r>
          </a:p>
          <a:p>
            <a:pPr>
              <a:spcBef>
                <a:spcPts val="400"/>
              </a:spcBef>
            </a:pPr>
            <a:r>
              <a:rPr lang="en-US" altLang="en-US" sz="1800" b="0" dirty="0">
                <a:solidFill>
                  <a:schemeClr val="tx1"/>
                </a:solidFill>
              </a:rPr>
              <a:t>		Seconded by:  Mike L</a:t>
            </a:r>
          </a:p>
          <a:p>
            <a:pPr lvl="1">
              <a:spcBef>
                <a:spcPts val="400"/>
              </a:spcBef>
            </a:pPr>
            <a:r>
              <a:rPr lang="en-US" altLang="en-US" sz="1800" dirty="0">
                <a:solidFill>
                  <a:schemeClr val="tx1"/>
                </a:solidFill>
              </a:rPr>
              <a:t>Discussion?  	None</a:t>
            </a:r>
          </a:p>
          <a:p>
            <a:pPr lvl="1">
              <a:spcBef>
                <a:spcPts val="40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600" b="0" dirty="0"/>
              <a:t>To approve the minutes from the IEEE 802.18 Teleconference 06 </a:t>
            </a:r>
            <a:r>
              <a:rPr lang="en-US" altLang="en-US" sz="1600" b="0" dirty="0" err="1"/>
              <a:t>feb</a:t>
            </a:r>
            <a:r>
              <a:rPr lang="en-US" altLang="en-US" sz="1600" b="0" dirty="0"/>
              <a:t> 2020 in document  </a:t>
            </a:r>
            <a:r>
              <a:rPr lang="en-US" altLang="en-US" sz="1600" b="0" dirty="0">
                <a:hlinkClick r:id="rId2"/>
              </a:rPr>
              <a:t>https://mentor.ieee.org/802.18/dcn/20/18-20-0014-00-0000-minutes-06feb20-rrtag-teleconference.docx</a:t>
            </a:r>
            <a:r>
              <a:rPr lang="en-US" altLang="en-US" sz="1600" b="0" dirty="0"/>
              <a:t>   </a:t>
            </a:r>
            <a:r>
              <a:rPr lang="en-US" sz="1600" b="0" dirty="0"/>
              <a:t>07-Feb-2020 23:49:09 ET </a:t>
            </a:r>
            <a:r>
              <a:rPr lang="en-US" altLang="en-US" sz="1600" b="0" dirty="0">
                <a:solidFill>
                  <a:schemeClr val="tx1"/>
                </a:solidFill>
              </a:rPr>
              <a:t>	</a:t>
            </a:r>
          </a:p>
          <a:p>
            <a:pPr marL="0" indent="0">
              <a:spcBef>
                <a:spcPts val="400"/>
              </a:spcBef>
            </a:pPr>
            <a:r>
              <a:rPr lang="en-US" altLang="en-US" sz="1600" b="0" dirty="0">
                <a:solidFill>
                  <a:schemeClr val="tx1"/>
                </a:solidFill>
              </a:rPr>
              <a:t>	</a:t>
            </a:r>
            <a:r>
              <a:rPr lang="en-US" altLang="en-US" sz="1800" b="0" dirty="0">
                <a:solidFill>
                  <a:schemeClr val="tx1"/>
                </a:solidFill>
              </a:rPr>
              <a:t>Moved by:  	 David B</a:t>
            </a:r>
          </a:p>
          <a:p>
            <a:pPr marL="0" indent="0">
              <a:spcBef>
                <a:spcPts val="400"/>
              </a:spcBef>
            </a:pPr>
            <a:r>
              <a:rPr lang="en-US" altLang="en-US" sz="1800" b="0" dirty="0">
                <a:solidFill>
                  <a:schemeClr val="tx1"/>
                </a:solidFill>
              </a:rPr>
              <a:t>	Seconded by:	Stuart K</a:t>
            </a:r>
          </a:p>
          <a:p>
            <a:pPr marL="0" indent="0">
              <a:spcBef>
                <a:spcPts val="400"/>
              </a:spcBef>
            </a:pPr>
            <a:r>
              <a:rPr lang="en-US" altLang="en-US" sz="1800" b="0" dirty="0">
                <a:solidFill>
                  <a:schemeClr val="tx1"/>
                </a:solidFill>
              </a:rPr>
              <a:t>	Discussion?  	None</a:t>
            </a:r>
          </a:p>
          <a:p>
            <a:pPr lvl="1">
              <a:spcBef>
                <a:spcPts val="400"/>
              </a:spcBef>
            </a:pPr>
            <a:r>
              <a:rPr lang="en-US" altLang="en-US" sz="1800" dirty="0">
                <a:solidFill>
                  <a:schemeClr val="tx1"/>
                </a:solidFill>
              </a:rPr>
              <a:t>Vote:  Approved by unanimous consent</a:t>
            </a:r>
          </a:p>
          <a:p>
            <a:pPr lvl="1">
              <a:spcBef>
                <a:spcPts val="400"/>
              </a:spcBef>
            </a:pPr>
            <a:endParaRPr lang="en-US" altLang="en-US" sz="1600" b="1" dirty="0">
              <a:solidFill>
                <a:schemeClr val="tx1"/>
              </a:solidFill>
            </a:endParaRPr>
          </a:p>
          <a:p>
            <a:pPr>
              <a:spcBef>
                <a:spcPts val="400"/>
              </a:spcBef>
              <a:buFont typeface="Arial" panose="020B0604020202020204" pitchFamily="34" charset="0"/>
              <a:buChar char="•"/>
            </a:pPr>
            <a:endParaRPr lang="en-US" altLang="en-US" sz="1800" dirty="0">
              <a:solidFill>
                <a:schemeClr val="tx1"/>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a:t>
            </a:r>
            <a:r>
              <a:rPr lang="en-US" altLang="en-US" sz="1100" dirty="0">
                <a:solidFill>
                  <a:schemeClr val="tx1"/>
                </a:solidFill>
              </a:rPr>
              <a:t>nothing heard</a:t>
            </a:r>
            <a:endParaRPr lang="en-US" altLang="en-US" sz="1800" dirty="0">
              <a:solidFill>
                <a:schemeClr val="tx1"/>
              </a:solidFill>
            </a:endParaRP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13 Feb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058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r>
              <a:rPr lang="en-US" sz="1600" dirty="0">
                <a:solidFill>
                  <a:srgbClr val="0070C0"/>
                </a:solidFill>
              </a:rPr>
              <a:t>Remember – BRAN documents can be found in the 802.11 private area documents</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meetings #105, </a:t>
            </a:r>
            <a:r>
              <a:rPr lang="en-US" sz="1800" dirty="0"/>
              <a:t>  23–27Mar20, Sophia-Antipolis</a:t>
            </a:r>
            <a:r>
              <a:rPr lang="en-US" sz="1800" b="0" dirty="0"/>
              <a:t> </a:t>
            </a:r>
          </a:p>
          <a:p>
            <a:pPr lvl="1">
              <a:spcBef>
                <a:spcPts val="0"/>
              </a:spcBef>
              <a:buFont typeface="Arial" panose="020B0604020202020204" pitchFamily="34" charset="0"/>
              <a:buChar char="•"/>
            </a:pPr>
            <a:r>
              <a:rPr lang="en-US" sz="1600" dirty="0">
                <a:solidFill>
                  <a:schemeClr val="bg1">
                    <a:lumMod val="75000"/>
                  </a:schemeClr>
                </a:solidFill>
              </a:rPr>
              <a:t> </a:t>
            </a:r>
            <a:r>
              <a:rPr lang="en-US" sz="1600" dirty="0">
                <a:solidFill>
                  <a:schemeClr val="tx1"/>
                </a:solidFill>
              </a:rPr>
              <a:t>Nothing shared today.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bg1">
                    <a:lumMod val="75000"/>
                  </a:schemeClr>
                </a:solidFill>
              </a:rPr>
              <a:t> </a:t>
            </a:r>
          </a:p>
          <a:p>
            <a:pPr lvl="1">
              <a:spcBef>
                <a:spcPts val="0"/>
              </a:spcBef>
              <a:buFont typeface="Arial" panose="020B0604020202020204" pitchFamily="34" charset="0"/>
              <a:buChar char="•"/>
            </a:pPr>
            <a:r>
              <a:rPr lang="en-US" sz="1600" dirty="0">
                <a:solidFill>
                  <a:schemeClr val="bg1">
                    <a:lumMod val="75000"/>
                  </a:schemeClr>
                </a:solidFill>
              </a:rPr>
              <a:t> </a:t>
            </a: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#70,  17-20Mar20, </a:t>
            </a:r>
            <a:r>
              <a:rPr lang="en-US" sz="1400" dirty="0"/>
              <a:t>Sophia Antipolis, FR</a:t>
            </a:r>
            <a:endParaRPr lang="en-US" sz="1400" b="0" dirty="0">
              <a:solidFill>
                <a:schemeClr val="tx1"/>
              </a:solidFill>
            </a:endParaRPr>
          </a:p>
          <a:p>
            <a:pPr lvl="1">
              <a:spcBef>
                <a:spcPts val="0"/>
              </a:spcBef>
              <a:buFont typeface="Arial" panose="020B0604020202020204" pitchFamily="34" charset="0"/>
              <a:buChar char="•"/>
            </a:pPr>
            <a:r>
              <a:rPr lang="en-US" sz="1100" dirty="0"/>
              <a:t>Nothing shared.</a:t>
            </a: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7"/>
              </a:rPr>
              <a:t>&lt;TG-11&gt;</a:t>
            </a:r>
            <a:r>
              <a:rPr lang="en-US" altLang="en-US" sz="1400" b="0" dirty="0"/>
              <a:t>  </a:t>
            </a:r>
            <a:r>
              <a:rPr lang="en-US" sz="1400" dirty="0">
                <a:solidFill>
                  <a:schemeClr val="tx1"/>
                </a:solidFill>
              </a:rPr>
              <a:t>next meeting # _tbd_;  on-line-27Feb20</a:t>
            </a:r>
          </a:p>
          <a:p>
            <a:pPr lvl="1">
              <a:spcBef>
                <a:spcPts val="0"/>
              </a:spcBef>
              <a:buFont typeface="Arial" panose="020B0604020202020204" pitchFamily="34" charset="0"/>
              <a:buChar char="•"/>
            </a:pPr>
            <a:r>
              <a:rPr lang="en-US" sz="1100" dirty="0"/>
              <a:t>Nothing shared.</a:t>
            </a:r>
          </a:p>
          <a:p>
            <a:pPr>
              <a:spcBef>
                <a:spcPts val="0"/>
              </a:spcBef>
              <a:buFont typeface="Arial" panose="020B0604020202020204" pitchFamily="34" charset="0"/>
              <a:buChar char="•"/>
            </a:pPr>
            <a:r>
              <a:rPr lang="en-US" sz="1400" dirty="0"/>
              <a:t>ETSI - ERM </a:t>
            </a:r>
            <a:r>
              <a:rPr lang="en-US" sz="1400" b="0" dirty="0">
                <a:hlinkClick r:id="rId8"/>
              </a:rPr>
              <a:t>&lt;TG37&gt;</a:t>
            </a:r>
            <a:r>
              <a:rPr lang="en-US" sz="1400" b="0" dirty="0"/>
              <a:t> </a:t>
            </a:r>
            <a:r>
              <a:rPr lang="en-US" sz="1400" dirty="0"/>
              <a:t> next meeting #37, 25-26Mar20, Sophia-Antipolis, FR</a:t>
            </a:r>
          </a:p>
          <a:p>
            <a:pPr lvl="1">
              <a:spcBef>
                <a:spcPts val="0"/>
              </a:spcBef>
              <a:buFont typeface="Arial" panose="020B0604020202020204" pitchFamily="34" charset="0"/>
              <a:buChar char="•"/>
            </a:pPr>
            <a:r>
              <a:rPr lang="en-US" sz="1100" dirty="0"/>
              <a:t>Nothing shared.</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9"/>
              </a:rPr>
              <a:t>&lt;TG-UWB&gt;</a:t>
            </a:r>
            <a:r>
              <a:rPr lang="en-US" sz="1400" b="0" dirty="0">
                <a:solidFill>
                  <a:schemeClr val="tx1"/>
                </a:solidFill>
              </a:rPr>
              <a:t> </a:t>
            </a:r>
            <a:r>
              <a:rPr lang="en-US" sz="1400" dirty="0">
                <a:solidFill>
                  <a:schemeClr val="tx1"/>
                </a:solidFill>
              </a:rPr>
              <a:t>next meeting #52, 11-13Feb20, Blomberg , DE		</a:t>
            </a:r>
            <a:r>
              <a:rPr lang="en-US" sz="1400" dirty="0">
                <a:solidFill>
                  <a:schemeClr val="tx1"/>
                </a:solidFill>
                <a:sym typeface="Wingdings" panose="05000000000000000000" pitchFamily="2" charset="2"/>
              </a:rPr>
              <a:t>  this week.</a:t>
            </a:r>
            <a:endParaRPr lang="en-US" sz="1400" dirty="0">
              <a:solidFill>
                <a:schemeClr val="tx1"/>
              </a:solidFill>
            </a:endParaRPr>
          </a:p>
          <a:p>
            <a:pPr lvl="1">
              <a:spcBef>
                <a:spcPts val="0"/>
              </a:spcBef>
              <a:buFont typeface="Arial" panose="020B0604020202020204" pitchFamily="34" charset="0"/>
              <a:buChar char="•"/>
            </a:pPr>
            <a:r>
              <a:rPr lang="en-US" sz="1100" dirty="0"/>
              <a:t>Nothing shared.</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Feb 2020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43969</TotalTime>
  <Words>10611</Words>
  <Application>Microsoft Office PowerPoint</Application>
  <PresentationFormat>On-screen Show (4:3)</PresentationFormat>
  <Paragraphs>1049</Paragraphs>
  <Slides>49</Slides>
  <Notes>34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49</vt:i4>
      </vt:variant>
    </vt:vector>
  </HeadingPairs>
  <TitlesOfParts>
    <vt:vector size="59"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vt:lpstr>
      <vt:lpstr>EU items to share -2 </vt:lpstr>
      <vt:lpstr>ITU-R items to share</vt:lpstr>
      <vt:lpstr>Ofcom consultation on Improving spectrum access for Wi-Fi  -1</vt:lpstr>
      <vt:lpstr>Ofcom consultation on  Improving spectrum access for Wi-Fi -2</vt:lpstr>
      <vt:lpstr>Chairman Pai’s statement on 5.9 GHz &amp; NPRM -background</vt:lpstr>
      <vt:lpstr>5.9 GHz &amp; NPRM –06feb page 3_</vt:lpstr>
      <vt:lpstr>5.9 GHz &amp; NPRM –  </vt:lpstr>
      <vt:lpstr>5.9 GHz &amp; NPRM – Timeline</vt:lpstr>
      <vt:lpstr>FCC NPRM  Revisiting-use-of-the-5-850-5-925-ghz-band</vt:lpstr>
      <vt:lpstr>General Discussion Items -1</vt:lpstr>
      <vt:lpstr>Actions Required</vt:lpstr>
      <vt:lpstr>Any Other Business</vt:lpstr>
      <vt:lpstr>Adjourn</vt:lpstr>
      <vt:lpstr>PowerPoint Presentation</vt:lpstr>
      <vt:lpstr>Ofcom consultation  Improving spectrum access for Wi-Fi – spectrum use in the 5 and 6 GHz bands</vt:lpstr>
      <vt:lpstr>5.9 GHz &amp; NPRM –06feb page 2</vt:lpstr>
      <vt:lpstr>5.9 GHz &amp; NPRM –06feb page 1</vt:lpstr>
      <vt:lpstr>5.9 GHz &amp; NPRM –history 30jan </vt:lpstr>
      <vt:lpstr>5.9 GHz &amp; NPRM plans for comments- history 30jan</vt:lpstr>
      <vt:lpstr>5.9 GHz &amp; NPRM –history 23jan </vt:lpstr>
      <vt:lpstr>5.9 GHz &amp; NPRM – history 23jan </vt:lpstr>
      <vt:lpstr>5.9 GHz NPRM – Thursday sna</vt:lpstr>
      <vt:lpstr>5.9 GHz NPRM – Thursday sna</vt:lpstr>
      <vt:lpstr>5.9 GHz NPRM – Tuesday sna</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lpstr>Responsibilities of WG Vice Chair</vt:lpstr>
      <vt:lpstr>Responsibilities of WG Secretary</vt:lpstr>
      <vt:lpstr>Responsibilities of Working Group Officers</vt:lpstr>
      <vt:lpstr>ITU-R SM.2352 on THz</vt:lpstr>
      <vt:lpstr>ITU-R THz SM.2352 motion</vt:lpstr>
      <vt:lpstr>General Discussion Items -1</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2347</cp:revision>
  <cp:lastPrinted>1601-01-01T00:00:00Z</cp:lastPrinted>
  <dcterms:created xsi:type="dcterms:W3CDTF">2016-03-03T14:54:45Z</dcterms:created>
  <dcterms:modified xsi:type="dcterms:W3CDTF">2020-02-14T03:31:49Z</dcterms:modified>
</cp:coreProperties>
</file>