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49" r:id="rId16"/>
    <p:sldId id="653" r:id="rId17"/>
    <p:sldId id="659" r:id="rId18"/>
    <p:sldId id="657" r:id="rId19"/>
    <p:sldId id="639" r:id="rId20"/>
    <p:sldId id="643" r:id="rId21"/>
    <p:sldId id="646" r:id="rId22"/>
    <p:sldId id="641" r:id="rId23"/>
    <p:sldId id="658" r:id="rId24"/>
    <p:sldId id="650" r:id="rId25"/>
    <p:sldId id="498" r:id="rId26"/>
    <p:sldId id="402" r:id="rId27"/>
    <p:sldId id="403" r:id="rId28"/>
    <p:sldId id="640" r:id="rId29"/>
    <p:sldId id="638" r:id="rId30"/>
    <p:sldId id="633" r:id="rId31"/>
    <p:sldId id="636" r:id="rId32"/>
    <p:sldId id="634" r:id="rId33"/>
    <p:sldId id="632" r:id="rId34"/>
    <p:sldId id="627" r:id="rId35"/>
    <p:sldId id="630" r:id="rId36"/>
    <p:sldId id="628" r:id="rId37"/>
    <p:sldId id="462" r:id="rId38"/>
    <p:sldId id="652" r:id="rId39"/>
    <p:sldId id="549" r:id="rId40"/>
    <p:sldId id="425" r:id="rId41"/>
    <p:sldId id="592" r:id="rId42"/>
    <p:sldId id="599" r:id="rId43"/>
    <p:sldId id="618" r:id="rId44"/>
    <p:sldId id="656" r:id="rId45"/>
    <p:sldId id="655"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2196" autoAdjust="0"/>
  </p:normalViewPr>
  <p:slideViewPr>
    <p:cSldViewPr>
      <p:cViewPr varScale="1">
        <p:scale>
          <a:sx n="96" d="100"/>
          <a:sy n="96" d="100"/>
        </p:scale>
        <p:origin x="97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cept.org/ecc/groups/ecc/wg-fm/fm-57/news/results-of-the-9th-fm57-meeting/" TargetMode="Externa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www.itu.int/en/mediacentre/Pages/PR02-2020-Kazakhstan-leads-global-school-connectivity-in-Central-Asia.asp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www.ieee802.org/11/email/stds-802-11/msg04021.html"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1-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myproject-web/public/view.html#landin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urldefense.proofpoint.com/v2/url?u=https-3A__www.marriott.com_event-2Dreservations_reservation-2Dlink.mi-3Fid-3D1567107352786-26key-3DGRP-26app-3Dresvlink&amp;d=DwMFaQ&amp;c=pqcuzKEN_84c78MOSc5_fw&amp;r=z8R-nWJ8GIxwjOjNKhEFByb-tZ6XE3GZXWSggNdVo-w&amp;m=5kPpa8scr88P5EmJqSZpwmvwVT3wgc1e5bXmRlWKJV8&amp;s=0QESAxm-DglS4XC67ZRJp6JRfBmPTf59T3QdmbKtbhE&amp;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0-00-0000-minutes-30jan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5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4"/>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Nothing shared.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 Nothing shared.</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Revised minutes are posted.  Key is WGFM meeting next week working on input/needs from FM57</a:t>
            </a:r>
          </a:p>
          <a:p>
            <a:pPr lvl="2">
              <a:buFont typeface="Arial" panose="020B0604020202020204" pitchFamily="34" charset="0"/>
              <a:buChar char="•"/>
            </a:pPr>
            <a:endParaRPr lang="en-US" sz="1400" dirty="0">
              <a:solidFill>
                <a:schemeClr val="tx1"/>
              </a:solidFill>
            </a:endParaRP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600" dirty="0">
              <a:hlinkClick r:id="rId7"/>
            </a:endParaRPr>
          </a:p>
          <a:p>
            <a:pPr lvl="1">
              <a:buFont typeface="Arial" panose="020B0604020202020204" pitchFamily="34" charset="0"/>
              <a:buChar char="•"/>
            </a:pPr>
            <a:r>
              <a:rPr lang="en-US" sz="1600" dirty="0">
                <a:hlinkClick r:id="rId7"/>
              </a:rPr>
              <a:t>Results of the 9th FM57 meeting</a:t>
            </a:r>
            <a:r>
              <a:rPr lang="en-US" sz="1600" b="1" dirty="0"/>
              <a:t> </a:t>
            </a:r>
            <a:r>
              <a:rPr lang="en-US" sz="1600" b="0" dirty="0"/>
              <a:t>The ninth meeting of FM57 took place on 22-24 January in Prague, Czech Republic. The main outcomes of the meeting are available </a:t>
            </a:r>
            <a:r>
              <a:rPr lang="en-US" sz="1600" b="0" u="sng" dirty="0">
                <a:hlinkClick r:id="rId7"/>
              </a:rPr>
              <a:t>here</a:t>
            </a:r>
            <a:r>
              <a:rPr lang="en-US" sz="1600" b="0" dirty="0"/>
              <a:t>.</a:t>
            </a:r>
          </a:p>
          <a:p>
            <a:pPr lvl="1">
              <a:spcBef>
                <a:spcPts val="0"/>
              </a:spcBef>
              <a:buFont typeface="Arial" panose="020B0604020202020204" pitchFamily="34" charset="0"/>
              <a:buChar char="•"/>
            </a:pPr>
            <a:r>
              <a:rPr lang="en-US" sz="1600" dirty="0">
                <a:solidFill>
                  <a:schemeClr val="tx1"/>
                </a:solidFill>
              </a:rPr>
              <a:t>Still working the power levels in []s and analysis into the public consultation.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graphicFrame>
        <p:nvGraphicFramePr>
          <p:cNvPr id="13" name="Table 12">
            <a:extLst>
              <a:ext uri="{FF2B5EF4-FFF2-40B4-BE49-F238E27FC236}">
                <a16:creationId xmlns:a16="http://schemas.microsoft.com/office/drawing/2014/main" id="{685B8102-9EA2-4D90-80F4-AEE80B18DB1F}"/>
              </a:ext>
            </a:extLst>
          </p:cNvPr>
          <p:cNvGraphicFramePr>
            <a:graphicFrameLocks noGrp="1"/>
          </p:cNvGraphicFramePr>
          <p:nvPr>
            <p:extLst>
              <p:ext uri="{D42A27DB-BD31-4B8C-83A1-F6EECF244321}">
                <p14:modId xmlns:p14="http://schemas.microsoft.com/office/powerpoint/2010/main" val="2610057998"/>
              </p:ext>
            </p:extLst>
          </p:nvPr>
        </p:nvGraphicFramePr>
        <p:xfrm>
          <a:off x="2667000" y="3581400"/>
          <a:ext cx="5657851" cy="986790"/>
        </p:xfrm>
        <a:graphic>
          <a:graphicData uri="http://schemas.openxmlformats.org/drawingml/2006/table">
            <a:tbl>
              <a:tblPr firstRow="1" firstCol="1" bandRow="1">
                <a:tableStyleId>{5C22544A-7EE6-4342-B048-85BDC9FD1C3A}</a:tableStyleId>
              </a:tblPr>
              <a:tblGrid>
                <a:gridCol w="1145223">
                  <a:extLst>
                    <a:ext uri="{9D8B030D-6E8A-4147-A177-3AD203B41FA5}">
                      <a16:colId xmlns:a16="http://schemas.microsoft.com/office/drawing/2014/main" val="66058257"/>
                    </a:ext>
                  </a:extLst>
                </a:gridCol>
                <a:gridCol w="1145223">
                  <a:extLst>
                    <a:ext uri="{9D8B030D-6E8A-4147-A177-3AD203B41FA5}">
                      <a16:colId xmlns:a16="http://schemas.microsoft.com/office/drawing/2014/main" val="367800833"/>
                    </a:ext>
                  </a:extLst>
                </a:gridCol>
                <a:gridCol w="3367405">
                  <a:extLst>
                    <a:ext uri="{9D8B030D-6E8A-4147-A177-3AD203B41FA5}">
                      <a16:colId xmlns:a16="http://schemas.microsoft.com/office/drawing/2014/main" val="519585476"/>
                    </a:ext>
                  </a:extLst>
                </a:gridCol>
              </a:tblGrid>
              <a:tr h="0">
                <a:tc>
                  <a:txBody>
                    <a:bodyPr/>
                    <a:lstStyle/>
                    <a:p>
                      <a:pPr marL="0" marR="0">
                        <a:lnSpc>
                          <a:spcPts val="1500"/>
                        </a:lnSpc>
                        <a:spcBef>
                          <a:spcPts val="0"/>
                        </a:spcBef>
                        <a:spcAft>
                          <a:spcPts val="0"/>
                        </a:spcAft>
                      </a:pPr>
                      <a:r>
                        <a:rPr lang="en-US" sz="1050" dirty="0">
                          <a:solidFill>
                            <a:schemeClr val="tx1"/>
                          </a:solidFill>
                          <a:effectLst/>
                        </a:rPr>
                        <a:t>06/02/20</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b="0" dirty="0">
                          <a:solidFill>
                            <a:schemeClr val="tx1"/>
                          </a:solidFill>
                          <a:effectLst/>
                        </a:rPr>
                        <a:t>TEMP007</a:t>
                      </a:r>
                      <a:endParaRPr lang="en-US" sz="1100" b="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b="0" dirty="0">
                          <a:solidFill>
                            <a:schemeClr val="tx1"/>
                          </a:solidFill>
                          <a:effectLst/>
                        </a:rPr>
                        <a:t>draft Minutes for FM57 Meeting 9</a:t>
                      </a:r>
                      <a:endParaRPr lang="en-US" sz="1100" b="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60181475"/>
                  </a:ext>
                </a:extLst>
              </a:tr>
              <a:tr h="0">
                <a:tc>
                  <a:txBody>
                    <a:bodyPr/>
                    <a:lstStyle/>
                    <a:p>
                      <a:pPr marL="0" marR="0">
                        <a:lnSpc>
                          <a:spcPts val="1500"/>
                        </a:lnSpc>
                        <a:spcBef>
                          <a:spcPts val="0"/>
                        </a:spcBef>
                        <a:spcAft>
                          <a:spcPts val="0"/>
                        </a:spcAft>
                      </a:pPr>
                      <a:r>
                        <a:rPr lang="en-US" sz="1050">
                          <a:solidFill>
                            <a:schemeClr val="tx1"/>
                          </a:solidFill>
                          <a:effectLst/>
                        </a:rPr>
                        <a:t>27/01/20</a:t>
                      </a:r>
                      <a:endParaRPr lang="en-US" sz="110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dirty="0">
                          <a:solidFill>
                            <a:schemeClr val="tx1"/>
                          </a:solidFill>
                          <a:effectLst/>
                        </a:rPr>
                        <a:t>TEMP006</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dirty="0">
                          <a:solidFill>
                            <a:schemeClr val="tx1"/>
                          </a:solidFill>
                          <a:effectLst/>
                        </a:rPr>
                        <a:t>draft CEPT Report B for WGFM #95 - edited ECO</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309297781"/>
                  </a:ext>
                </a:extLst>
              </a:tr>
              <a:tr h="0">
                <a:tc>
                  <a:txBody>
                    <a:bodyPr/>
                    <a:lstStyle/>
                    <a:p>
                      <a:pPr marL="0" marR="0">
                        <a:lnSpc>
                          <a:spcPts val="1500"/>
                        </a:lnSpc>
                        <a:spcBef>
                          <a:spcPts val="0"/>
                        </a:spcBef>
                        <a:spcAft>
                          <a:spcPts val="0"/>
                        </a:spcAft>
                      </a:pPr>
                      <a:r>
                        <a:rPr lang="en-US" sz="1050">
                          <a:solidFill>
                            <a:schemeClr val="tx1"/>
                          </a:solidFill>
                          <a:effectLst/>
                        </a:rPr>
                        <a:t>24/01/20</a:t>
                      </a:r>
                      <a:endParaRPr lang="en-US" sz="110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a:solidFill>
                            <a:schemeClr val="tx1"/>
                          </a:solidFill>
                          <a:effectLst/>
                        </a:rPr>
                        <a:t>TEMP005 (1)</a:t>
                      </a:r>
                      <a:endParaRPr lang="en-US" sz="110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1500"/>
                        </a:lnSpc>
                        <a:spcBef>
                          <a:spcPts val="0"/>
                        </a:spcBef>
                        <a:spcAft>
                          <a:spcPts val="0"/>
                        </a:spcAft>
                      </a:pPr>
                      <a:r>
                        <a:rPr lang="en-US" sz="1050" dirty="0">
                          <a:solidFill>
                            <a:schemeClr val="tx1"/>
                          </a:solidFill>
                          <a:effectLst/>
                        </a:rPr>
                        <a:t>Clean for WGFM</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143252797"/>
                  </a:ext>
                </a:extLst>
              </a:tr>
            </a:tbl>
          </a:graphicData>
        </a:graphic>
      </p:graphicFrame>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dirty="0"/>
              <a:t>FYI-Digital divide</a:t>
            </a:r>
            <a:r>
              <a:rPr lang="en-US" sz="1600" b="0" dirty="0"/>
              <a:t>: Kazakhstan has partnered with ITU and UNICEF to lead the global rollout of GIGA, a UNICEF-ITU initiative to connect every school to the Internet. Kazakhstan will lay the groundwork for new financing models, partners and digital tools to close the rural/urban digital divide in the country – and help identify best practices for worldwide implementation.       </a:t>
            </a:r>
            <a:r>
              <a:rPr lang="en-US" sz="1600" dirty="0">
                <a:hlinkClick r:id="rId3"/>
              </a:rPr>
              <a:t>Learn more</a:t>
            </a:r>
            <a:endParaRPr lang="en-US" sz="1600" dirty="0">
              <a:solidFill>
                <a:schemeClr val="bg1">
                  <a:lumMod val="7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FYI: Update on  ITU-R M.1450 (Characteristics of broadband RLANs) (and M.1801)</a:t>
            </a:r>
          </a:p>
          <a:p>
            <a:pPr lvl="1">
              <a:spcBef>
                <a:spcPts val="0"/>
              </a:spcBef>
              <a:buFont typeface="Arial" panose="020B0604020202020204" pitchFamily="34" charset="0"/>
              <a:buChar char="•"/>
            </a:pPr>
            <a:r>
              <a:rPr lang="en-US" sz="1400" dirty="0"/>
              <a:t>See: </a:t>
            </a:r>
            <a:r>
              <a:rPr lang="en-US" sz="1400" dirty="0">
                <a:hlinkClick r:id="rId4"/>
              </a:rPr>
              <a:t>http://www.ieee802.org/11/email/stds-802-11/msg04021.html</a:t>
            </a:r>
            <a:r>
              <a:rPr lang="en-US" sz="1400" dirty="0"/>
              <a:t>  for 802.11 Ad Hoc info.</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err="1"/>
              <a:t>WiFi</a:t>
            </a:r>
            <a:r>
              <a:rPr lang="en-US" sz="1600" dirty="0"/>
              <a:t> as co-primary, though asking technical details we should review. We may not want Ofcom to nail down a direction that could hinder us in the future?</a:t>
            </a:r>
          </a:p>
          <a:p>
            <a:pPr lvl="1">
              <a:buFont typeface="Arial" panose="020B0604020202020204" pitchFamily="34" charset="0"/>
              <a:buChar char="•"/>
            </a:pPr>
            <a:r>
              <a:rPr lang="en-US" sz="1600" dirty="0"/>
              <a:t>There is some question on what they mean by </a:t>
            </a:r>
            <a:r>
              <a:rPr lang="en-US" sz="1600" dirty="0" err="1"/>
              <a:t>WiFi</a:t>
            </a:r>
            <a:r>
              <a:rPr lang="en-US" sz="1600" dirty="0"/>
              <a:t> (moving forward).  Maybe ask them to stay more open. </a:t>
            </a:r>
          </a:p>
          <a:p>
            <a:pPr lvl="1">
              <a:buFont typeface="Arial" panose="020B0604020202020204" pitchFamily="34" charset="0"/>
              <a:buChar char="•"/>
            </a:pPr>
            <a:r>
              <a:rPr lang="en-US" sz="1600" dirty="0">
                <a:solidFill>
                  <a:srgbClr val="00B0F0"/>
                </a:solidFill>
              </a:rPr>
              <a:t>We have 2 volunteers to draft some text for review. </a:t>
            </a:r>
          </a:p>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b="0" dirty="0"/>
              <a:t>We would support and need to keep adj. </a:t>
            </a:r>
            <a:r>
              <a:rPr lang="en-US" sz="1600" b="0" dirty="0" err="1"/>
              <a:t>chans</a:t>
            </a:r>
            <a:r>
              <a:rPr lang="en-US" sz="1600" b="0" dirty="0"/>
              <a:t> in mind.  </a:t>
            </a:r>
            <a:endParaRPr lang="en-US" sz="1200" b="0" u="sng" dirty="0"/>
          </a:p>
          <a:p>
            <a:pPr lvl="1">
              <a:buFont typeface="Arial" panose="020B0604020202020204" pitchFamily="34" charset="0"/>
              <a:buChar char="•"/>
            </a:pPr>
            <a:endParaRPr lang="en-US" sz="1200" b="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200" dirty="0">
                <a:hlinkClick r:id="rId3"/>
              </a:rPr>
              <a:t>https://www.ofcom.org.uk/consultations-and-statements/category-2/improving-spectrum-access-for-wi-fi</a:t>
            </a:r>
            <a:endParaRPr lang="en-US" sz="1200" dirty="0">
              <a:hlinkClick r:id="rId4"/>
            </a:endParaRPr>
          </a:p>
          <a:p>
            <a:pPr lvl="1">
              <a:spcBef>
                <a:spcPts val="0"/>
              </a:spcBef>
              <a:buFont typeface="Arial" panose="020B0604020202020204" pitchFamily="34" charset="0"/>
              <a:buChar char="•"/>
            </a:pPr>
            <a:r>
              <a:rPr lang="en-US" sz="1200" dirty="0">
                <a:hlinkClick r:id="rId4"/>
              </a:rPr>
              <a:t>https://mentor.ieee.org/802.18/dcn/20/18-20-0006-00-0000-ofcom-consultation-improving-spectrum-access-for-wi-fi.pdf</a:t>
            </a:r>
            <a:r>
              <a:rPr lang="en-US" sz="1200" dirty="0"/>
              <a:t> </a:t>
            </a:r>
            <a:endParaRPr lang="en-US" sz="12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endParaRPr lang="en-US" sz="1600" b="1"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lvl="1">
              <a:buFont typeface="Arial" panose="020B0604020202020204" pitchFamily="34" charset="0"/>
              <a:buChar char="•"/>
            </a:pPr>
            <a:r>
              <a:rPr lang="en-US" sz="1200" u="sng" dirty="0"/>
              <a:t>  </a:t>
            </a:r>
          </a:p>
          <a:p>
            <a:pPr lvl="1">
              <a:buFont typeface="Arial" panose="020B0604020202020204" pitchFamily="34" charset="0"/>
              <a:buChar char="•"/>
            </a:pPr>
            <a:r>
              <a:rPr lang="en-US" sz="1200" u="sng"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u="sng" dirty="0"/>
              <a:t>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a:t>
            </a:r>
            <a:r>
              <a:rPr lang="en-US" sz="1600" b="0" dirty="0">
                <a:hlinkClick r:id="rId3"/>
              </a:rPr>
              <a:t>0</a:t>
            </a:r>
            <a:r>
              <a:rPr lang="en-US" sz="1600" b="0" dirty="0">
                <a:hlinkClick r:id="rId3"/>
              </a:rPr>
              <a:t>-0000-chairman-pais-remarks-new-5-9-ghz-band-proposal.docx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https://mentor.ieee.org/802.18/dcn/19/18-19-0163-01-0000-fcc19-138-nprm-revisiting-use-of-the-5-850-5-925-ghz-band.docx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 from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Comments are due on or before March 9, 2020 </a:t>
            </a:r>
          </a:p>
          <a:p>
            <a:pPr lvl="1">
              <a:spcBef>
                <a:spcPts val="0"/>
              </a:spcBef>
              <a:buFont typeface="Arial" panose="020B0604020202020204" pitchFamily="34" charset="0"/>
              <a:buChar char="•"/>
            </a:pPr>
            <a:r>
              <a:rPr lang="en-US" sz="1600" b="0" dirty="0"/>
              <a:t>and reply comments are due on or before April 6, 2020.</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Per the plan, at this time we would move comments to .18.   </a:t>
            </a:r>
            <a:endParaRPr lang="en-US" sz="1800" b="0" dirty="0">
              <a:solidFill>
                <a:schemeClr val="tx1"/>
              </a:solidFill>
            </a:endParaRPr>
          </a:p>
          <a:p>
            <a:pPr>
              <a:buFont typeface="Arial" panose="020B0604020202020204" pitchFamily="34" charset="0"/>
              <a:buChar char="•"/>
            </a:pPr>
            <a:r>
              <a:rPr lang="en-US" sz="1800" b="0" dirty="0">
                <a:solidFill>
                  <a:schemeClr val="tx1"/>
                </a:solidFill>
              </a:rPr>
              <a:t>With that will discuss how to go through the comments</a:t>
            </a:r>
          </a:p>
          <a:p>
            <a:pPr lvl="1">
              <a:buFont typeface="Arial" panose="020B0604020202020204" pitchFamily="34" charset="0"/>
              <a:buChar char="•"/>
            </a:pPr>
            <a:r>
              <a:rPr lang="en-US" sz="1600" b="0" dirty="0"/>
              <a:t>Review/remind decision at Wireless Interim in SNA: </a:t>
            </a:r>
          </a:p>
          <a:p>
            <a:pPr lvl="1">
              <a:buFont typeface="Arial" panose="020B0604020202020204" pitchFamily="34" charset="0"/>
              <a:buChar char="•"/>
            </a:pPr>
            <a:r>
              <a:rPr lang="en-US" sz="1600" dirty="0">
                <a:solidFill>
                  <a:schemeClr val="tx1"/>
                </a:solidFill>
              </a:rPr>
              <a:t>Focus on what we can agree on,  pass on what we don’t have agreement on. </a:t>
            </a:r>
          </a:p>
          <a:p>
            <a:pPr lvl="1">
              <a:buFont typeface="Arial" panose="020B0604020202020204" pitchFamily="34" charset="0"/>
              <a:buChar char="•"/>
            </a:pPr>
            <a:r>
              <a:rPr lang="en-US" sz="1600" dirty="0">
                <a:solidFill>
                  <a:schemeClr val="tx1"/>
                </a:solidFill>
              </a:rPr>
              <a:t>M</a:t>
            </a:r>
            <a:r>
              <a:rPr lang="en-US" sz="1600" dirty="0"/>
              <a:t>aybe review what areas in the current draft we should focus on and get agreement, in case time runs short (prioritize the sections to focus on…) .   An opinion from the chair. </a:t>
            </a:r>
            <a:r>
              <a:rPr lang="en-US" sz="1600" dirty="0">
                <a:solidFill>
                  <a:schemeClr val="tx1"/>
                </a:solidFill>
              </a:rPr>
              <a:t> </a:t>
            </a:r>
          </a:p>
          <a:p>
            <a:pPr marL="57150" indent="0">
              <a:spcBef>
                <a:spcPts val="0"/>
              </a:spcBef>
            </a:pPr>
            <a:endParaRPr lang="en-US" sz="1600" b="0" dirty="0"/>
          </a:p>
          <a:p>
            <a:pPr>
              <a:buFont typeface="Arial" panose="020B0604020202020204" pitchFamily="34" charset="0"/>
              <a:buChar char="•"/>
            </a:pPr>
            <a:endParaRPr lang="en-US" sz="1600" b="0" dirty="0"/>
          </a:p>
          <a:p>
            <a:pPr marL="0" indent="0"/>
            <a:endParaRPr lang="en-US" sz="16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Do we set up some ad hoc calls over the next 3 weeks?  Yes,</a:t>
            </a:r>
          </a:p>
          <a:p>
            <a:pPr marL="400050">
              <a:spcBef>
                <a:spcPts val="0"/>
              </a:spcBef>
              <a:buFont typeface="Arial" panose="020B0604020202020204" pitchFamily="34" charset="0"/>
              <a:buChar char="•"/>
            </a:pPr>
            <a:r>
              <a:rPr lang="en-US" sz="1800" b="0" dirty="0">
                <a:solidFill>
                  <a:schemeClr val="tx1"/>
                </a:solidFill>
              </a:rPr>
              <a:t>A TAG can call a meeting/ad hoc w/5-day notice, so could have an ad hoc next Tuesday.  Yes</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So we called ad hoc for next Tuesday, 11Feb, starting at 3pm-et, 2 hrs.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What about over the next few weeks?  Yes,  we will call these out today: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14</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 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 Friday 21</a:t>
            </a:r>
            <a:r>
              <a:rPr lang="en-US" sz="1800" b="0" baseline="30000" dirty="0">
                <a:solidFill>
                  <a:schemeClr val="tx1"/>
                </a:solidFill>
              </a:rPr>
              <a:t>st</a:t>
            </a:r>
            <a:r>
              <a:rPr lang="en-US" sz="1800" b="0" dirty="0">
                <a:solidFill>
                  <a:schemeClr val="tx1"/>
                </a:solidFill>
              </a:rPr>
              <a:t> - 		3pm–et–2hr</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 </a:t>
            </a:r>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A comment was made could we vote at these, we have not in the past.  E.g.  on 25 Feb, if we don’t approve on the 20</a:t>
            </a:r>
            <a:r>
              <a:rPr lang="en-US" sz="1800" b="0" baseline="30000" dirty="0"/>
              <a:t>th</a:t>
            </a:r>
            <a:r>
              <a:rPr lang="en-US" sz="1800" b="0" dirty="0"/>
              <a:t>.  This is be researched. </a:t>
            </a:r>
          </a:p>
          <a:p>
            <a:pPr marL="0" indent="0"/>
            <a:r>
              <a:rPr lang="en-US" sz="1800" b="0" dirty="0"/>
              <a:t>						</a:t>
            </a:r>
            <a:r>
              <a:rPr lang="en-US" sz="1100" b="0" dirty="0"/>
              <a:t>(additional slide added after the call, for clarity)</a:t>
            </a: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36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36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dirty="0"/>
              <a:t>FYI - Japan’s MIC </a:t>
            </a:r>
            <a:r>
              <a:rPr lang="en-US" sz="1800" dirty="0" err="1"/>
              <a:t>milliwave</a:t>
            </a:r>
            <a:r>
              <a:rPr lang="en-US" sz="1800" dirty="0"/>
              <a:t> radar/sensor systems in the 57-66 GHz band amendment is now in force, as of 30Jan. </a:t>
            </a:r>
          </a:p>
          <a:p>
            <a:pPr>
              <a:spcBef>
                <a:spcPts val="0"/>
              </a:spcBef>
              <a:buFont typeface="Arial" panose="020B0604020202020204" pitchFamily="34" charset="0"/>
              <a:buChar char="•"/>
            </a:pPr>
            <a:r>
              <a:rPr lang="en-US" sz="1600" b="0" dirty="0"/>
              <a:t>Just a couple of the specs;</a:t>
            </a:r>
          </a:p>
          <a:p>
            <a:pPr lvl="1">
              <a:spcBef>
                <a:spcPts val="0"/>
              </a:spcBef>
              <a:buFont typeface="Arial" panose="020B0604020202020204" pitchFamily="34" charset="0"/>
              <a:buChar char="•"/>
            </a:pPr>
            <a:r>
              <a:rPr lang="en-US" sz="1400" dirty="0"/>
              <a:t>Frequency			57-64 GHz				57-66 GHz</a:t>
            </a:r>
          </a:p>
          <a:p>
            <a:pPr lvl="1">
              <a:spcBef>
                <a:spcPts val="0"/>
              </a:spcBef>
              <a:buFont typeface="Arial" panose="020B0604020202020204" pitchFamily="34" charset="0"/>
              <a:buChar char="•"/>
            </a:pPr>
            <a:r>
              <a:rPr lang="en-US" sz="1400" dirty="0"/>
              <a:t>Antenna power		&lt;= 10mW peak			&lt;=250mW peak or average</a:t>
            </a:r>
          </a:p>
          <a:p>
            <a:pPr lvl="1">
              <a:spcBef>
                <a:spcPts val="0"/>
              </a:spcBef>
              <a:buFont typeface="Arial" panose="020B0604020202020204" pitchFamily="34" charset="0"/>
              <a:buChar char="•"/>
            </a:pPr>
            <a:r>
              <a:rPr lang="en-US" sz="1400" dirty="0"/>
              <a:t>OBW				7 GHz				9 GHz</a:t>
            </a:r>
          </a:p>
          <a:p>
            <a:pPr lvl="1">
              <a:spcBef>
                <a:spcPts val="0"/>
              </a:spcBef>
              <a:buFont typeface="Arial" panose="020B0604020202020204" pitchFamily="34" charset="0"/>
              <a:buChar char="•"/>
            </a:pPr>
            <a:r>
              <a:rPr lang="en-US" sz="1400" dirty="0"/>
              <a:t>Antenna gain			---					&lt;= 10dBi  </a:t>
            </a:r>
          </a:p>
          <a:p>
            <a:pPr lvl="1">
              <a:spcBef>
                <a:spcPts val="0"/>
              </a:spcBef>
              <a:buFont typeface="Arial" panose="020B0604020202020204" pitchFamily="34" charset="0"/>
              <a:buChar char="•"/>
            </a:pPr>
            <a:r>
              <a:rPr lang="en-US" sz="1400" dirty="0" err="1"/>
              <a:t>e.i.r.p</a:t>
            </a:r>
            <a:r>
              <a:rPr lang="en-US" sz="1400" dirty="0"/>
              <a:t>.				&lt;=13dBm				&lt;=40dBm</a:t>
            </a:r>
          </a:p>
          <a:p>
            <a:pPr lvl="1">
              <a:spcBef>
                <a:spcPts val="0"/>
              </a:spcBef>
              <a:buFont typeface="Arial" panose="020B0604020202020204" pitchFamily="34" charset="0"/>
              <a:buChar char="•"/>
            </a:pPr>
            <a:r>
              <a:rPr lang="en-US" sz="1400" dirty="0"/>
              <a:t>Transmission time 		Duty 10%, in 33ms cycle	-----</a:t>
            </a:r>
          </a:p>
          <a:p>
            <a:pPr lvl="1">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IEEE announcements</a:t>
            </a:r>
          </a:p>
          <a:p>
            <a:pPr lvl="1">
              <a:spcBef>
                <a:spcPts val="0"/>
              </a:spcBef>
              <a:buFont typeface="Arial" panose="020B0604020202020204" pitchFamily="34" charset="0"/>
              <a:buChar char="•"/>
            </a:pPr>
            <a:r>
              <a:rPr lang="en-US" sz="1800" b="1" dirty="0"/>
              <a:t>Did all see IEEE 802 emails about the Coronavirus </a:t>
            </a:r>
            <a:r>
              <a:rPr lang="en-US" sz="1600" dirty="0"/>
              <a:t>and the LMSC is working through how it will affect the March plenary, with the well-being of participants a priority. </a:t>
            </a:r>
          </a:p>
          <a:p>
            <a:pPr lvl="2">
              <a:spcBef>
                <a:spcPts val="0"/>
              </a:spcBef>
              <a:buFont typeface="Arial" panose="020B0604020202020204" pitchFamily="34" charset="0"/>
              <a:buChar char="•"/>
            </a:pPr>
            <a:r>
              <a:rPr lang="en-US" sz="1600" dirty="0"/>
              <a:t>The situation is being monitored closely, e.g. working out possible cancellations, etc.    </a:t>
            </a:r>
          </a:p>
          <a:p>
            <a:pPr lvl="1">
              <a:spcBef>
                <a:spcPts val="0"/>
              </a:spcBef>
              <a:buFont typeface="Arial" panose="020B0604020202020204" pitchFamily="34" charset="0"/>
              <a:buChar char="•"/>
            </a:pPr>
            <a:r>
              <a:rPr lang="en-US" sz="1800" b="1" dirty="0"/>
              <a:t>The new </a:t>
            </a:r>
            <a:r>
              <a:rPr lang="en-US" sz="1800" b="1" dirty="0" err="1"/>
              <a:t>myProject</a:t>
            </a:r>
            <a:r>
              <a:rPr lang="en-US" sz="1800" b="1" dirty="0"/>
              <a:t> is up and running</a:t>
            </a:r>
            <a:r>
              <a:rPr lang="en-US" sz="1800" dirty="0"/>
              <a:t>, </a:t>
            </a:r>
            <a:r>
              <a:rPr lang="en-US" sz="1800" dirty="0">
                <a:hlinkClick r:id="rId3"/>
              </a:rPr>
              <a:t>&lt;click here&gt;</a:t>
            </a:r>
            <a:endParaRPr lang="en-US" sz="1800" dirty="0"/>
          </a:p>
          <a:p>
            <a:pPr lvl="1">
              <a:spcBef>
                <a:spcPts val="0"/>
              </a:spcBef>
              <a:buFont typeface="Arial" panose="020B0604020202020204" pitchFamily="34" charset="0"/>
              <a:buChar char="•"/>
            </a:pPr>
            <a:r>
              <a:rPr lang="en-US" sz="1800" b="1" dirty="0"/>
              <a:t>July plenary in Montreal (YUL), 12-17 July</a:t>
            </a:r>
          </a:p>
          <a:p>
            <a:pPr lvl="2">
              <a:spcBef>
                <a:spcPts val="0"/>
              </a:spcBef>
              <a:buFont typeface="Arial" panose="020B0604020202020204" pitchFamily="34" charset="0"/>
              <a:buChar char="•"/>
            </a:pPr>
            <a:r>
              <a:rPr lang="en-US" sz="1600" dirty="0"/>
              <a:t>Given the popularity of Montreal, Quebec Canada as a summer tourism destination we highly recommend making your hotel reservation as soon as possible.</a:t>
            </a:r>
          </a:p>
          <a:p>
            <a:pPr lvl="2">
              <a:spcBef>
                <a:spcPts val="0"/>
              </a:spcBef>
              <a:buFont typeface="Arial" panose="020B0604020202020204" pitchFamily="34" charset="0"/>
              <a:buChar char="•"/>
            </a:pPr>
            <a:r>
              <a:rPr lang="en-US" sz="1600" dirty="0"/>
              <a:t>Event Registration will be available following the March 2020 Plenary.</a:t>
            </a:r>
          </a:p>
          <a:p>
            <a:pPr lvl="2">
              <a:spcBef>
                <a:spcPts val="0"/>
              </a:spcBef>
              <a:buFont typeface="Arial" panose="020B0604020202020204" pitchFamily="34" charset="0"/>
              <a:buChar char="•"/>
            </a:pPr>
            <a:r>
              <a:rPr lang="en-US" sz="1600" dirty="0"/>
              <a:t>HOTEL RESERVATIONS WEBSITE (Early Rate)</a:t>
            </a:r>
            <a:br>
              <a:rPr lang="en-US" sz="1600" dirty="0"/>
            </a:br>
            <a:r>
              <a:rPr lang="en-US" sz="1600" u="sng" dirty="0">
                <a:hlinkClick r:id="rId4"/>
              </a:rPr>
              <a:t>https://www.marriott.com/event-reservations/reservation-link.mi?id=1567107352786&amp;key=GRP&amp;app=resvlink</a:t>
            </a:r>
            <a:endParaRPr lang="en-US" sz="16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best by Wednesday morning to the chair to give a day to put into the required form, to review on Thursday. </a:t>
            </a: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solidFill>
                  <a:schemeClr val="tx1"/>
                </a:solidFill>
              </a:rPr>
              <a:t>Next ad hoc on 5.9 GHz NPRM comments:  Tuesday, 11Feb at 3pm-et</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15:54</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06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spectrum access for Wi-Fi consultation</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Wi-Fi consultation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b="0" dirty="0"/>
              <a:t>Ofcom consultation on Improving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solidFill>
                  <a:schemeClr val="tx1"/>
                </a:solidFill>
              </a:rPr>
              <a:t>Japan’s 57-66 GHz </a:t>
            </a:r>
          </a:p>
          <a:p>
            <a:pPr lvl="1">
              <a:spcBef>
                <a:spcPts val="0"/>
              </a:spcBef>
              <a:buFont typeface="Arial" panose="020B0604020202020204" pitchFamily="34" charset="0"/>
              <a:buChar char="•"/>
            </a:pPr>
            <a:r>
              <a:rPr lang="en-US" sz="1400" dirty="0">
                <a:solidFill>
                  <a:schemeClr val="tx1"/>
                </a:solidFill>
              </a:rPr>
              <a:t>IEEE announcements</a:t>
            </a:r>
            <a:endParaRPr lang="en-GB" sz="1400" dirty="0">
              <a:solidFill>
                <a:schemeClr val="tx1"/>
              </a:solidFill>
            </a:endParaRP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Peter </a:t>
            </a:r>
          </a:p>
          <a:p>
            <a:pPr>
              <a:spcBef>
                <a:spcPts val="400"/>
              </a:spcBef>
            </a:pPr>
            <a:r>
              <a:rPr lang="en-US" altLang="en-US" sz="1800" b="0" dirty="0">
                <a:solidFill>
                  <a:schemeClr val="tx1"/>
                </a:solidFill>
              </a:rPr>
              <a:t>		Seconded by:  Dorothy </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30 Jan 2020 in document </a:t>
            </a:r>
            <a:r>
              <a:rPr lang="en-US" altLang="en-US" sz="1600" b="0" dirty="0">
                <a:hlinkClick r:id="rId2"/>
              </a:rPr>
              <a:t>https://mentor.ieee.org/802.18/dcn/20/18-20-0010-00-0000-minutes-30jan20-rrtag-teleconference.docx</a:t>
            </a:r>
            <a:r>
              <a:rPr lang="en-US" altLang="en-US" sz="1600" b="0" dirty="0"/>
              <a:t>  </a:t>
            </a:r>
            <a:r>
              <a:rPr lang="en-US" sz="1600" b="0" dirty="0"/>
              <a:t>31-Jan-2020 13:47:20 ET</a:t>
            </a: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Peter </a:t>
            </a:r>
          </a:p>
          <a:p>
            <a:pPr marL="0" indent="0">
              <a:spcBef>
                <a:spcPts val="400"/>
              </a:spcBef>
            </a:pPr>
            <a:r>
              <a:rPr lang="en-US" altLang="en-US" sz="1800" b="0" dirty="0">
                <a:solidFill>
                  <a:schemeClr val="tx1"/>
                </a:solidFill>
              </a:rPr>
              <a:t>	Seconded by:	Dorothy</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tx1"/>
                </a:solidFill>
              </a:rPr>
              <a:t>Adaptivity making good progress. </a:t>
            </a:r>
          </a:p>
          <a:p>
            <a:pPr lvl="1">
              <a:spcBef>
                <a:spcPts val="0"/>
              </a:spcBef>
              <a:buFont typeface="Arial" panose="020B0604020202020204" pitchFamily="34" charset="0"/>
              <a:buChar char="•"/>
            </a:pPr>
            <a:r>
              <a:rPr lang="en-US" sz="1600" dirty="0">
                <a:solidFill>
                  <a:schemeClr val="tx1"/>
                </a:solidFill>
              </a:rPr>
              <a:t>There is a # of go-to meetings, trying to close out the 5 GHz standard, to finalize at the next f2f.</a:t>
            </a:r>
          </a:p>
          <a:p>
            <a:pPr lvl="1">
              <a:spcBef>
                <a:spcPts val="0"/>
              </a:spcBef>
              <a:buFont typeface="Arial" panose="020B0604020202020204" pitchFamily="34" charset="0"/>
              <a:buChar char="•"/>
            </a:pPr>
            <a:r>
              <a:rPr lang="en-US" sz="1600" dirty="0">
                <a:solidFill>
                  <a:schemeClr val="tx1"/>
                </a:solidFill>
              </a:rPr>
              <a:t>There are also several go-to meetings in the next weeks, including 6 GHz, 80 MHz mask, puncture discussions, etc. (see BRAN site or .11 private area) for more details. </a:t>
            </a:r>
          </a:p>
          <a:p>
            <a:pPr marL="457200" lvl="1" indent="0">
              <a:spcBef>
                <a:spcPts val="0"/>
              </a:spcBef>
            </a:pPr>
            <a:r>
              <a:rPr lang="en-US" sz="1600" dirty="0">
                <a:solidFill>
                  <a:schemeClr val="tx1"/>
                </a:solidFill>
              </a:rPr>
              <a:t> </a:t>
            </a: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#52, 11-13Feb20, Blomberg ,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graphicFrame>
        <p:nvGraphicFramePr>
          <p:cNvPr id="7" name="Table 6">
            <a:extLst>
              <a:ext uri="{FF2B5EF4-FFF2-40B4-BE49-F238E27FC236}">
                <a16:creationId xmlns:a16="http://schemas.microsoft.com/office/drawing/2014/main" id="{ACD3A32E-ECDB-4886-A525-18B2904CFEEE}"/>
              </a:ext>
            </a:extLst>
          </p:cNvPr>
          <p:cNvGraphicFramePr>
            <a:graphicFrameLocks noGrp="1"/>
          </p:cNvGraphicFramePr>
          <p:nvPr>
            <p:extLst>
              <p:ext uri="{D42A27DB-BD31-4B8C-83A1-F6EECF244321}">
                <p14:modId xmlns:p14="http://schemas.microsoft.com/office/powerpoint/2010/main" val="1320437504"/>
              </p:ext>
            </p:extLst>
          </p:nvPr>
        </p:nvGraphicFramePr>
        <p:xfrm>
          <a:off x="685798" y="3108303"/>
          <a:ext cx="8077200" cy="1106187"/>
        </p:xfrm>
        <a:graphic>
          <a:graphicData uri="http://schemas.openxmlformats.org/drawingml/2006/table">
            <a:tbl>
              <a:tblPr/>
              <a:tblGrid>
                <a:gridCol w="4356243">
                  <a:extLst>
                    <a:ext uri="{9D8B030D-6E8A-4147-A177-3AD203B41FA5}">
                      <a16:colId xmlns:a16="http://schemas.microsoft.com/office/drawing/2014/main" val="1686186118"/>
                    </a:ext>
                  </a:extLst>
                </a:gridCol>
                <a:gridCol w="586947">
                  <a:extLst>
                    <a:ext uri="{9D8B030D-6E8A-4147-A177-3AD203B41FA5}">
                      <a16:colId xmlns:a16="http://schemas.microsoft.com/office/drawing/2014/main" val="3704727876"/>
                    </a:ext>
                  </a:extLst>
                </a:gridCol>
                <a:gridCol w="3134010">
                  <a:extLst>
                    <a:ext uri="{9D8B030D-6E8A-4147-A177-3AD203B41FA5}">
                      <a16:colId xmlns:a16="http://schemas.microsoft.com/office/drawing/2014/main" val="3415767554"/>
                    </a:ext>
                  </a:extLst>
                </a:gridCol>
              </a:tblGrid>
              <a:tr h="220362">
                <a:tc>
                  <a:txBody>
                    <a:bodyPr/>
                    <a:lstStyle/>
                    <a:p>
                      <a:pPr algn="l" fontAlgn="b"/>
                      <a:r>
                        <a:rPr lang="en-US" sz="1100" b="0" i="0" u="none" strike="noStrike" dirty="0">
                          <a:solidFill>
                            <a:srgbClr val="000000"/>
                          </a:solidFill>
                          <a:effectLst/>
                          <a:latin typeface="Consolas" panose="020B0609020204030204" pitchFamily="49" charset="0"/>
                        </a:rPr>
                        <a:t>TITLE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TYPE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DATES</a:t>
                      </a:r>
                    </a:p>
                  </a:txBody>
                  <a:tcPr marL="9525" marR="9525" marT="9525" marB="0" anchor="b">
                    <a:lnL>
                      <a:noFill/>
                    </a:lnL>
                    <a:lnR>
                      <a:noFill/>
                    </a:lnR>
                    <a:lnT>
                      <a:noFill/>
                    </a:lnT>
                    <a:lnB>
                      <a:noFill/>
                    </a:lnB>
                  </a:tcPr>
                </a:tc>
                <a:extLst>
                  <a:ext uri="{0D108BD9-81ED-4DB2-BD59-A6C34878D82A}">
                    <a16:rowId xmlns:a16="http://schemas.microsoft.com/office/drawing/2014/main" val="3513031993"/>
                  </a:ext>
                </a:extLst>
              </a:tr>
              <a:tr h="126747">
                <a:tc>
                  <a:txBody>
                    <a:bodyPr/>
                    <a:lstStyle/>
                    <a:p>
                      <a:pPr algn="l" fontAlgn="b"/>
                      <a:r>
                        <a:rPr lang="en-US" sz="1100" b="0" i="0" u="none" strike="noStrike">
                          <a:solidFill>
                            <a:srgbClr val="000000"/>
                          </a:solidFill>
                          <a:effectLst/>
                          <a:latin typeface="Consolas" panose="020B0609020204030204" pitchFamily="49" charset="0"/>
                        </a:rPr>
                        <a:t>BRAN-TR 103 721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2020-02-18 16:00 - 2020-02-18 18:00</a:t>
                      </a:r>
                    </a:p>
                  </a:txBody>
                  <a:tcPr marL="9525" marR="9525" marT="9525" marB="0" anchor="b">
                    <a:lnL>
                      <a:noFill/>
                    </a:lnL>
                    <a:lnR>
                      <a:noFill/>
                    </a:lnR>
                    <a:lnT>
                      <a:noFill/>
                    </a:lnT>
                    <a:lnB>
                      <a:noFill/>
                    </a:lnB>
                  </a:tcPr>
                </a:tc>
                <a:extLst>
                  <a:ext uri="{0D108BD9-81ED-4DB2-BD59-A6C34878D82A}">
                    <a16:rowId xmlns:a16="http://schemas.microsoft.com/office/drawing/2014/main" val="1112050881"/>
                  </a:ext>
                </a:extLst>
              </a:tr>
              <a:tr h="126747">
                <a:tc>
                  <a:txBody>
                    <a:bodyPr/>
                    <a:lstStyle/>
                    <a:p>
                      <a:pPr algn="l" fontAlgn="b"/>
                      <a:r>
                        <a:rPr lang="en-US" sz="1100" b="0" i="0" u="none" strike="noStrike" dirty="0">
                          <a:solidFill>
                            <a:srgbClr val="000000"/>
                          </a:solidFill>
                          <a:effectLst/>
                          <a:latin typeface="Consolas" panose="020B0609020204030204" pitchFamily="49" charset="0"/>
                        </a:rPr>
                        <a:t>BRAN-EN 301 893 - Preamble detection issues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onsolas" panose="020B0609020204030204" pitchFamily="49" charset="0"/>
                        </a:rPr>
                        <a:t>2020-02-19 12:00 - 2020-02-19 15:00</a:t>
                      </a:r>
                    </a:p>
                  </a:txBody>
                  <a:tcPr marL="9525" marR="9525" marT="9525" marB="0" anchor="b">
                    <a:lnL>
                      <a:noFill/>
                    </a:lnL>
                    <a:lnR>
                      <a:noFill/>
                    </a:lnR>
                    <a:lnT>
                      <a:noFill/>
                    </a:lnT>
                    <a:lnB>
                      <a:noFill/>
                    </a:lnB>
                  </a:tcPr>
                </a:tc>
                <a:extLst>
                  <a:ext uri="{0D108BD9-81ED-4DB2-BD59-A6C34878D82A}">
                    <a16:rowId xmlns:a16="http://schemas.microsoft.com/office/drawing/2014/main" val="4136599970"/>
                  </a:ext>
                </a:extLst>
              </a:tr>
              <a:tr h="126747">
                <a:tc>
                  <a:txBody>
                    <a:bodyPr/>
                    <a:lstStyle/>
                    <a:p>
                      <a:pPr algn="l" fontAlgn="b"/>
                      <a:r>
                        <a:rPr lang="en-US" sz="1100" b="0" i="0" u="none" strike="noStrike">
                          <a:solidFill>
                            <a:srgbClr val="000000"/>
                          </a:solidFill>
                          <a:effectLst/>
                          <a:latin typeface="Consolas" panose="020B0609020204030204" pitchFamily="49" charset="0"/>
                        </a:rPr>
                        <a:t>BRAN-EN 303 687 Drafting</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2020-02-20 12:00 - 2020-02-20 15:00</a:t>
                      </a:r>
                    </a:p>
                  </a:txBody>
                  <a:tcPr marL="9525" marR="9525" marT="9525" marB="0" anchor="b">
                    <a:lnL>
                      <a:noFill/>
                    </a:lnL>
                    <a:lnR>
                      <a:noFill/>
                    </a:lnR>
                    <a:lnT>
                      <a:noFill/>
                    </a:lnT>
                    <a:lnB>
                      <a:noFill/>
                    </a:lnB>
                  </a:tcPr>
                </a:tc>
                <a:extLst>
                  <a:ext uri="{0D108BD9-81ED-4DB2-BD59-A6C34878D82A}">
                    <a16:rowId xmlns:a16="http://schemas.microsoft.com/office/drawing/2014/main" val="3538552813"/>
                  </a:ext>
                </a:extLst>
              </a:tr>
              <a:tr h="126747">
                <a:tc>
                  <a:txBody>
                    <a:bodyPr/>
                    <a:lstStyle/>
                    <a:p>
                      <a:pPr algn="l" fontAlgn="b"/>
                      <a:r>
                        <a:rPr lang="en-US" sz="1100" b="0" i="0" u="none" strike="noStrike">
                          <a:solidFill>
                            <a:srgbClr val="000000"/>
                          </a:solidFill>
                          <a:effectLst/>
                          <a:latin typeface="Consolas" panose="020B0609020204030204" pitchFamily="49" charset="0"/>
                        </a:rPr>
                        <a:t>BRAN-Resolution meeting of EY comments for EN 302 567</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RM</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2020-02-24 11:00 - 2020-02-24 13:00</a:t>
                      </a:r>
                    </a:p>
                  </a:txBody>
                  <a:tcPr marL="9525" marR="9525" marT="9525" marB="0" anchor="b">
                    <a:lnL>
                      <a:noFill/>
                    </a:lnL>
                    <a:lnR>
                      <a:noFill/>
                    </a:lnR>
                    <a:lnT>
                      <a:noFill/>
                    </a:lnT>
                    <a:lnB>
                      <a:noFill/>
                    </a:lnB>
                  </a:tcPr>
                </a:tc>
                <a:extLst>
                  <a:ext uri="{0D108BD9-81ED-4DB2-BD59-A6C34878D82A}">
                    <a16:rowId xmlns:a16="http://schemas.microsoft.com/office/drawing/2014/main" val="3020611363"/>
                  </a:ext>
                </a:extLst>
              </a:tr>
              <a:tr h="126747">
                <a:tc>
                  <a:txBody>
                    <a:bodyPr/>
                    <a:lstStyle/>
                    <a:p>
                      <a:pPr algn="l" fontAlgn="b"/>
                      <a:r>
                        <a:rPr lang="en-US" sz="1100" b="0" i="0" u="none" strike="noStrike">
                          <a:solidFill>
                            <a:srgbClr val="000000"/>
                          </a:solidFill>
                          <a:effectLst/>
                          <a:latin typeface="Consolas" panose="020B0609020204030204" pitchFamily="49" charset="0"/>
                        </a:rPr>
                        <a:t>BRAN-EN 301 893 - Spectrum mask &gt; 80 MHz</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onsolas" panose="020B0609020204030204" pitchFamily="49" charset="0"/>
                        </a:rPr>
                        <a:t>2020-03-11 15:00 - 2020-03-11 17:00</a:t>
                      </a:r>
                    </a:p>
                  </a:txBody>
                  <a:tcPr marL="9525" marR="9525" marT="9525" marB="0" anchor="b">
                    <a:lnL>
                      <a:noFill/>
                    </a:lnL>
                    <a:lnR>
                      <a:noFill/>
                    </a:lnR>
                    <a:lnT>
                      <a:noFill/>
                    </a:lnT>
                    <a:lnB>
                      <a:noFill/>
                    </a:lnB>
                  </a:tcPr>
                </a:tc>
                <a:extLst>
                  <a:ext uri="{0D108BD9-81ED-4DB2-BD59-A6C34878D82A}">
                    <a16:rowId xmlns:a16="http://schemas.microsoft.com/office/drawing/2014/main" val="3839754563"/>
                  </a:ext>
                </a:extLst>
              </a:tr>
            </a:tbl>
          </a:graphicData>
        </a:graphic>
      </p:graphicFrame>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43532</TotalTime>
  <Words>10299</Words>
  <Application>Microsoft Office PowerPoint</Application>
  <PresentationFormat>On-screen Show (4:3)</PresentationFormat>
  <Paragraphs>1018</Paragraphs>
  <Slides>45</Slides>
  <Notes>30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5"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&amp; NPRM –06feb page 1</vt:lpstr>
      <vt:lpstr>5.9 GHz &amp; NPRM –06feb page 2</vt:lpstr>
      <vt:lpstr>5.9 GHz &amp; NPRM –_</vt:lpstr>
      <vt:lpstr>5.9 GHz &amp; NPRM –history 30jan </vt:lpstr>
      <vt:lpstr>5.9 GHz &amp; NPRM –history 23jan </vt:lpstr>
      <vt:lpstr>5.9 GHz NPRM – Thursday sna</vt:lpstr>
      <vt:lpstr>5.9 GHz NPRM – Thursday sna</vt:lpstr>
      <vt:lpstr>5.9 GHz NPRM – Tuesday sna</vt:lpstr>
      <vt:lpstr>General Discussion Items -1</vt:lpstr>
      <vt:lpstr>Actions Required</vt:lpstr>
      <vt:lpstr>Any Other Business</vt:lpstr>
      <vt:lpstr>Adjourn</vt:lpstr>
      <vt:lpstr>PowerPoint Presentation</vt:lpstr>
      <vt:lpstr>5.9 GHz &amp; NPRM plans for comments- history 30jan</vt:lpstr>
      <vt:lpstr>5.9 GHz &amp; NPRM – history 23jan </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2313</cp:revision>
  <cp:lastPrinted>1601-01-01T00:00:00Z</cp:lastPrinted>
  <dcterms:created xsi:type="dcterms:W3CDTF">2016-03-03T14:54:45Z</dcterms:created>
  <dcterms:modified xsi:type="dcterms:W3CDTF">2020-02-08T04:38:58Z</dcterms:modified>
</cp:coreProperties>
</file>