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56" r:id="rId2"/>
    <p:sldId id="341" r:id="rId3"/>
    <p:sldId id="329" r:id="rId4"/>
    <p:sldId id="330" r:id="rId5"/>
    <p:sldId id="516" r:id="rId6"/>
    <p:sldId id="596" r:id="rId7"/>
    <p:sldId id="603" r:id="rId8"/>
    <p:sldId id="606" r:id="rId9"/>
    <p:sldId id="625" r:id="rId10"/>
    <p:sldId id="608" r:id="rId11"/>
    <p:sldId id="609" r:id="rId12"/>
    <p:sldId id="611" r:id="rId13"/>
    <p:sldId id="614" r:id="rId14"/>
    <p:sldId id="619" r:id="rId15"/>
    <p:sldId id="624" r:id="rId16"/>
    <p:sldId id="620" r:id="rId17"/>
    <p:sldId id="621" r:id="rId18"/>
    <p:sldId id="623" r:id="rId19"/>
    <p:sldId id="626" r:id="rId20"/>
    <p:sldId id="627" r:id="rId21"/>
    <p:sldId id="524" r:id="rId22"/>
    <p:sldId id="498" r:id="rId23"/>
    <p:sldId id="402" r:id="rId24"/>
    <p:sldId id="403" r:id="rId25"/>
    <p:sldId id="462" r:id="rId26"/>
    <p:sldId id="549" r:id="rId27"/>
    <p:sldId id="425" r:id="rId28"/>
    <p:sldId id="592" r:id="rId29"/>
    <p:sldId id="599" r:id="rId3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33"/>
    <a:srgbClr val="CC6600"/>
    <a:srgbClr val="993300"/>
    <a:srgbClr val="85DFFF"/>
    <a:srgbClr val="D5F4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263" autoAdjust="0"/>
    <p:restoredTop sz="96296" autoAdjust="0"/>
  </p:normalViewPr>
  <p:slideViewPr>
    <p:cSldViewPr>
      <p:cViewPr varScale="1">
        <p:scale>
          <a:sx n="111" d="100"/>
          <a:sy n="111" d="100"/>
        </p:scale>
        <p:origin x="1038" y="96"/>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50" d="100"/>
        <a:sy n="150" d="100"/>
      </p:scale>
      <p:origin x="0" y="-688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17-Sep-19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www.soumu.go.jp/menu_news/s-news/01kiban14_02000393.html" TargetMode="External"/><Relationship Id="rId2" Type="http://schemas.openxmlformats.org/officeDocument/2006/relationships/slide" Target="../slides/slide18.xml"/><Relationship Id="rId1" Type="http://schemas.openxmlformats.org/officeDocument/2006/relationships/notesMaster" Target="../notesMasters/notesMaster1.xml"/><Relationship Id="rId4" Type="http://schemas.openxmlformats.org/officeDocument/2006/relationships/hyperlink" Target="https://www.msit.go.kr/web/msipContents/contentsView.do?cateId=mssw353&amp;artId=2122983" TargetMode="Externa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7357519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 Apologies:  UWB to follow EU and ITS in 5.9GHz; and TVWS  in general, did not get into ICASA comments as brought up.</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5098749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9039015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2739632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sz="1200" kern="1200" dirty="0">
                <a:solidFill>
                  <a:srgbClr val="000000"/>
                </a:solidFill>
                <a:effectLst/>
                <a:latin typeface="Times New Roman" pitchFamily="16" charset="0"/>
                <a:ea typeface="+mn-ea"/>
                <a:cs typeface="+mn-cs"/>
              </a:rPr>
              <a:t>Japan MIC has issued a consultation on a report related to the </a:t>
            </a:r>
            <a:r>
              <a:rPr lang="en-US" sz="1200" kern="1200" dirty="0" err="1">
                <a:solidFill>
                  <a:srgbClr val="000000"/>
                </a:solidFill>
                <a:effectLst/>
                <a:latin typeface="Times New Roman" pitchFamily="16" charset="0"/>
                <a:ea typeface="+mn-ea"/>
                <a:cs typeface="+mn-cs"/>
              </a:rPr>
              <a:t>the</a:t>
            </a:r>
            <a:r>
              <a:rPr lang="en-US" sz="1200" kern="1200" dirty="0">
                <a:solidFill>
                  <a:srgbClr val="000000"/>
                </a:solidFill>
                <a:effectLst/>
                <a:latin typeface="Times New Roman" pitchFamily="16" charset="0"/>
                <a:ea typeface="+mn-ea"/>
                <a:cs typeface="+mn-cs"/>
              </a:rPr>
              <a:t> technical conditions for advanced radio equipment that uses radio waves in the 60 GHz band.</a:t>
            </a:r>
          </a:p>
          <a:p>
            <a:r>
              <a:rPr lang="en-US" sz="1200" kern="1200" dirty="0">
                <a:solidFill>
                  <a:srgbClr val="000000"/>
                </a:solidFill>
                <a:effectLst/>
                <a:latin typeface="Times New Roman" pitchFamily="16" charset="0"/>
                <a:ea typeface="+mn-ea"/>
                <a:cs typeface="+mn-cs"/>
              </a:rPr>
              <a:t> </a:t>
            </a:r>
          </a:p>
          <a:p>
            <a:r>
              <a:rPr lang="en-US" sz="1200" kern="1200" dirty="0">
                <a:solidFill>
                  <a:srgbClr val="000000"/>
                </a:solidFill>
                <a:effectLst/>
                <a:latin typeface="Times New Roman" pitchFamily="16" charset="0"/>
                <a:ea typeface="+mn-ea"/>
                <a:cs typeface="+mn-cs"/>
              </a:rPr>
              <a:t>The consultation deadline is September 30, 2019, and the paper is available at:</a:t>
            </a:r>
          </a:p>
          <a:p>
            <a:r>
              <a:rPr lang="en-US" sz="1200" kern="1200" dirty="0">
                <a:solidFill>
                  <a:srgbClr val="000000"/>
                </a:solidFill>
                <a:effectLst/>
                <a:latin typeface="Times New Roman" pitchFamily="16" charset="0"/>
                <a:ea typeface="+mn-ea"/>
                <a:cs typeface="+mn-cs"/>
              </a:rPr>
              <a:t> </a:t>
            </a:r>
            <a:r>
              <a:rPr lang="en-US" sz="1200" b="0" i="0" kern="1200" dirty="0">
                <a:solidFill>
                  <a:srgbClr val="000000"/>
                </a:solidFill>
                <a:effectLst/>
                <a:latin typeface="Times New Roman" pitchFamily="16" charset="0"/>
                <a:ea typeface="+mn-ea"/>
                <a:cs typeface="+mn-cs"/>
                <a:hlinkClick r:id="rId3"/>
              </a:rPr>
              <a:t>http://www.soumu.go.jp/menu_news/s-news/01kiban14_02000393.html</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The motivation of this consultation (or the publication of this draft</a:t>
            </a:r>
          </a:p>
          <a:p>
            <a:r>
              <a:rPr lang="en-US" sz="1200" kern="1200" dirty="0">
                <a:solidFill>
                  <a:srgbClr val="000000"/>
                </a:solidFill>
                <a:effectLst/>
                <a:latin typeface="Times New Roman" pitchFamily="16" charset="0"/>
                <a:ea typeface="+mn-ea"/>
                <a:cs typeface="+mn-cs"/>
              </a:rPr>
              <a:t>report) is to review new usage models and technical conditions of wireless systems operating at 60 GHz band, including for example, 802.11ay radar/communications devices, mobile terminals and televisions, motion sensors, and biological information sensors.</a:t>
            </a:r>
          </a:p>
          <a:p>
            <a:r>
              <a:rPr lang="en-US" sz="1200" kern="1200" dirty="0">
                <a:solidFill>
                  <a:srgbClr val="000000"/>
                </a:solidFill>
                <a:effectLst/>
                <a:latin typeface="Times New Roman" pitchFamily="16" charset="0"/>
                <a:ea typeface="+mn-ea"/>
                <a:cs typeface="+mn-cs"/>
              </a:rPr>
              <a:t> </a:t>
            </a:r>
          </a:p>
          <a:p>
            <a:r>
              <a:rPr lang="en-US" sz="1200" kern="1200" dirty="0">
                <a:solidFill>
                  <a:srgbClr val="000000"/>
                </a:solidFill>
                <a:effectLst/>
                <a:latin typeface="Times New Roman" pitchFamily="16" charset="0"/>
                <a:ea typeface="+mn-ea"/>
                <a:cs typeface="+mn-cs"/>
              </a:rPr>
              <a:t>This report also covers:</a:t>
            </a:r>
          </a:p>
          <a:p>
            <a:r>
              <a:rPr lang="en-US" sz="1200" kern="1200" dirty="0">
                <a:solidFill>
                  <a:srgbClr val="000000"/>
                </a:solidFill>
                <a:effectLst/>
                <a:latin typeface="Times New Roman" pitchFamily="16" charset="0"/>
                <a:ea typeface="+mn-ea"/>
                <a:cs typeface="+mn-cs"/>
              </a:rPr>
              <a:t>- Forecast of the market and the market size of 60 GHz band wireless systems, especially on radar</a:t>
            </a:r>
          </a:p>
          <a:p>
            <a:r>
              <a:rPr lang="en-US" sz="1200" kern="1200" dirty="0">
                <a:solidFill>
                  <a:srgbClr val="000000"/>
                </a:solidFill>
                <a:effectLst/>
                <a:latin typeface="Times New Roman" pitchFamily="16" charset="0"/>
                <a:ea typeface="+mn-ea"/>
                <a:cs typeface="+mn-cs"/>
              </a:rPr>
              <a:t>- Trends of the usage of 60 GHz systems in other countries, including automotive radars, industrial applications (e.g., high precision sensing and intelligent processing), motion gesture recognition sensor.</a:t>
            </a:r>
          </a:p>
          <a:p>
            <a:r>
              <a:rPr lang="en-US" sz="1200" kern="1200" dirty="0">
                <a:solidFill>
                  <a:srgbClr val="000000"/>
                </a:solidFill>
                <a:effectLst/>
                <a:latin typeface="Times New Roman" pitchFamily="16" charset="0"/>
                <a:ea typeface="+mn-ea"/>
                <a:cs typeface="+mn-cs"/>
              </a:rPr>
              <a:t>- International standards, including Wireless HD, IEEE 802.15.3c, IEEE 802.11ad, IEEE 802.15.3e, and IEEE 802.11ay.</a:t>
            </a:r>
          </a:p>
          <a:p>
            <a:r>
              <a:rPr lang="en-US" sz="1200" kern="1200" dirty="0">
                <a:solidFill>
                  <a:srgbClr val="000000"/>
                </a:solidFill>
                <a:effectLst/>
                <a:latin typeface="Times New Roman" pitchFamily="16" charset="0"/>
                <a:ea typeface="+mn-ea"/>
                <a:cs typeface="+mn-cs"/>
              </a:rPr>
              <a:t>- 60 GHz regulation in other countries, including US, Europe, Korea, China.</a:t>
            </a:r>
          </a:p>
          <a:p>
            <a:r>
              <a:rPr lang="en-US" sz="1200" kern="1200" dirty="0">
                <a:solidFill>
                  <a:srgbClr val="000000"/>
                </a:solidFill>
                <a:effectLst/>
                <a:latin typeface="Times New Roman" pitchFamily="16" charset="0"/>
                <a:ea typeface="+mn-ea"/>
                <a:cs typeface="+mn-cs"/>
              </a:rPr>
              <a:t>- Requirements for 60 GHz band low-power broadband millimeter-wave radar</a:t>
            </a:r>
          </a:p>
          <a:p>
            <a:r>
              <a:rPr lang="en-US" sz="1200" kern="1200" dirty="0">
                <a:solidFill>
                  <a:srgbClr val="000000"/>
                </a:solidFill>
                <a:effectLst/>
                <a:latin typeface="Times New Roman" pitchFamily="16" charset="0"/>
                <a:ea typeface="+mn-ea"/>
                <a:cs typeface="+mn-cs"/>
              </a:rPr>
              <a:t>- Coexistence/sharing analysis with other wireless systems</a:t>
            </a:r>
          </a:p>
          <a:p>
            <a:r>
              <a:rPr lang="en-US" sz="1200" kern="1200" dirty="0">
                <a:solidFill>
                  <a:srgbClr val="000000"/>
                </a:solidFill>
                <a:effectLst/>
                <a:latin typeface="Times New Roman" pitchFamily="16" charset="0"/>
                <a:ea typeface="+mn-ea"/>
                <a:cs typeface="+mn-cs"/>
              </a:rPr>
              <a:t>- Radio wave protection guidelines</a:t>
            </a:r>
          </a:p>
          <a:p>
            <a:r>
              <a:rPr lang="en-US" sz="1200" kern="1200" dirty="0">
                <a:solidFill>
                  <a:srgbClr val="000000"/>
                </a:solidFill>
                <a:effectLst/>
                <a:latin typeface="Times New Roman" pitchFamily="16" charset="0"/>
                <a:ea typeface="+mn-ea"/>
                <a:cs typeface="+mn-cs"/>
              </a:rPr>
              <a:t>- Technical Conditions of radio equipment</a:t>
            </a:r>
          </a:p>
          <a:p>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Korea MSIT has issued a consultation and parts of it is related to the</a:t>
            </a:r>
            <a:br>
              <a:rPr lang="en-US" dirty="0"/>
            </a:br>
            <a:r>
              <a:rPr lang="en-US" sz="1200" b="0" i="0" kern="1200" dirty="0">
                <a:solidFill>
                  <a:srgbClr val="000000"/>
                </a:solidFill>
                <a:effectLst/>
                <a:latin typeface="Times New Roman" pitchFamily="16" charset="0"/>
                <a:ea typeface="+mn-ea"/>
                <a:cs typeface="+mn-cs"/>
              </a:rPr>
              <a:t>use of 940 MHz band for ubiquitous sensor networks .</a:t>
            </a:r>
            <a:br>
              <a:rPr lang="en-US" dirty="0"/>
            </a:br>
            <a:br>
              <a:rPr lang="en-US" dirty="0"/>
            </a:br>
            <a:r>
              <a:rPr lang="en-US" sz="1200" b="0" i="0" kern="1200" dirty="0">
                <a:solidFill>
                  <a:srgbClr val="000000"/>
                </a:solidFill>
                <a:effectLst/>
                <a:latin typeface="Times New Roman" pitchFamily="16" charset="0"/>
                <a:ea typeface="+mn-ea"/>
                <a:cs typeface="+mn-cs"/>
              </a:rPr>
              <a:t>The consultation deadline is October 7, and the paper is available at:</a:t>
            </a:r>
            <a:br>
              <a:rPr lang="en-US" dirty="0"/>
            </a:br>
            <a:r>
              <a:rPr lang="en-US" sz="1200" b="0" i="0" kern="1200" dirty="0">
                <a:solidFill>
                  <a:srgbClr val="000000"/>
                </a:solidFill>
                <a:effectLst/>
                <a:latin typeface="Times New Roman" pitchFamily="16" charset="0"/>
                <a:ea typeface="+mn-ea"/>
                <a:cs typeface="+mn-cs"/>
                <a:hlinkClick r:id="rId4"/>
              </a:rPr>
              <a:t>https://www.msit.go.kr/web/msipContents/contentsView.do?cateId=mssw353&amp;artId=2122983</a:t>
            </a:r>
            <a:br>
              <a:rPr lang="en-US" dirty="0"/>
            </a:br>
            <a:br>
              <a:rPr lang="en-US" dirty="0"/>
            </a:br>
            <a:r>
              <a:rPr lang="en-US" sz="1200" b="0" i="0" kern="1200" dirty="0">
                <a:solidFill>
                  <a:srgbClr val="000000"/>
                </a:solidFill>
                <a:effectLst/>
                <a:latin typeface="Times New Roman" pitchFamily="16" charset="0"/>
                <a:ea typeface="+mn-ea"/>
                <a:cs typeface="+mn-cs"/>
              </a:rPr>
              <a:t>The frequency band of interest is from 940 MHz to 944.4 </a:t>
            </a:r>
            <a:r>
              <a:rPr lang="en-US" sz="1200" b="0" i="0" kern="1200" dirty="0" err="1">
                <a:solidFill>
                  <a:srgbClr val="000000"/>
                </a:solidFill>
                <a:effectLst/>
                <a:latin typeface="Times New Roman" pitchFamily="16" charset="0"/>
                <a:ea typeface="+mn-ea"/>
                <a:cs typeface="+mn-cs"/>
              </a:rPr>
              <a:t>MHz.</a:t>
            </a:r>
            <a:r>
              <a:rPr lang="en-US" sz="1200" b="0" i="0" kern="1200" dirty="0">
                <a:solidFill>
                  <a:srgbClr val="000000"/>
                </a:solidFill>
                <a:effectLst/>
                <a:latin typeface="Times New Roman" pitchFamily="16" charset="0"/>
                <a:ea typeface="+mn-ea"/>
                <a:cs typeface="+mn-cs"/>
              </a:rPr>
              <a:t>  Some</a:t>
            </a:r>
            <a:br>
              <a:rPr lang="en-US" dirty="0"/>
            </a:br>
            <a:r>
              <a:rPr lang="en-US" sz="1200" b="0" i="0" kern="1200" dirty="0">
                <a:solidFill>
                  <a:srgbClr val="000000"/>
                </a:solidFill>
                <a:effectLst/>
                <a:latin typeface="Times New Roman" pitchFamily="16" charset="0"/>
                <a:ea typeface="+mn-ea"/>
                <a:cs typeface="+mn-cs"/>
              </a:rPr>
              <a:t>other points to note include:</a:t>
            </a:r>
            <a:br>
              <a:rPr lang="en-US" dirty="0"/>
            </a:br>
            <a:r>
              <a:rPr lang="en-US" sz="1200" b="0" i="0" kern="1200" dirty="0">
                <a:solidFill>
                  <a:srgbClr val="000000"/>
                </a:solidFill>
                <a:effectLst/>
                <a:latin typeface="Times New Roman" pitchFamily="16" charset="0"/>
                <a:ea typeface="+mn-ea"/>
                <a:cs typeface="+mn-cs"/>
              </a:rPr>
              <a:t>- Occupied frequency bandwidth is within 200 kHz</a:t>
            </a:r>
            <a:br>
              <a:rPr lang="en-US" dirty="0"/>
            </a:br>
            <a:r>
              <a:rPr lang="en-US" sz="1200" b="0" i="0" kern="1200" dirty="0">
                <a:solidFill>
                  <a:srgbClr val="000000"/>
                </a:solidFill>
                <a:effectLst/>
                <a:latin typeface="Times New Roman" pitchFamily="16" charset="0"/>
                <a:ea typeface="+mn-ea"/>
                <a:cs typeface="+mn-cs"/>
              </a:rPr>
              <a:t>- Frequency tolerance should be ±20×10-6 or less</a:t>
            </a:r>
            <a:br>
              <a:rPr lang="en-US" dirty="0"/>
            </a:br>
            <a:r>
              <a:rPr lang="en-US" sz="1200" b="0" i="0" kern="1200" dirty="0">
                <a:solidFill>
                  <a:srgbClr val="000000"/>
                </a:solidFill>
                <a:effectLst/>
                <a:latin typeface="Times New Roman" pitchFamily="16" charset="0"/>
                <a:ea typeface="+mn-ea"/>
                <a:cs typeface="+mn-cs"/>
              </a:rPr>
              <a:t>- Radiated power including antenna absolute gain should be less than 200kW</a:t>
            </a:r>
            <a:br>
              <a:rPr lang="en-US" dirty="0"/>
            </a:br>
            <a:r>
              <a:rPr lang="en-US" sz="1200" b="0" i="0" kern="1200" dirty="0">
                <a:solidFill>
                  <a:srgbClr val="000000"/>
                </a:solidFill>
                <a:effectLst/>
                <a:latin typeface="Times New Roman" pitchFamily="16" charset="0"/>
                <a:ea typeface="+mn-ea"/>
                <a:cs typeface="+mn-cs"/>
              </a:rPr>
              <a:t>- The sum of the transmission times of the radio equipment shall be</a:t>
            </a:r>
            <a:br>
              <a:rPr lang="en-US" dirty="0"/>
            </a:br>
            <a:r>
              <a:rPr lang="en-US" sz="1200" b="0" i="0" kern="1200" dirty="0">
                <a:solidFill>
                  <a:srgbClr val="000000"/>
                </a:solidFill>
                <a:effectLst/>
                <a:latin typeface="Times New Roman" pitchFamily="16" charset="0"/>
                <a:ea typeface="+mn-ea"/>
                <a:cs typeface="+mn-cs"/>
              </a:rPr>
              <a:t>within 5% for any one minute.</a:t>
            </a:r>
            <a:br>
              <a:rPr lang="en-US" dirty="0"/>
            </a:br>
            <a:r>
              <a:rPr lang="en-US" sz="1200" b="0" i="0" kern="1200" dirty="0">
                <a:solidFill>
                  <a:srgbClr val="000000"/>
                </a:solidFill>
                <a:effectLst/>
                <a:latin typeface="Times New Roman" pitchFamily="16" charset="0"/>
                <a:ea typeface="+mn-ea"/>
                <a:cs typeface="+mn-cs"/>
              </a:rPr>
              <a:t>- Use one or more of the following avoidance or interference</a:t>
            </a:r>
            <a:br>
              <a:rPr lang="en-US" dirty="0"/>
            </a:br>
            <a:r>
              <a:rPr lang="en-US" sz="1200" b="0" i="0" kern="1200" dirty="0">
                <a:solidFill>
                  <a:srgbClr val="000000"/>
                </a:solidFill>
                <a:effectLst/>
                <a:latin typeface="Times New Roman" pitchFamily="16" charset="0"/>
                <a:ea typeface="+mn-ea"/>
                <a:cs typeface="+mn-cs"/>
              </a:rPr>
              <a:t>mitigation techniques:</a:t>
            </a:r>
            <a:br>
              <a:rPr lang="en-US" dirty="0"/>
            </a:br>
            <a:r>
              <a:rPr lang="en-US" sz="1200" b="0" i="0" kern="1200" dirty="0">
                <a:solidFill>
                  <a:srgbClr val="000000"/>
                </a:solidFill>
                <a:effectLst/>
                <a:latin typeface="Times New Roman" pitchFamily="16" charset="0"/>
                <a:ea typeface="+mn-ea"/>
                <a:cs typeface="+mn-cs"/>
              </a:rPr>
              <a:t>[1] 10 or more non-overlapping channels when using frequency hopping</a:t>
            </a:r>
            <a:br>
              <a:rPr lang="en-US" dirty="0"/>
            </a:br>
            <a:r>
              <a:rPr lang="en-US" sz="1200" b="0" i="0" kern="1200" dirty="0">
                <a:solidFill>
                  <a:srgbClr val="000000"/>
                </a:solidFill>
                <a:effectLst/>
                <a:latin typeface="Times New Roman" pitchFamily="16" charset="0"/>
                <a:ea typeface="+mn-ea"/>
                <a:cs typeface="+mn-cs"/>
              </a:rPr>
              <a:t>[2] If Listen Before Talk is used, the radio wave should be released</a:t>
            </a:r>
            <a:br>
              <a:rPr lang="en-US" dirty="0"/>
            </a:br>
            <a:r>
              <a:rPr lang="en-US" sz="1200" b="0" i="0" kern="1200" dirty="0">
                <a:solidFill>
                  <a:srgbClr val="000000"/>
                </a:solidFill>
                <a:effectLst/>
                <a:latin typeface="Times New Roman" pitchFamily="16" charset="0"/>
                <a:ea typeface="+mn-ea"/>
                <a:cs typeface="+mn-cs"/>
              </a:rPr>
              <a:t>more than 0.005 seconds before the transmission and the transmission</a:t>
            </a:r>
            <a:br>
              <a:rPr lang="en-US" dirty="0"/>
            </a:br>
            <a:r>
              <a:rPr lang="en-US" sz="1200" b="0" i="0" kern="1200" dirty="0">
                <a:solidFill>
                  <a:srgbClr val="000000"/>
                </a:solidFill>
                <a:effectLst/>
                <a:latin typeface="Times New Roman" pitchFamily="16" charset="0"/>
                <a:ea typeface="+mn-ea"/>
                <a:cs typeface="+mn-cs"/>
              </a:rPr>
              <a:t>signal shall be stopped within 3 seconds and paused for more than 0.05</a:t>
            </a:r>
            <a:br>
              <a:rPr lang="en-US" dirty="0"/>
            </a:br>
            <a:r>
              <a:rPr lang="en-US" sz="1200" b="0" i="0" kern="1200" dirty="0">
                <a:solidFill>
                  <a:srgbClr val="000000"/>
                </a:solidFill>
                <a:effectLst/>
                <a:latin typeface="Times New Roman" pitchFamily="16" charset="0"/>
                <a:ea typeface="+mn-ea"/>
                <a:cs typeface="+mn-cs"/>
              </a:rPr>
              <a:t>seconds only when the strength of the received signal is less than</a:t>
            </a:r>
            <a:br>
              <a:rPr lang="en-US" dirty="0"/>
            </a:br>
            <a:r>
              <a:rPr lang="en-US" sz="1200" b="0" i="0" kern="1200" dirty="0">
                <a:solidFill>
                  <a:srgbClr val="000000"/>
                </a:solidFill>
                <a:effectLst/>
                <a:latin typeface="Times New Roman" pitchFamily="16" charset="0"/>
                <a:ea typeface="+mn-ea"/>
                <a:cs typeface="+mn-cs"/>
              </a:rPr>
              <a:t>–65dBm.</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34372493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2107802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9274503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39857637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39345601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22018732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a:spcBef>
                <a:spcPts val="0"/>
              </a:spcBef>
              <a:buFont typeface="Arial" panose="020B0604020202020204" pitchFamily="34" charset="0"/>
              <a:buChar char="•"/>
            </a:pPr>
            <a:r>
              <a:rPr lang="en-US" sz="1800" dirty="0"/>
              <a:t>ITU-R and WRC, keeping up. </a:t>
            </a:r>
          </a:p>
          <a:p>
            <a:pPr lvl="1">
              <a:spcBef>
                <a:spcPts val="0"/>
              </a:spcBef>
              <a:buFont typeface="Arial" panose="020B0604020202020204" pitchFamily="34" charset="0"/>
              <a:buChar char="•"/>
            </a:pPr>
            <a:r>
              <a:rPr lang="en-US" sz="1600" dirty="0">
                <a:solidFill>
                  <a:schemeClr val="tx1"/>
                </a:solidFill>
              </a:rPr>
              <a:t>Did have a meeting with staff earlier (25 June), outlining WRC process and ITU-R. </a:t>
            </a:r>
          </a:p>
          <a:p>
            <a:pPr lvl="1">
              <a:spcBef>
                <a:spcPts val="0"/>
              </a:spcBef>
              <a:buFont typeface="Arial" panose="020B0604020202020204" pitchFamily="34" charset="0"/>
              <a:buChar char="•"/>
            </a:pPr>
            <a:r>
              <a:rPr lang="en-US" sz="1600" dirty="0">
                <a:solidFill>
                  <a:schemeClr val="tx1"/>
                </a:solidFill>
              </a:rPr>
              <a:t>One action is to have an ongoing slide like the EU slides with upcoming webcasts and meetings. </a:t>
            </a:r>
          </a:p>
          <a:p>
            <a:pPr lvl="1">
              <a:spcBef>
                <a:spcPts val="0"/>
              </a:spcBef>
              <a:buFont typeface="Arial" panose="020B0604020202020204" pitchFamily="34" charset="0"/>
              <a:buChar char="•"/>
            </a:pPr>
            <a:r>
              <a:rPr lang="en-US" sz="1600" dirty="0">
                <a:solidFill>
                  <a:schemeClr val="tx1"/>
                </a:solidFill>
              </a:rPr>
              <a:t>After WRC-19, early next year, will review WRC-23 Agenda Items and (start to) put together IEEE 802 viewpoints on them. </a:t>
            </a:r>
          </a:p>
          <a:p>
            <a:pPr lvl="1">
              <a:spcBef>
                <a:spcPts val="0"/>
              </a:spcBef>
              <a:buFont typeface="Arial" panose="020B0604020202020204" pitchFamily="34" charset="0"/>
              <a:buChar char="•"/>
            </a:pPr>
            <a:r>
              <a:rPr lang="en-US" sz="1600" dirty="0">
                <a:solidFill>
                  <a:schemeClr val="tx1"/>
                </a:solidFill>
              </a:rPr>
              <a:t>.18 needs to research further the USA/Canada/</a:t>
            </a:r>
            <a:r>
              <a:rPr lang="en-US" sz="1600" dirty="0" err="1">
                <a:solidFill>
                  <a:schemeClr val="tx1"/>
                </a:solidFill>
              </a:rPr>
              <a:t>xxxxx</a:t>
            </a:r>
            <a:r>
              <a:rPr lang="en-US" sz="1600" dirty="0">
                <a:solidFill>
                  <a:schemeClr val="tx1"/>
                </a:solidFill>
              </a:rPr>
              <a:t> WRC prep processes meetings etc., web sites to follow, can we dial in, etc. </a:t>
            </a:r>
            <a:endParaRPr lang="en-US" sz="1400" dirty="0"/>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7625082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725603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3989041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17-19 Sept 2019</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17-19 Sept 2019</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17-19 Sept 2019</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802.18-19/0126r01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8" Type="http://schemas.openxmlformats.org/officeDocument/2006/relationships/hyperlink" Target="https://www.itu.int/go/ITU-R/wp5a" TargetMode="External"/><Relationship Id="rId13" Type="http://schemas.openxmlformats.org/officeDocument/2006/relationships/hyperlink" Target="https://www.itu.int/en/ITU-R/study-groups/rcpm/Pages/wrc-23-preliminary-studies.aspx" TargetMode="External"/><Relationship Id="rId3" Type="http://schemas.openxmlformats.org/officeDocument/2006/relationships/hyperlink" Target="https://www.itu.int/en/events/Pages/Calendar-Events.aspx?sector=ITU-R" TargetMode="External"/><Relationship Id="rId7" Type="http://schemas.openxmlformats.org/officeDocument/2006/relationships/hyperlink" Target="https://www.itu.int/go/ITU-R/sg5" TargetMode="External"/><Relationship Id="rId12" Type="http://schemas.openxmlformats.org/officeDocument/2006/relationships/hyperlink" Target="https://www.itu.int/oth/R1402000001"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www.itu.int/go/ITU-R/wp1c" TargetMode="External"/><Relationship Id="rId11" Type="http://schemas.openxmlformats.org/officeDocument/2006/relationships/hyperlink" Target="https://www.itu.int/en/ITU-R/conferences/wrc/2019/Pages/default.aspx" TargetMode="External"/><Relationship Id="rId5" Type="http://schemas.openxmlformats.org/officeDocument/2006/relationships/hyperlink" Target="https://www.itu.int/go/ITU-R/wp1a" TargetMode="External"/><Relationship Id="rId10" Type="http://schemas.openxmlformats.org/officeDocument/2006/relationships/hyperlink" Target="https://www.itu.int/events/eventdetails.asp?eventid=17206" TargetMode="External"/><Relationship Id="rId4" Type="http://schemas.openxmlformats.org/officeDocument/2006/relationships/hyperlink" Target="https://www.itu.int/go/ITU-R/sg1" TargetMode="External"/><Relationship Id="rId9" Type="http://schemas.openxmlformats.org/officeDocument/2006/relationships/hyperlink" Target="https://www.itu.int/go/ITU-R/wp5d"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fcc.gov/ecfs/search/filings?proceedings_name=RM-11844&amp;sort=date_disseminated,DESC" TargetMode="External"/><Relationship Id="rId7" Type="http://schemas.openxmlformats.org/officeDocument/2006/relationships/hyperlink" Target="https://mentor.ieee.org/802.18/dcn/19/18-19-0119"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mentor.ieee.org/802.18/dcn/19/18-19-0119-01-0000-draft-reply-comments-to-uwb-petition.docx" TargetMode="External"/><Relationship Id="rId5" Type="http://schemas.openxmlformats.org/officeDocument/2006/relationships/hyperlink" Target="https://mentor.ieee.org/802.18/dcn/19/18-19-0079-00-0000-bosch-petition-for-rulemaking-uwb-devices-and-systems.pdf" TargetMode="External"/><Relationship Id="rId4" Type="http://schemas.openxmlformats.org/officeDocument/2006/relationships/hyperlink" Target="https://ecfsapi.fcc.gov/file/10618992215487/2019%20FINAL%20PETITION%20FOR%20RULE%20MAKING%20for%20FCC%20Filing.pdf"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8/dcn/19/18-19-0119-01-0000-draft-reply-comments-to-uwb-petition.doc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www.fcc.gov/ecfs/search/filings?proceedings_name=19-246&amp;sort=date_disseminated,DESC"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hyperlink" Target="https://mentor.ieee.org/802.18/dcn/19/18-19-0122-00-0000-piper-uwb-waiver-request-to-fcc.pdf"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www.msit.go.kr/web/msipContents/contentsView.do?cateId=mssw353&amp;artId=2163036"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hyperlink" Target="https://www.msit.go.kr/web/msipContents/contentsView.do?cateId=mssw353&amp;artId=2163037"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www.soumu.go.jp/menu_news/s-news/01kiban14_02000393.html"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hyperlink" Target="https://www.msit.go.kr/web/msipContents/contentsView.do?cateId=mssw353&amp;artId=2122983"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8/dcn/19/18-19-0128-00-0000-latest-positions-of-apt-on-selected-wrc-19-agenda-items-after-apg19-5.ppt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hyperlink" Target="https://mentor.ieee.org/802.18/dcn/19/18-19-0129-00-0000-apac-update-september-2019.pptx"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www.imf.org/en/Publications/WEO/Issues/2019/03/28/world-economic-outlook-april-2019" TargetMode="External"/><Relationship Id="rId2" Type="http://schemas.openxmlformats.org/officeDocument/2006/relationships/hyperlink" Target="https://www.cisco.com/c/en/us/solutions/collateral/service-provider/visual-networking-index-vni/white-paper-c11-738429.pdf" TargetMode="Externa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8/dcn/16/18-16-0038-13-0000-teleconference-call-in-info.pptx" TargetMode="Externa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5/dcn/19/15-19-0276-01-0thz-ieee-802-15-tag-thz-input-to-the-revision-of-itu-r-sm-2352.docx"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hyperlink" Target="NULL"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9/18-19-0098-00-0000-minutes-vie-plenary-16-18jul2019-rr-tag.docx"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8" Type="http://schemas.openxmlformats.org/officeDocument/2006/relationships/hyperlink" Target="https://portal.etsi.org/tb.aspx?tbid=286&amp;SubTB=286"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729&amp;SubTB=729"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portal.etsi.org/tb.aspx?tbid=442&amp;SubTB=442"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cept.org/ecc/groups/ecc/wg-se/se-24/client/introduction/"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ec.europa.eu/info/law/better-regulation/initiatives/ares-2018-6426936_en"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hyperlink" Target="https://ec.europa.eu/info/law/better-regulation/initiatives/ares-2018-6621038_e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17-19 Sept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Wireless Interim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17-19 Sept 2019</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6875"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405632"/>
          </a:xfrm>
        </p:spPr>
        <p:txBody>
          <a:bodyPr/>
          <a:lstStyle/>
          <a:p>
            <a:r>
              <a:rPr lang="en-US" sz="2400" dirty="0"/>
              <a:t>ITU-R items to share</a:t>
            </a:r>
            <a:endParaRPr lang="en-US" sz="1200" dirty="0"/>
          </a:p>
        </p:txBody>
      </p:sp>
      <p:sp>
        <p:nvSpPr>
          <p:cNvPr id="3" name="Content Placeholder 2"/>
          <p:cNvSpPr>
            <a:spLocks noGrp="1"/>
          </p:cNvSpPr>
          <p:nvPr>
            <p:ph idx="1"/>
          </p:nvPr>
        </p:nvSpPr>
        <p:spPr>
          <a:xfrm>
            <a:off x="697684" y="1158729"/>
            <a:ext cx="8353245" cy="5316684"/>
          </a:xfrm>
        </p:spPr>
        <p:txBody>
          <a:bodyPr/>
          <a:lstStyle/>
          <a:p>
            <a:pPr>
              <a:buFont typeface="Arial" panose="020B0604020202020204" pitchFamily="34" charset="0"/>
              <a:buChar char="•"/>
            </a:pPr>
            <a:endParaRPr lang="en-US" sz="1600" dirty="0"/>
          </a:p>
          <a:p>
            <a:pPr>
              <a:spcBef>
                <a:spcPts val="0"/>
              </a:spcBef>
              <a:buFont typeface="Arial" panose="020B0604020202020204" pitchFamily="34" charset="0"/>
              <a:buChar char="•"/>
            </a:pPr>
            <a:r>
              <a:rPr lang="en-US" sz="1600" dirty="0">
                <a:solidFill>
                  <a:schemeClr val="tx1"/>
                </a:solidFill>
              </a:rPr>
              <a:t>Nothing reported. </a:t>
            </a:r>
          </a:p>
          <a:p>
            <a:pPr>
              <a:spcBef>
                <a:spcPts val="0"/>
              </a:spcBef>
              <a:buFont typeface="Arial" panose="020B0604020202020204" pitchFamily="34" charset="0"/>
              <a:buChar char="•"/>
            </a:pPr>
            <a:r>
              <a:rPr lang="en-US" sz="1600" dirty="0">
                <a:solidFill>
                  <a:schemeClr val="tx1"/>
                </a:solidFill>
              </a:rPr>
              <a:t> </a:t>
            </a:r>
          </a:p>
          <a:p>
            <a:pPr>
              <a:spcBef>
                <a:spcPts val="0"/>
              </a:spcBef>
              <a:buFont typeface="Arial" panose="020B0604020202020204" pitchFamily="34" charset="0"/>
              <a:buChar char="•"/>
            </a:pPr>
            <a:r>
              <a:rPr lang="en-US" sz="1600" dirty="0">
                <a:solidFill>
                  <a:schemeClr val="tx1"/>
                </a:solidFill>
              </a:rPr>
              <a:t> </a:t>
            </a:r>
          </a:p>
          <a:p>
            <a:pPr>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r>
              <a:rPr lang="en-US" sz="1600" dirty="0"/>
              <a:t>Calendar:</a:t>
            </a:r>
            <a:endParaRPr lang="en-US" sz="1600" dirty="0">
              <a:hlinkClick r:id="rId3"/>
            </a:endParaRPr>
          </a:p>
          <a:p>
            <a:pPr lvl="1">
              <a:spcBef>
                <a:spcPts val="0"/>
              </a:spcBef>
              <a:buFont typeface="Arial" panose="020B0604020202020204" pitchFamily="34" charset="0"/>
              <a:buChar char="•"/>
            </a:pPr>
            <a:r>
              <a:rPr lang="en-US" sz="1600" dirty="0">
                <a:hlinkClick r:id="rId3"/>
              </a:rPr>
              <a:t>https://www.itu.int/en/events/Pages/Calendar-Events.aspx?sector=ITU-R</a:t>
            </a:r>
            <a:endParaRPr lang="en-US" sz="1600" dirty="0"/>
          </a:p>
          <a:p>
            <a:pPr>
              <a:spcBef>
                <a:spcPts val="0"/>
              </a:spcBef>
              <a:buFont typeface="Arial" panose="020B0604020202020204" pitchFamily="34" charset="0"/>
              <a:buChar char="•"/>
            </a:pPr>
            <a:r>
              <a:rPr lang="en-US" sz="1200" dirty="0">
                <a:hlinkClick r:id="rId4"/>
              </a:rPr>
              <a:t>Study Group 1 (SG 1) Spectrum management</a:t>
            </a:r>
            <a:endParaRPr lang="en-US" sz="1200" dirty="0">
              <a:solidFill>
                <a:schemeClr val="tx1"/>
              </a:solidFill>
            </a:endParaRPr>
          </a:p>
          <a:p>
            <a:pPr lvl="1">
              <a:spcBef>
                <a:spcPts val="0"/>
              </a:spcBef>
              <a:buFont typeface="Arial" panose="020B0604020202020204" pitchFamily="34" charset="0"/>
              <a:buChar char="•"/>
            </a:pPr>
            <a:r>
              <a:rPr lang="en-US" sz="1050" u="sng" dirty="0">
                <a:hlinkClick r:id="rId5"/>
              </a:rPr>
              <a:t>Working Party 1A (WP 1A) - Spectrum engineering techniques</a:t>
            </a:r>
            <a:r>
              <a:rPr lang="en-US" sz="1050" u="sng" dirty="0"/>
              <a:t> </a:t>
            </a:r>
          </a:p>
          <a:p>
            <a:pPr lvl="1">
              <a:spcBef>
                <a:spcPts val="0"/>
              </a:spcBef>
              <a:buFont typeface="Arial" panose="020B0604020202020204" pitchFamily="34" charset="0"/>
              <a:buChar char="•"/>
            </a:pPr>
            <a:r>
              <a:rPr lang="en-US" sz="1050" dirty="0">
                <a:hlinkClick r:id="rId6"/>
              </a:rPr>
              <a:t>Working Party 1C (WP 1C) - Spectrum monitoring</a:t>
            </a:r>
            <a:r>
              <a:rPr lang="en-US" sz="1050" dirty="0"/>
              <a:t>​​</a:t>
            </a:r>
          </a:p>
          <a:p>
            <a:pPr lvl="4">
              <a:spcBef>
                <a:spcPts val="0"/>
              </a:spcBef>
              <a:buFont typeface="Arial" panose="020B0604020202020204" pitchFamily="34" charset="0"/>
              <a:buChar char="•"/>
            </a:pPr>
            <a:endParaRPr lang="en-US" sz="600" dirty="0"/>
          </a:p>
          <a:p>
            <a:pPr>
              <a:spcBef>
                <a:spcPts val="0"/>
              </a:spcBef>
              <a:buFont typeface="Arial" panose="020B0604020202020204" pitchFamily="34" charset="0"/>
              <a:buChar char="•"/>
            </a:pPr>
            <a:r>
              <a:rPr lang="en-US" sz="1200" dirty="0">
                <a:hlinkClick r:id="rId7"/>
              </a:rPr>
              <a:t>Study Group 5 (SG 5) Terrestrial services</a:t>
            </a:r>
            <a:endParaRPr lang="en-US" sz="1200" dirty="0"/>
          </a:p>
          <a:p>
            <a:pPr lvl="1">
              <a:spcBef>
                <a:spcPts val="0"/>
              </a:spcBef>
              <a:buFont typeface="Arial" panose="020B0604020202020204" pitchFamily="34" charset="0"/>
              <a:buChar char="•"/>
            </a:pPr>
            <a:r>
              <a:rPr lang="en-US" sz="1050" dirty="0">
                <a:hlinkClick r:id="rId8"/>
              </a:rPr>
              <a:t>Working Party 5A (WP 5A) - Land mobile service above 30 MHz* (excluding IMT); wireless access in the fixed service; amateur and amateur-satellite services</a:t>
            </a:r>
            <a:r>
              <a:rPr lang="en-US" sz="1050" dirty="0"/>
              <a:t>  (Chair on mailing list)</a:t>
            </a:r>
            <a:endParaRPr lang="en-US" sz="1050" dirty="0">
              <a:hlinkClick r:id="rId9"/>
            </a:endParaRPr>
          </a:p>
          <a:p>
            <a:pPr lvl="1">
              <a:spcBef>
                <a:spcPts val="0"/>
              </a:spcBef>
              <a:buFont typeface="Arial" panose="020B0604020202020204" pitchFamily="34" charset="0"/>
              <a:buChar char="•"/>
            </a:pPr>
            <a:r>
              <a:rPr lang="en-US" sz="1050" dirty="0">
                <a:hlinkClick r:id="rId9"/>
              </a:rPr>
              <a:t>Working Party 5D (WP 5D) - IMT Systems</a:t>
            </a:r>
            <a:r>
              <a:rPr lang="en-US" sz="1050" dirty="0"/>
              <a:t> (Chair on mailing list)​​</a:t>
            </a:r>
          </a:p>
          <a:p>
            <a:pPr lvl="2">
              <a:spcBef>
                <a:spcPts val="0"/>
              </a:spcBef>
              <a:buFont typeface="Arial" panose="020B0604020202020204" pitchFamily="34" charset="0"/>
              <a:buChar char="•"/>
            </a:pPr>
            <a:r>
              <a:rPr lang="en-US" sz="900" dirty="0">
                <a:hlinkClick r:id="rId10"/>
              </a:rPr>
              <a:t>Monday 2019-12-09 - Friday 2019-12-13</a:t>
            </a:r>
            <a:endParaRPr lang="en-US" sz="900" dirty="0"/>
          </a:p>
          <a:p>
            <a:pPr marL="400050">
              <a:spcBef>
                <a:spcPts val="0"/>
              </a:spcBef>
              <a:buFont typeface="Arial" panose="020B0604020202020204" pitchFamily="34" charset="0"/>
              <a:buChar char="•"/>
            </a:pPr>
            <a:r>
              <a:rPr lang="en-US" sz="1200" dirty="0"/>
              <a:t>WRC-19:   </a:t>
            </a:r>
          </a:p>
          <a:p>
            <a:pPr marL="800100" lvl="1">
              <a:spcBef>
                <a:spcPts val="0"/>
              </a:spcBef>
              <a:buFont typeface="Arial" panose="020B0604020202020204" pitchFamily="34" charset="0"/>
              <a:buChar char="•"/>
            </a:pPr>
            <a:r>
              <a:rPr lang="en-US" sz="1100" u="sng" dirty="0">
                <a:hlinkClick r:id="rId11"/>
              </a:rPr>
              <a:t>https://www.itu.int/en/ITU-R/conferences/wrc/2019/Pages/default.aspx</a:t>
            </a:r>
            <a:r>
              <a:rPr lang="en-US" sz="1100" u="sng" dirty="0"/>
              <a:t>;  agenda and more: </a:t>
            </a:r>
            <a:r>
              <a:rPr lang="en-US" sz="1100" dirty="0"/>
              <a:t> </a:t>
            </a:r>
            <a:r>
              <a:rPr lang="en-US" sz="1100" u="sng" dirty="0">
                <a:hlinkClick r:id="rId12"/>
              </a:rPr>
              <a:t>https://www.itu.int/oth/R1402000001</a:t>
            </a:r>
            <a:endParaRPr lang="en-US" sz="1100" u="sng" dirty="0"/>
          </a:p>
          <a:p>
            <a:pPr marL="400050">
              <a:spcBef>
                <a:spcPts val="0"/>
              </a:spcBef>
              <a:buFont typeface="Arial" panose="020B0604020202020204" pitchFamily="34" charset="0"/>
              <a:buChar char="•"/>
            </a:pPr>
            <a:r>
              <a:rPr lang="en-US" sz="1200" dirty="0"/>
              <a:t>WRC-23 preliminary agenda items are already out since WRC-15 and will then be finalized at WRC-19.</a:t>
            </a:r>
          </a:p>
          <a:p>
            <a:pPr marL="800100" lvl="1">
              <a:spcBef>
                <a:spcPts val="0"/>
              </a:spcBef>
              <a:buFont typeface="Arial" panose="020B0604020202020204" pitchFamily="34" charset="0"/>
              <a:buChar char="•"/>
            </a:pPr>
            <a:r>
              <a:rPr lang="en-US" sz="1100" u="sng" dirty="0">
                <a:hlinkClick r:id="rId13"/>
              </a:rPr>
              <a:t>https://www.itu.int/en/ITU-R/study-groups/rcpm/Pages/wrc-23-preliminary-studies.aspx</a:t>
            </a:r>
            <a:r>
              <a:rPr lang="en-US" sz="1100" dirty="0"/>
              <a:t> </a:t>
            </a:r>
          </a:p>
          <a:p>
            <a:pPr lvl="6">
              <a:buFont typeface="Arial" panose="020B0604020202020204" pitchFamily="34" charset="0"/>
              <a:buChar char="•"/>
            </a:pPr>
            <a:endParaRPr lang="en-US" sz="800" dirty="0">
              <a:hlinkClick r:id="rId4"/>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17-19 Sept 2019</a:t>
            </a:r>
            <a:endParaRPr lang="en-GB" dirty="0"/>
          </a:p>
        </p:txBody>
      </p:sp>
    </p:spTree>
    <p:extLst>
      <p:ext uri="{BB962C8B-B14F-4D97-AF65-F5344CB8AC3E}">
        <p14:creationId xmlns:p14="http://schemas.microsoft.com/office/powerpoint/2010/main" val="10787814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FCC UWB Bosch petition for rule making</a:t>
            </a:r>
            <a:endParaRPr lang="en-US" sz="2400" b="0" dirty="0"/>
          </a:p>
        </p:txBody>
      </p:sp>
      <p:sp>
        <p:nvSpPr>
          <p:cNvPr id="3" name="Content Placeholder 2"/>
          <p:cNvSpPr>
            <a:spLocks noGrp="1"/>
          </p:cNvSpPr>
          <p:nvPr>
            <p:ph idx="1"/>
          </p:nvPr>
        </p:nvSpPr>
        <p:spPr>
          <a:xfrm>
            <a:off x="698889" y="1066799"/>
            <a:ext cx="8190998" cy="5408613"/>
          </a:xfrm>
        </p:spPr>
        <p:txBody>
          <a:bodyPr/>
          <a:lstStyle/>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Bosch petition for FCC rule making, public notice.</a:t>
            </a:r>
          </a:p>
          <a:p>
            <a:pPr lvl="1">
              <a:spcBef>
                <a:spcPts val="0"/>
              </a:spcBef>
              <a:buFont typeface="Arial" panose="020B0604020202020204" pitchFamily="34" charset="0"/>
              <a:buChar char="•"/>
            </a:pPr>
            <a:r>
              <a:rPr lang="en-US" sz="1600" b="0" dirty="0">
                <a:hlinkClick r:id="rId3"/>
              </a:rPr>
              <a:t>https://www.fcc.gov/ecfs/search/filings?proceedings_name=RM-11844&amp;sort=date_disseminated,DESC</a:t>
            </a:r>
            <a:r>
              <a:rPr lang="en-US" sz="1600" b="0" dirty="0"/>
              <a:t>  (cg rm-11844)</a:t>
            </a:r>
            <a:endParaRPr lang="en-US" sz="1600" b="0" dirty="0">
              <a:hlinkClick r:id="rId4"/>
            </a:endParaRPr>
          </a:p>
          <a:p>
            <a:pPr lvl="1">
              <a:spcBef>
                <a:spcPts val="0"/>
              </a:spcBef>
              <a:buFont typeface="Arial" panose="020B0604020202020204" pitchFamily="34" charset="0"/>
              <a:buChar char="•"/>
            </a:pPr>
            <a:endParaRPr lang="en-US" sz="1400" b="0" dirty="0">
              <a:hlinkClick r:id="rId4"/>
            </a:endParaRPr>
          </a:p>
          <a:p>
            <a:pPr lvl="1">
              <a:spcBef>
                <a:spcPts val="0"/>
              </a:spcBef>
              <a:buFont typeface="Arial" panose="020B0604020202020204" pitchFamily="34" charset="0"/>
              <a:buChar char="•"/>
            </a:pPr>
            <a:r>
              <a:rPr lang="en-US" sz="1400" b="0" dirty="0">
                <a:hlinkClick r:id="rId4"/>
              </a:rPr>
              <a:t>https://ecfsapi.fcc.gov/file/10618992215487/2019%20FINAL%20PETITION%20FOR%20RULE%20MAKING%20for%20FCC%20Filing.pdf</a:t>
            </a:r>
            <a:r>
              <a:rPr lang="en-US" sz="1400" b="0" dirty="0"/>
              <a:t>   </a:t>
            </a:r>
          </a:p>
          <a:p>
            <a:pPr lvl="1">
              <a:spcBef>
                <a:spcPts val="0"/>
              </a:spcBef>
              <a:buFont typeface="Arial" panose="020B0604020202020204" pitchFamily="34" charset="0"/>
              <a:buChar char="•"/>
            </a:pPr>
            <a:r>
              <a:rPr lang="en-US" sz="1600" dirty="0">
                <a:hlinkClick r:id="rId5"/>
              </a:rPr>
              <a:t>https://mentor.ieee.org/802.18/dcn/19/18-19-0079-00-0000-bosch-petition-for-rulemaking-uwb-devices-and-systems.pdf</a:t>
            </a:r>
            <a:r>
              <a:rPr lang="en-US" sz="1600" dirty="0"/>
              <a:t>  </a:t>
            </a:r>
          </a:p>
          <a:p>
            <a:pPr lvl="1">
              <a:spcBef>
                <a:spcPts val="0"/>
              </a:spcBef>
              <a:buFont typeface="Arial" panose="020B0604020202020204" pitchFamily="34" charset="0"/>
              <a:buChar char="•"/>
            </a:pPr>
            <a:r>
              <a:rPr lang="en-US" sz="1600" dirty="0"/>
              <a:t>Feedback heard, there is more than just updates from past waivers.</a:t>
            </a:r>
            <a:endParaRPr lang="en-US" sz="1600" b="0" dirty="0"/>
          </a:p>
          <a:p>
            <a:pPr>
              <a:buFont typeface="Arial" panose="020B0604020202020204" pitchFamily="34" charset="0"/>
              <a:buChar char="•"/>
            </a:pPr>
            <a:endParaRPr lang="en-US" sz="1800" b="0" dirty="0">
              <a:solidFill>
                <a:schemeClr val="tx1"/>
              </a:solidFill>
            </a:endParaRPr>
          </a:p>
          <a:p>
            <a:pPr>
              <a:buFont typeface="Arial" panose="020B0604020202020204" pitchFamily="34" charset="0"/>
              <a:buChar char="•"/>
            </a:pPr>
            <a:r>
              <a:rPr lang="en-US" sz="1800" b="0" dirty="0">
                <a:solidFill>
                  <a:schemeClr val="tx1"/>
                </a:solidFill>
              </a:rPr>
              <a:t>Will review current draft, on ex </a:t>
            </a:r>
            <a:r>
              <a:rPr lang="en-US" sz="1800" b="0" dirty="0" err="1">
                <a:solidFill>
                  <a:schemeClr val="tx1"/>
                </a:solidFill>
              </a:rPr>
              <a:t>parte</a:t>
            </a:r>
            <a:r>
              <a:rPr lang="en-US" sz="1800" b="0" dirty="0">
                <a:solidFill>
                  <a:schemeClr val="tx1"/>
                </a:solidFill>
              </a:rPr>
              <a:t> on comments (in place of reply comments) </a:t>
            </a:r>
          </a:p>
          <a:p>
            <a:pPr>
              <a:buFont typeface="Arial" panose="020B0604020202020204" pitchFamily="34" charset="0"/>
              <a:buChar char="•"/>
            </a:pPr>
            <a:r>
              <a:rPr lang="en-US" sz="1600" b="0" dirty="0">
                <a:solidFill>
                  <a:schemeClr val="tx1"/>
                </a:solidFill>
                <a:hlinkClick r:id="rId6"/>
              </a:rPr>
              <a:t>https://mentor.ieee.org/802.18/dcn/19/18-19-0119-01-0000-draft-reply-comments-to-uwb-petition.docx</a:t>
            </a:r>
            <a:r>
              <a:rPr lang="en-US" sz="1600" b="0" dirty="0">
                <a:solidFill>
                  <a:schemeClr val="tx1"/>
                </a:solidFill>
              </a:rPr>
              <a:t>   </a:t>
            </a:r>
            <a:r>
              <a:rPr lang="en-US" sz="1600" dirty="0">
                <a:solidFill>
                  <a:schemeClr val="tx1"/>
                </a:solidFill>
                <a:hlinkClick r:id="rId7"/>
              </a:rPr>
              <a:t>or latest</a:t>
            </a:r>
            <a:endParaRPr lang="en-US" sz="1600" dirty="0">
              <a:solidFill>
                <a:schemeClr val="tx1"/>
              </a:solidFill>
            </a:endParaRPr>
          </a:p>
          <a:p>
            <a:pPr>
              <a:buFont typeface="Arial" panose="020B0604020202020204" pitchFamily="34" charset="0"/>
              <a:buChar char="•"/>
            </a:pPr>
            <a:endParaRPr lang="en-US" sz="1600" b="0" dirty="0">
              <a:solidFill>
                <a:schemeClr val="tx1"/>
              </a:solidFill>
            </a:endParaRPr>
          </a:p>
          <a:p>
            <a:pPr>
              <a:buFont typeface="Arial" panose="020B0604020202020204" pitchFamily="34" charset="0"/>
              <a:buChar char="•"/>
            </a:pPr>
            <a:endParaRPr lang="en-US" sz="1600" b="0" dirty="0">
              <a:solidFill>
                <a:schemeClr val="tx1"/>
              </a:solidFill>
            </a:endParaRPr>
          </a:p>
          <a:p>
            <a:pPr>
              <a:buFont typeface="Arial" panose="020B0604020202020204" pitchFamily="34" charset="0"/>
              <a:buChar char="•"/>
            </a:pPr>
            <a:r>
              <a:rPr lang="en-US" sz="1600" b="0" dirty="0">
                <a:solidFill>
                  <a:schemeClr val="tx1"/>
                </a:solidFill>
              </a:rPr>
              <a:t>No report today</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a:t>17-19 Sept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82812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FCC UWB Bosch petition for rule making – Motion – tbd</a:t>
            </a:r>
          </a:p>
        </p:txBody>
      </p:sp>
      <p:sp>
        <p:nvSpPr>
          <p:cNvPr id="3" name="Content Placeholder 2"/>
          <p:cNvSpPr>
            <a:spLocks noGrp="1"/>
          </p:cNvSpPr>
          <p:nvPr>
            <p:ph idx="1"/>
          </p:nvPr>
        </p:nvSpPr>
        <p:spPr>
          <a:xfrm>
            <a:off x="698889" y="1066799"/>
            <a:ext cx="8190998" cy="5408613"/>
          </a:xfrm>
        </p:spPr>
        <p:txBody>
          <a:bodyPr/>
          <a:lstStyle/>
          <a:p>
            <a:pPr>
              <a:buFont typeface="Wingdings" panose="05000000000000000000" pitchFamily="2" charset="2"/>
              <a:buChar char="v"/>
            </a:pPr>
            <a:endParaRPr lang="en-US" altLang="en-US" sz="2000" dirty="0">
              <a:solidFill>
                <a:schemeClr val="tx1"/>
              </a:solidFill>
            </a:endParaRPr>
          </a:p>
          <a:p>
            <a:pPr>
              <a:buFont typeface="Arial" panose="020B0604020202020204" pitchFamily="34" charset="0"/>
              <a:buChar char="•"/>
            </a:pPr>
            <a:r>
              <a:rPr lang="en-US" sz="1800" u="sng" dirty="0"/>
              <a:t>Place holder: </a:t>
            </a:r>
            <a:endParaRPr lang="en-US" sz="1050" u="sng" dirty="0"/>
          </a:p>
          <a:p>
            <a:pPr>
              <a:buFont typeface="Arial" panose="020B0604020202020204" pitchFamily="34" charset="0"/>
              <a:buChar char="•"/>
            </a:pPr>
            <a:endParaRPr lang="en-US" sz="1050" u="sng" dirty="0"/>
          </a:p>
          <a:p>
            <a:pPr>
              <a:buFont typeface="Arial" panose="020B0604020202020204" pitchFamily="34" charset="0"/>
              <a:buChar char="•"/>
            </a:pPr>
            <a:r>
              <a:rPr lang="en-US" sz="1050" u="sng" dirty="0"/>
              <a:t>Motion:  </a:t>
            </a:r>
            <a:r>
              <a:rPr lang="en-US" sz="1050" b="0" dirty="0"/>
              <a:t>Move to approve the ex </a:t>
            </a:r>
            <a:r>
              <a:rPr lang="en-US" sz="1050" b="0" dirty="0" err="1"/>
              <a:t>parte</a:t>
            </a:r>
            <a:r>
              <a:rPr lang="en-US" sz="1050" b="0" dirty="0"/>
              <a:t> in </a:t>
            </a:r>
            <a:r>
              <a:rPr lang="en-US" sz="1050" b="0" u="sng" dirty="0">
                <a:hlinkClick r:id="rId3"/>
              </a:rPr>
              <a:t>https://mentor.ieee.org/802.18/dcn/19/18-19-0119-</a:t>
            </a:r>
            <a:r>
              <a:rPr lang="en-US" sz="1050" b="0" u="sng" dirty="0">
                <a:highlight>
                  <a:srgbClr val="FFFF00"/>
                </a:highlight>
                <a:hlinkClick r:id="rId3"/>
              </a:rPr>
              <a:t>01-</a:t>
            </a:r>
            <a:r>
              <a:rPr lang="en-US" sz="1050" b="0" u="sng" dirty="0">
                <a:hlinkClick r:id="rId3"/>
              </a:rPr>
              <a:t>0000-draft-reply-comments-to-uwb-petition.docx</a:t>
            </a:r>
            <a:r>
              <a:rPr lang="en-US" sz="1050" b="0" u="sng" dirty="0"/>
              <a:t> </a:t>
            </a:r>
            <a:r>
              <a:rPr lang="en-US" sz="1050" b="0" dirty="0"/>
              <a:t>  response to comments to FCC’s public notice RM-11844 on a UWB Petition for Rule Making. With the chair of 802.18 to have editorial privileges and send to the LMSC(EC) for review/approval and submission to the FCC before </a:t>
            </a:r>
            <a:r>
              <a:rPr lang="en-US" sz="1050" b="0" dirty="0">
                <a:highlight>
                  <a:srgbClr val="FFFF00"/>
                </a:highlight>
              </a:rPr>
              <a:t>_________  </a:t>
            </a:r>
            <a:r>
              <a:rPr lang="en-US" sz="1050" b="0" dirty="0"/>
              <a:t>2019.</a:t>
            </a:r>
          </a:p>
          <a:p>
            <a:endParaRPr lang="en-US" altLang="en-US" sz="1050" dirty="0">
              <a:solidFill>
                <a:schemeClr val="tx1"/>
              </a:solidFill>
            </a:endParaRPr>
          </a:p>
          <a:p>
            <a:r>
              <a:rPr lang="en-US" altLang="en-US" sz="1050" dirty="0"/>
              <a:t>		Moved by:  	</a:t>
            </a:r>
            <a:r>
              <a:rPr lang="en-US" altLang="en-US" sz="1050" dirty="0">
                <a:solidFill>
                  <a:schemeClr val="bg1">
                    <a:lumMod val="95000"/>
                  </a:schemeClr>
                </a:solidFill>
              </a:rPr>
              <a:t>.</a:t>
            </a:r>
          </a:p>
          <a:p>
            <a:pPr lvl="1"/>
            <a:r>
              <a:rPr lang="en-US" altLang="en-US" sz="1050" b="1" dirty="0"/>
              <a:t>Seconded by:  	</a:t>
            </a:r>
            <a:endParaRPr lang="en-US" altLang="en-US" sz="1050" b="1" dirty="0">
              <a:solidFill>
                <a:schemeClr val="bg1">
                  <a:lumMod val="95000"/>
                </a:schemeClr>
              </a:solidFill>
            </a:endParaRPr>
          </a:p>
          <a:p>
            <a:pPr lvl="1"/>
            <a:r>
              <a:rPr lang="en-US" altLang="en-US" sz="1050" b="1" dirty="0"/>
              <a:t>Discussion?	</a:t>
            </a:r>
            <a:r>
              <a:rPr lang="en-US" altLang="en-US" sz="1050" b="1" dirty="0">
                <a:solidFill>
                  <a:schemeClr val="bg1">
                    <a:lumMod val="85000"/>
                  </a:schemeClr>
                </a:solidFill>
              </a:rPr>
              <a:t>none</a:t>
            </a:r>
          </a:p>
          <a:p>
            <a:pPr lvl="1"/>
            <a:r>
              <a:rPr lang="en-US" altLang="en-US" sz="1050" b="1" dirty="0">
                <a:solidFill>
                  <a:schemeClr val="tx1"/>
                </a:solidFill>
              </a:rPr>
              <a:t>Vote:  __Y   /  __N   /  __A </a:t>
            </a:r>
          </a:p>
          <a:p>
            <a:pPr lvl="1"/>
            <a:endParaRPr lang="en-US" altLang="en-US" sz="1050" b="1" dirty="0">
              <a:solidFill>
                <a:schemeClr val="tx1"/>
              </a:solidFill>
            </a:endParaRPr>
          </a:p>
          <a:p>
            <a:pPr lvl="1"/>
            <a:r>
              <a:rPr lang="en-US" altLang="en-US" sz="1050" b="1" dirty="0">
                <a:solidFill>
                  <a:schemeClr val="bg1">
                    <a:lumMod val="85000"/>
                  </a:schemeClr>
                </a:solidFill>
              </a:rPr>
              <a:t>Motion: Passed</a:t>
            </a:r>
          </a:p>
          <a:p>
            <a:pPr>
              <a:buFont typeface="Arial" panose="020B0604020202020204" pitchFamily="34" charset="0"/>
              <a:buChar char="•"/>
            </a:pPr>
            <a:endParaRPr lang="en-US" sz="1200" b="0" dirty="0"/>
          </a:p>
          <a:p>
            <a:pPr>
              <a:buFont typeface="Arial" panose="020B0604020202020204" pitchFamily="34" charset="0"/>
              <a:buChar char="•"/>
            </a:pPr>
            <a:endParaRPr lang="en-US" sz="20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17-19 Sept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78389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sz="2400" dirty="0"/>
              <a:t>FCC UWB Piper Waiver request</a:t>
            </a:r>
          </a:p>
        </p:txBody>
      </p:sp>
      <p:sp>
        <p:nvSpPr>
          <p:cNvPr id="3" name="Content Placeholder 2"/>
          <p:cNvSpPr>
            <a:spLocks noGrp="1"/>
          </p:cNvSpPr>
          <p:nvPr>
            <p:ph idx="1"/>
          </p:nvPr>
        </p:nvSpPr>
        <p:spPr>
          <a:xfrm>
            <a:off x="674298" y="1183248"/>
            <a:ext cx="8292711" cy="5346442"/>
          </a:xfrm>
        </p:spPr>
        <p:txBody>
          <a:bodyPr/>
          <a:lstStyle/>
          <a:p>
            <a:pPr lvl="4">
              <a:buFont typeface="Arial" panose="020B0604020202020204" pitchFamily="34" charset="0"/>
              <a:buChar char="•"/>
            </a:pPr>
            <a:endParaRPr lang="en-US" sz="1000" dirty="0"/>
          </a:p>
          <a:p>
            <a:pPr>
              <a:buFont typeface="Arial" panose="020B0604020202020204" pitchFamily="34" charset="0"/>
              <a:buChar char="•"/>
            </a:pPr>
            <a:r>
              <a:rPr lang="en-US" sz="1800" dirty="0"/>
              <a:t>Piper FCC waiver request</a:t>
            </a:r>
          </a:p>
          <a:p>
            <a:pPr lvl="1">
              <a:buFont typeface="Arial" panose="020B0604020202020204" pitchFamily="34" charset="0"/>
              <a:buChar char="•"/>
            </a:pPr>
            <a:r>
              <a:rPr lang="en-US" sz="1600" u="sng" dirty="0">
                <a:hlinkClick r:id="rId3"/>
              </a:rPr>
              <a:t>https://www.fcc.gov/ecfs/search/filings?proceedings_name=19-246&amp;sort=date_disseminated,DESC</a:t>
            </a:r>
            <a:endParaRPr lang="en-US" sz="1600" u="sng" dirty="0"/>
          </a:p>
          <a:p>
            <a:pPr lvl="1">
              <a:buFont typeface="Arial" panose="020B0604020202020204" pitchFamily="34" charset="0"/>
              <a:buChar char="•"/>
            </a:pPr>
            <a:r>
              <a:rPr lang="en-US" sz="1600" u="sng" dirty="0"/>
              <a:t>The request:  </a:t>
            </a:r>
            <a:r>
              <a:rPr lang="en-US" sz="1600" dirty="0">
                <a:hlinkClick r:id="rId4"/>
              </a:rPr>
              <a:t>https://mentor.ieee.org/802.18/dcn/19/18-19-0122-00-0000-piper-uwb-waiver-request-to-fcc.pdf</a:t>
            </a:r>
            <a:r>
              <a:rPr lang="en-US" sz="1600" dirty="0"/>
              <a:t> </a:t>
            </a:r>
          </a:p>
          <a:p>
            <a:pPr lvl="1">
              <a:buFont typeface="Arial" panose="020B0604020202020204" pitchFamily="34" charset="0"/>
              <a:buChar char="•"/>
            </a:pPr>
            <a:r>
              <a:rPr lang="en-US" sz="1600" dirty="0"/>
              <a:t>TECHNOLOGY SEEKS COMMENT ON PIPER NETWORKS INC. REQUEST FOR WAIVER OF PART 15 RULES FOR ENHANCED TRANSIT LOCATION SYSTEM. (DA No. 19-865). (</a:t>
            </a:r>
            <a:r>
              <a:rPr lang="en-US" sz="1600" dirty="0" err="1"/>
              <a:t>Dkt</a:t>
            </a:r>
            <a:r>
              <a:rPr lang="en-US" sz="1600" dirty="0"/>
              <a:t> No 19-246). </a:t>
            </a:r>
            <a:r>
              <a:rPr lang="en-US" sz="1600" b="1" dirty="0"/>
              <a:t>Comments Due: 2019-09-23</a:t>
            </a:r>
            <a:r>
              <a:rPr lang="en-US" sz="1600" dirty="0"/>
              <a:t>. Reply Comments Due: 2019-10-08. OET</a:t>
            </a:r>
          </a:p>
          <a:p>
            <a:pPr lvl="1">
              <a:buFont typeface="Arial" panose="020B0604020202020204" pitchFamily="34" charset="0"/>
              <a:buChar char="•"/>
            </a:pPr>
            <a:r>
              <a:rPr lang="en-US" sz="1600" dirty="0"/>
              <a:t>Key points:  fixed locations (along tracks) and higher power in 6GHz band.  </a:t>
            </a:r>
          </a:p>
          <a:p>
            <a:pPr lvl="2">
              <a:buFont typeface="Arial" panose="020B0604020202020204" pitchFamily="34" charset="0"/>
              <a:buChar char="•"/>
            </a:pPr>
            <a:r>
              <a:rPr lang="en-US" sz="1400" dirty="0"/>
              <a:t>Also directional antennas up and down the track. </a:t>
            </a:r>
          </a:p>
          <a:p>
            <a:pPr lvl="1">
              <a:buFont typeface="Arial" panose="020B0604020202020204" pitchFamily="34" charset="0"/>
              <a:buChar char="•"/>
            </a:pPr>
            <a:r>
              <a:rPr lang="en-US" sz="1600" dirty="0"/>
              <a:t>Is there enough information to make a technical determination about any possible interference?</a:t>
            </a:r>
          </a:p>
          <a:p>
            <a:pPr lvl="1">
              <a:buFont typeface="Arial" panose="020B0604020202020204" pitchFamily="34" charset="0"/>
              <a:buChar char="•"/>
            </a:pPr>
            <a:r>
              <a:rPr lang="en-US" sz="1600" dirty="0"/>
              <a:t>Do we want to comment? </a:t>
            </a:r>
          </a:p>
          <a:p>
            <a:pPr lvl="1">
              <a:buFont typeface="Arial" panose="020B0604020202020204" pitchFamily="34" charset="0"/>
              <a:buChar char="•"/>
            </a:pPr>
            <a:endParaRPr lang="en-US" sz="1600" dirty="0"/>
          </a:p>
          <a:p>
            <a:pPr lvl="1">
              <a:buFont typeface="Arial" panose="020B0604020202020204" pitchFamily="34" charset="0"/>
              <a:buChar char="•"/>
            </a:pPr>
            <a:r>
              <a:rPr lang="en-US" sz="1600" dirty="0"/>
              <a:t>No report today. </a:t>
            </a:r>
          </a:p>
          <a:p>
            <a:pPr lvl="1">
              <a:buFont typeface="Arial" panose="020B0604020202020204" pitchFamily="34" charset="0"/>
              <a:buChar char="•"/>
            </a:pPr>
            <a:endParaRPr lang="en-US" sz="1600" dirty="0"/>
          </a:p>
          <a:p>
            <a:pPr>
              <a:buFont typeface="Arial" panose="020B0604020202020204" pitchFamily="34" charset="0"/>
              <a:buChar char="•"/>
            </a:pPr>
            <a:endParaRPr lang="en-US" sz="1600" dirty="0"/>
          </a:p>
          <a:p>
            <a:pPr marL="0" indent="0"/>
            <a:endParaRPr lang="en-US" sz="1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13</a:t>
            </a:fld>
            <a:endParaRPr lang="en-US" altLang="en-US" dirty="0"/>
          </a:p>
        </p:txBody>
      </p:sp>
      <p:sp>
        <p:nvSpPr>
          <p:cNvPr id="7" name="Date Placeholder 6"/>
          <p:cNvSpPr>
            <a:spLocks noGrp="1"/>
          </p:cNvSpPr>
          <p:nvPr>
            <p:ph type="dt" idx="15"/>
          </p:nvPr>
        </p:nvSpPr>
        <p:spPr/>
        <p:txBody>
          <a:bodyPr/>
          <a:lstStyle/>
          <a:p>
            <a:r>
              <a:rPr lang="en-US"/>
              <a:t>17-19 Sept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5308744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FCC UWB Piper waiver request – Motion - tbd</a:t>
            </a:r>
          </a:p>
        </p:txBody>
      </p:sp>
      <p:sp>
        <p:nvSpPr>
          <p:cNvPr id="3" name="Content Placeholder 2"/>
          <p:cNvSpPr>
            <a:spLocks noGrp="1"/>
          </p:cNvSpPr>
          <p:nvPr>
            <p:ph idx="1"/>
          </p:nvPr>
        </p:nvSpPr>
        <p:spPr>
          <a:xfrm>
            <a:off x="698889" y="1066799"/>
            <a:ext cx="8190998" cy="5408613"/>
          </a:xfrm>
        </p:spPr>
        <p:txBody>
          <a:bodyPr/>
          <a:lstStyle/>
          <a:p>
            <a:pPr>
              <a:buFont typeface="Wingdings" panose="05000000000000000000" pitchFamily="2" charset="2"/>
              <a:buChar char="v"/>
            </a:pPr>
            <a:endParaRPr lang="en-US" altLang="en-US" sz="2000" dirty="0">
              <a:solidFill>
                <a:schemeClr val="tx1"/>
              </a:solidFill>
            </a:endParaRPr>
          </a:p>
          <a:p>
            <a:pPr>
              <a:buFont typeface="Arial" panose="020B0604020202020204" pitchFamily="34" charset="0"/>
              <a:buChar char="•"/>
            </a:pPr>
            <a:r>
              <a:rPr lang="en-US" sz="1600" u="sng" dirty="0"/>
              <a:t>Place holder:</a:t>
            </a:r>
          </a:p>
          <a:p>
            <a:pPr>
              <a:buFont typeface="Arial" panose="020B0604020202020204" pitchFamily="34" charset="0"/>
              <a:buChar char="•"/>
            </a:pPr>
            <a:endParaRPr lang="en-US" sz="1600" u="sng" dirty="0"/>
          </a:p>
          <a:p>
            <a:pPr>
              <a:buFont typeface="Arial" panose="020B0604020202020204" pitchFamily="34" charset="0"/>
              <a:buChar char="•"/>
            </a:pPr>
            <a:r>
              <a:rPr lang="en-US" sz="1050" u="sng" dirty="0"/>
              <a:t>Motion:  </a:t>
            </a:r>
            <a:r>
              <a:rPr lang="en-US" sz="1050" b="0" dirty="0"/>
              <a:t>Move to approve the ex </a:t>
            </a:r>
            <a:r>
              <a:rPr lang="en-US" sz="1050" b="0" dirty="0" err="1"/>
              <a:t>parte</a:t>
            </a:r>
            <a:r>
              <a:rPr lang="en-US" sz="1050" b="0" dirty="0"/>
              <a:t> in </a:t>
            </a:r>
            <a:r>
              <a:rPr lang="en-US" sz="1050" b="0" u="sng" dirty="0">
                <a:highlight>
                  <a:srgbClr val="FFFF00"/>
                </a:highlight>
              </a:rPr>
              <a:t>_______________</a:t>
            </a:r>
            <a:r>
              <a:rPr lang="en-US" sz="1050" b="0" dirty="0"/>
              <a:t>response to Piper FCC waiver request  for a UWB trackside system. With the chair of 802.18 to have editorial privileges and send to the LMSC(EC) for review/approval and submission to the FCC before </a:t>
            </a:r>
            <a:r>
              <a:rPr lang="en-US" sz="1050" b="0" dirty="0">
                <a:highlight>
                  <a:srgbClr val="FFFF00"/>
                </a:highlight>
              </a:rPr>
              <a:t>_________  </a:t>
            </a:r>
            <a:r>
              <a:rPr lang="en-US" sz="1050" b="0" dirty="0"/>
              <a:t>2019.</a:t>
            </a:r>
          </a:p>
          <a:p>
            <a:endParaRPr lang="en-US" altLang="en-US" sz="1050" dirty="0">
              <a:solidFill>
                <a:schemeClr val="tx1"/>
              </a:solidFill>
            </a:endParaRPr>
          </a:p>
          <a:p>
            <a:r>
              <a:rPr lang="en-US" altLang="en-US" sz="1050" dirty="0"/>
              <a:t>		Moved by:  	</a:t>
            </a:r>
            <a:r>
              <a:rPr lang="en-US" altLang="en-US" sz="1050" dirty="0">
                <a:solidFill>
                  <a:schemeClr val="bg1">
                    <a:lumMod val="95000"/>
                  </a:schemeClr>
                </a:solidFill>
              </a:rPr>
              <a:t>.</a:t>
            </a:r>
          </a:p>
          <a:p>
            <a:pPr lvl="1"/>
            <a:r>
              <a:rPr lang="en-US" altLang="en-US" sz="1050" b="1" dirty="0"/>
              <a:t>Seconded by:  	</a:t>
            </a:r>
            <a:endParaRPr lang="en-US" altLang="en-US" sz="1050" b="1" dirty="0">
              <a:solidFill>
                <a:schemeClr val="bg1">
                  <a:lumMod val="95000"/>
                </a:schemeClr>
              </a:solidFill>
            </a:endParaRPr>
          </a:p>
          <a:p>
            <a:pPr lvl="1"/>
            <a:r>
              <a:rPr lang="en-US" altLang="en-US" sz="1050" b="1" dirty="0"/>
              <a:t>Discussion?	</a:t>
            </a:r>
            <a:r>
              <a:rPr lang="en-US" altLang="en-US" sz="1050" b="1" dirty="0">
                <a:solidFill>
                  <a:schemeClr val="bg1">
                    <a:lumMod val="85000"/>
                  </a:schemeClr>
                </a:solidFill>
              </a:rPr>
              <a:t>none</a:t>
            </a:r>
          </a:p>
          <a:p>
            <a:pPr lvl="1"/>
            <a:r>
              <a:rPr lang="en-US" altLang="en-US" sz="1050" b="1" dirty="0">
                <a:solidFill>
                  <a:schemeClr val="tx1"/>
                </a:solidFill>
              </a:rPr>
              <a:t>Vote:  __Y   /  __N   /  __A </a:t>
            </a:r>
          </a:p>
          <a:p>
            <a:pPr lvl="1"/>
            <a:endParaRPr lang="en-US" altLang="en-US" sz="1050" b="1" dirty="0">
              <a:solidFill>
                <a:schemeClr val="tx1"/>
              </a:solidFill>
            </a:endParaRPr>
          </a:p>
          <a:p>
            <a:pPr lvl="1"/>
            <a:r>
              <a:rPr lang="en-US" altLang="en-US" sz="1050" b="1" dirty="0">
                <a:solidFill>
                  <a:schemeClr val="bg1">
                    <a:lumMod val="85000"/>
                  </a:schemeClr>
                </a:solidFill>
              </a:rPr>
              <a:t>Motion: Passed</a:t>
            </a:r>
          </a:p>
          <a:p>
            <a:pPr>
              <a:buFont typeface="Arial" panose="020B0604020202020204" pitchFamily="34" charset="0"/>
              <a:buChar char="•"/>
            </a:pPr>
            <a:endParaRPr lang="en-US" sz="1200" b="0" dirty="0"/>
          </a:p>
          <a:p>
            <a:pPr>
              <a:buFont typeface="Arial" panose="020B0604020202020204" pitchFamily="34" charset="0"/>
              <a:buChar char="•"/>
            </a:pPr>
            <a:endParaRPr lang="en-US" sz="20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17-19 Sept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774024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66877"/>
          </a:xfrm>
        </p:spPr>
        <p:txBody>
          <a:bodyPr/>
          <a:lstStyle/>
          <a:p>
            <a:r>
              <a:rPr lang="en-US" altLang="en-US" sz="2400" dirty="0"/>
              <a:t>General Discussion Items </a:t>
            </a:r>
            <a:r>
              <a:rPr lang="en-US" altLang="en-US" sz="1200" dirty="0"/>
              <a:t>-1</a:t>
            </a:r>
            <a:endParaRPr lang="en-US" sz="2400" dirty="0"/>
          </a:p>
        </p:txBody>
      </p:sp>
      <p:sp>
        <p:nvSpPr>
          <p:cNvPr id="3" name="Content Placeholder 2"/>
          <p:cNvSpPr>
            <a:spLocks noGrp="1"/>
          </p:cNvSpPr>
          <p:nvPr>
            <p:ph idx="1"/>
          </p:nvPr>
        </p:nvSpPr>
        <p:spPr>
          <a:xfrm>
            <a:off x="674298" y="998776"/>
            <a:ext cx="8292711" cy="5346442"/>
          </a:xfrm>
        </p:spPr>
        <p:txBody>
          <a:bodyPr/>
          <a:lstStyle/>
          <a:p>
            <a:pPr>
              <a:buFont typeface="Arial" panose="020B0604020202020204" pitchFamily="34" charset="0"/>
              <a:buChar char="•"/>
            </a:pPr>
            <a:r>
              <a:rPr lang="en-US" sz="1800" dirty="0"/>
              <a:t>S. Korea’s MIST consultation use of radar for vehicles in E-Band (60GHz) closed 09 Aug. The updated values are now effective.   For details on the updated technical parameters, please refer to:</a:t>
            </a:r>
          </a:p>
          <a:p>
            <a:pPr lvl="1">
              <a:buFont typeface="Arial" panose="020B0604020202020204" pitchFamily="34" charset="0"/>
              <a:buChar char="•"/>
            </a:pPr>
            <a:r>
              <a:rPr lang="en-US" sz="1400" u="sng" dirty="0">
                <a:hlinkClick r:id="rId3"/>
              </a:rPr>
              <a:t>https://www.msit.go.kr/web/msipContents/contentsView.do?cateId=mssw353&amp;artId=2163036</a:t>
            </a:r>
            <a:endParaRPr lang="en-US" sz="1400" dirty="0"/>
          </a:p>
          <a:p>
            <a:pPr lvl="1">
              <a:buFont typeface="Arial" panose="020B0604020202020204" pitchFamily="34" charset="0"/>
              <a:buChar char="•"/>
            </a:pPr>
            <a:r>
              <a:rPr lang="en-US" sz="1400" u="sng" dirty="0">
                <a:hlinkClick r:id="rId4"/>
              </a:rPr>
              <a:t>https://www.msit.go.kr/web/msipContents/contentsView.do?cateId=mssw353&amp;artId=2163037</a:t>
            </a:r>
            <a:endParaRPr lang="en-US" sz="1400" dirty="0"/>
          </a:p>
          <a:p>
            <a:pPr lvl="1">
              <a:buFont typeface="Arial" panose="020B0604020202020204" pitchFamily="34" charset="0"/>
              <a:buChar char="•"/>
            </a:pPr>
            <a:endParaRPr lang="en-US" sz="1400" dirty="0"/>
          </a:p>
          <a:p>
            <a:pPr>
              <a:buFont typeface="Arial" panose="020B0604020202020204" pitchFamily="34" charset="0"/>
              <a:buChar char="•"/>
            </a:pPr>
            <a:r>
              <a:rPr lang="en-US" sz="1800" dirty="0"/>
              <a:t>FYI,  discussions and responses since the July Plenary </a:t>
            </a:r>
          </a:p>
          <a:p>
            <a:pPr lvl="1">
              <a:buFont typeface="Arial" panose="020B0604020202020204" pitchFamily="34" charset="0"/>
              <a:buChar char="•"/>
            </a:pPr>
            <a:r>
              <a:rPr lang="en-US" sz="1600" dirty="0"/>
              <a:t>APT  consultation WRC-19 AIs , </a:t>
            </a:r>
            <a:r>
              <a:rPr lang="en-US" sz="1600" u="sng" dirty="0"/>
              <a:t>comments sent in</a:t>
            </a:r>
          </a:p>
          <a:p>
            <a:pPr lvl="1">
              <a:buFont typeface="Arial" panose="020B0604020202020204" pitchFamily="34" charset="0"/>
              <a:buChar char="•"/>
            </a:pPr>
            <a:r>
              <a:rPr lang="en-US" sz="1600" dirty="0"/>
              <a:t>FCC proposed rule 3.7-4.2GHz  Band Proceeding, proposed auction </a:t>
            </a:r>
          </a:p>
          <a:p>
            <a:pPr lvl="1">
              <a:buFont typeface="Arial" panose="020B0604020202020204" pitchFamily="34" charset="0"/>
              <a:buChar char="•"/>
            </a:pPr>
            <a:r>
              <a:rPr lang="en-US" sz="1600" dirty="0"/>
              <a:t>MIC(Japan)  published position on WRC-19 AIs </a:t>
            </a:r>
          </a:p>
          <a:p>
            <a:pPr lvl="1">
              <a:buFont typeface="Arial" panose="020B0604020202020204" pitchFamily="34" charset="0"/>
              <a:buChar char="•"/>
            </a:pPr>
            <a:r>
              <a:rPr lang="en-US" sz="1600" dirty="0"/>
              <a:t>40</a:t>
            </a:r>
            <a:r>
              <a:rPr lang="en-US" sz="1600" baseline="30000" dirty="0"/>
              <a:t>th</a:t>
            </a:r>
            <a:r>
              <a:rPr lang="en-US" sz="1600" dirty="0"/>
              <a:t> IEEE 802 anniversary,  sent highlights of RR-TAG to event planner</a:t>
            </a:r>
          </a:p>
          <a:p>
            <a:pPr lvl="1">
              <a:buFont typeface="Arial" panose="020B0604020202020204" pitchFamily="34" charset="0"/>
              <a:buChar char="•"/>
            </a:pPr>
            <a:r>
              <a:rPr lang="en-US" sz="1600" dirty="0"/>
              <a:t>MCMC consultation on  WRC-19 AIs, </a:t>
            </a:r>
            <a:r>
              <a:rPr lang="en-US" sz="1600" u="sng" dirty="0"/>
              <a:t>comments sent in</a:t>
            </a:r>
          </a:p>
          <a:p>
            <a:pPr lvl="1">
              <a:buFont typeface="Arial" panose="020B0604020202020204" pitchFamily="34" charset="0"/>
              <a:buChar char="•"/>
            </a:pPr>
            <a:r>
              <a:rPr lang="en-US" sz="1600" dirty="0"/>
              <a:t>FCC UWB Bosch petition for rule making, </a:t>
            </a:r>
            <a:r>
              <a:rPr lang="en-US" sz="1600" u="sng" dirty="0"/>
              <a:t>comments sent in </a:t>
            </a:r>
            <a:r>
              <a:rPr lang="en-US" sz="1600" dirty="0"/>
              <a:t>as ex </a:t>
            </a:r>
            <a:r>
              <a:rPr lang="en-US" sz="1600" dirty="0" err="1"/>
              <a:t>parte</a:t>
            </a:r>
            <a:r>
              <a:rPr lang="en-US" sz="1600" dirty="0"/>
              <a:t> </a:t>
            </a:r>
          </a:p>
          <a:p>
            <a:pPr lvl="1">
              <a:buFont typeface="Arial" panose="020B0604020202020204" pitchFamily="34" charset="0"/>
              <a:buChar char="•"/>
            </a:pPr>
            <a:r>
              <a:rPr lang="en-US" sz="1600" dirty="0"/>
              <a:t>APT’s considerations for WRC-23, IMT 7025-7125.</a:t>
            </a:r>
          </a:p>
          <a:p>
            <a:pPr lvl="1">
              <a:buFont typeface="Arial" panose="020B0604020202020204" pitchFamily="34" charset="0"/>
              <a:buChar char="•"/>
            </a:pPr>
            <a:r>
              <a:rPr lang="en-US" sz="1600" dirty="0"/>
              <a:t>.18 </a:t>
            </a:r>
            <a:r>
              <a:rPr lang="en-US" sz="1600" dirty="0" err="1"/>
              <a:t>Listserver</a:t>
            </a:r>
            <a:r>
              <a:rPr lang="en-US" sz="1600" dirty="0"/>
              <a:t> issues, all non-__@IEEE.org accounts back to default. </a:t>
            </a:r>
          </a:p>
          <a:p>
            <a:pPr lvl="1">
              <a:buFont typeface="Arial" panose="020B0604020202020204" pitchFamily="34" charset="0"/>
              <a:buChar char="•"/>
            </a:pPr>
            <a:r>
              <a:rPr lang="en-US" sz="1600" dirty="0"/>
              <a:t>ICASA consultation on updating spectrum allocations,  </a:t>
            </a:r>
            <a:r>
              <a:rPr lang="en-US" sz="1600" u="sng" dirty="0"/>
              <a:t>comments sent in </a:t>
            </a:r>
            <a:r>
              <a:rPr lang="en-US" sz="1600" u="sng" dirty="0">
                <a:solidFill>
                  <a:schemeClr val="bg1">
                    <a:lumMod val="85000"/>
                  </a:schemeClr>
                </a:solidFill>
              </a:rPr>
              <a:t>*</a:t>
            </a:r>
          </a:p>
          <a:p>
            <a:pPr lvl="1">
              <a:buFont typeface="Arial" panose="020B0604020202020204" pitchFamily="34" charset="0"/>
              <a:buChar char="•"/>
            </a:pPr>
            <a:r>
              <a:rPr lang="en-US" sz="1600" dirty="0"/>
              <a:t>ACMA  consultation on sharing, in </a:t>
            </a:r>
            <a:r>
              <a:rPr lang="en-US" sz="1600" u="sng" dirty="0"/>
              <a:t>LMSC(EC) ballot</a:t>
            </a:r>
          </a:p>
          <a:p>
            <a:pPr lvl="1">
              <a:buFont typeface="Arial" panose="020B0604020202020204" pitchFamily="34" charset="0"/>
              <a:buChar char="•"/>
            </a:pPr>
            <a:r>
              <a:rPr lang="en-US" sz="1600" dirty="0"/>
              <a:t>FCC Rule-Use of Spectrum Bands Above 24 GHz for Mobile Radio Services</a:t>
            </a:r>
            <a:endParaRPr lang="en-US" sz="1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17-19 Sept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8814039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AU" sz="2400" dirty="0"/>
              <a:t>Actions / AOB / Recess</a:t>
            </a:r>
            <a:endParaRPr lang="en-US" sz="2400" dirty="0"/>
          </a:p>
        </p:txBody>
      </p:sp>
      <p:sp>
        <p:nvSpPr>
          <p:cNvPr id="3" name="Content Placeholder 2"/>
          <p:cNvSpPr>
            <a:spLocks noGrp="1"/>
          </p:cNvSpPr>
          <p:nvPr>
            <p:ph idx="1"/>
          </p:nvPr>
        </p:nvSpPr>
        <p:spPr>
          <a:xfrm>
            <a:off x="685800" y="1216176"/>
            <a:ext cx="8292711" cy="5346442"/>
          </a:xfrm>
        </p:spPr>
        <p:txBody>
          <a:bodyPr/>
          <a:lstStyle/>
          <a:p>
            <a:pPr>
              <a:buFont typeface="Arial" panose="020B0604020202020204" pitchFamily="34" charset="0"/>
              <a:buChar char="•"/>
            </a:pPr>
            <a:endParaRPr lang="en-US" sz="1800" dirty="0"/>
          </a:p>
          <a:p>
            <a:pPr>
              <a:buFont typeface="Arial" panose="020B0604020202020204" pitchFamily="34" charset="0"/>
              <a:buChar char="•"/>
            </a:pPr>
            <a:r>
              <a:rPr lang="en-US" altLang="en-US" sz="2000" dirty="0"/>
              <a:t>Actions required: </a:t>
            </a:r>
          </a:p>
          <a:p>
            <a:pPr lvl="1">
              <a:buFont typeface="Wingdings" panose="05000000000000000000" pitchFamily="2" charset="2"/>
              <a:buChar char="q"/>
            </a:pPr>
            <a:r>
              <a:rPr lang="en-US" altLang="en-US" sz="1600" dirty="0">
                <a:solidFill>
                  <a:srgbClr val="00B0F0"/>
                </a:solidFill>
              </a:rPr>
              <a:t>Check with member on plans for the 2 UWB possible comments</a:t>
            </a:r>
          </a:p>
          <a:p>
            <a:pPr lvl="1">
              <a:buFont typeface="Wingdings" panose="05000000000000000000" pitchFamily="2" charset="2"/>
              <a:buChar char="q"/>
            </a:pPr>
            <a:r>
              <a:rPr lang="en-US" altLang="en-US" sz="1600" dirty="0">
                <a:solidFill>
                  <a:srgbClr val="00B0F0"/>
                </a:solidFill>
              </a:rPr>
              <a:t> </a:t>
            </a:r>
          </a:p>
          <a:p>
            <a:pPr lvl="1">
              <a:buFont typeface="Wingdings" panose="05000000000000000000" pitchFamily="2" charset="2"/>
              <a:buChar char="q"/>
            </a:pPr>
            <a:endParaRPr lang="en-US" altLang="en-US" sz="1600" dirty="0"/>
          </a:p>
          <a:p>
            <a:pPr>
              <a:buFont typeface="Arial" panose="020B0604020202020204" pitchFamily="34" charset="0"/>
              <a:buChar char="•"/>
            </a:pPr>
            <a:r>
              <a:rPr lang="en-US" altLang="en-US" sz="2000" dirty="0"/>
              <a:t>AOB before recess to Thursday AM1.</a:t>
            </a:r>
          </a:p>
          <a:p>
            <a:pPr lvl="1">
              <a:buFont typeface="Arial" panose="020B0604020202020204" pitchFamily="34" charset="0"/>
              <a:buChar char="•"/>
            </a:pPr>
            <a:r>
              <a:rPr lang="en-US" dirty="0"/>
              <a:t>Apple has indicated they are adding UWB to their iPhones.  Would be great to learn more on what they are doing with it, the frequency band(s), duty cycle(s), etc. </a:t>
            </a:r>
          </a:p>
          <a:p>
            <a:pPr lvl="1">
              <a:buFont typeface="Arial" panose="020B0604020202020204" pitchFamily="34" charset="0"/>
              <a:buChar char="•"/>
            </a:pPr>
            <a:r>
              <a:rPr lang="en-US" dirty="0"/>
              <a:t>Discussion going on between ITU-R and URSI(International Union of Radio Science) for harmonization between scientific and commercial uses of radio in particular, UWB.</a:t>
            </a:r>
          </a:p>
          <a:p>
            <a:pPr lvl="2">
              <a:buFont typeface="Arial" panose="020B0604020202020204" pitchFamily="34" charset="0"/>
              <a:buChar char="•"/>
            </a:pPr>
            <a:endParaRPr lang="en-US" altLang="en-US" dirty="0">
              <a:solidFill>
                <a:schemeClr val="tx1"/>
              </a:solidFill>
            </a:endParaRPr>
          </a:p>
          <a:p>
            <a:pPr>
              <a:buFont typeface="Arial" panose="020B0604020202020204" pitchFamily="34" charset="0"/>
              <a:buChar char="•"/>
            </a:pPr>
            <a:r>
              <a:rPr lang="en-US" altLang="en-US" sz="2000" dirty="0">
                <a:solidFill>
                  <a:schemeClr val="tx1"/>
                </a:solidFill>
              </a:rPr>
              <a:t>We will recess until Thursday AM1, at 11:07 local</a:t>
            </a:r>
          </a:p>
          <a:p>
            <a:pPr marL="0" indent="0"/>
            <a:endParaRPr 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17-19 Sept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753919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Thursday Agenda</a:t>
            </a:r>
            <a:endParaRPr lang="en-US" sz="2400" dirty="0"/>
          </a:p>
        </p:txBody>
      </p:sp>
      <p:sp>
        <p:nvSpPr>
          <p:cNvPr id="3" name="Content Placeholder 2"/>
          <p:cNvSpPr>
            <a:spLocks noGrp="1"/>
          </p:cNvSpPr>
          <p:nvPr>
            <p:ph idx="1"/>
          </p:nvPr>
        </p:nvSpPr>
        <p:spPr>
          <a:xfrm>
            <a:off x="685800" y="1216176"/>
            <a:ext cx="8292711" cy="5346442"/>
          </a:xfrm>
        </p:spPr>
        <p:txBody>
          <a:bodyPr/>
          <a:lstStyle/>
          <a:p>
            <a:pPr>
              <a:buFont typeface="Arial" panose="020B0604020202020204" pitchFamily="34" charset="0"/>
              <a:buChar char="•"/>
            </a:pPr>
            <a:endParaRPr lang="en-US" sz="1800" dirty="0"/>
          </a:p>
          <a:p>
            <a:pPr>
              <a:buFont typeface="Arial" panose="020B0604020202020204" pitchFamily="34" charset="0"/>
              <a:buChar char="•"/>
            </a:pPr>
            <a:r>
              <a:rPr lang="en-US" altLang="en-US" sz="2000" dirty="0"/>
              <a:t>Reminder of IEEE policies we are under</a:t>
            </a:r>
          </a:p>
          <a:p>
            <a:pPr lvl="1">
              <a:buFont typeface="Arial" panose="020B0604020202020204" pitchFamily="34" charset="0"/>
              <a:buChar char="•"/>
            </a:pPr>
            <a:r>
              <a:rPr lang="en-US" altLang="en-US" sz="1800" dirty="0"/>
              <a:t>Attendance server is open.</a:t>
            </a:r>
          </a:p>
          <a:p>
            <a:pPr lvl="1">
              <a:buFont typeface="Arial" panose="020B0604020202020204" pitchFamily="34" charset="0"/>
              <a:buChar char="•"/>
            </a:pPr>
            <a:r>
              <a:rPr lang="en-US" altLang="en-US" sz="1800" dirty="0"/>
              <a:t>Remember to state your name, affiliation, employer and/or clients first time you speak.</a:t>
            </a:r>
          </a:p>
          <a:p>
            <a:pPr lvl="1">
              <a:buFont typeface="Arial" panose="020B0604020202020204" pitchFamily="34" charset="0"/>
              <a:buChar char="•"/>
            </a:pPr>
            <a:r>
              <a:rPr lang="en-US" altLang="en-US" sz="1800" dirty="0">
                <a:solidFill>
                  <a:schemeClr val="tx1"/>
                </a:solidFill>
              </a:rPr>
              <a:t>Some one to take some notes,  </a:t>
            </a:r>
          </a:p>
          <a:p>
            <a:pPr lvl="1">
              <a:buFont typeface="Arial" panose="020B0604020202020204" pitchFamily="34" charset="0"/>
              <a:buChar char="•"/>
            </a:pPr>
            <a:endParaRPr lang="en-US" altLang="en-US" sz="1800" dirty="0">
              <a:solidFill>
                <a:schemeClr val="bg1">
                  <a:lumMod val="85000"/>
                </a:schemeClr>
              </a:solidFill>
            </a:endParaRPr>
          </a:p>
          <a:p>
            <a:pPr>
              <a:buFont typeface="Arial" panose="020B0604020202020204" pitchFamily="34" charset="0"/>
              <a:buChar char="•"/>
            </a:pPr>
            <a:r>
              <a:rPr lang="en-US" altLang="en-US" sz="2000" dirty="0"/>
              <a:t>Items from Tuesday or new</a:t>
            </a:r>
          </a:p>
          <a:p>
            <a:pPr lvl="1">
              <a:buFont typeface="Arial" panose="020B0604020202020204" pitchFamily="34" charset="0"/>
              <a:buChar char="•"/>
            </a:pPr>
            <a:r>
              <a:rPr lang="en-US" sz="1800" dirty="0">
                <a:solidFill>
                  <a:schemeClr val="tx1"/>
                </a:solidFill>
              </a:rPr>
              <a:t>Japan and Korea consultations</a:t>
            </a:r>
          </a:p>
          <a:p>
            <a:pPr lvl="1">
              <a:buFont typeface="Arial" panose="020B0604020202020204" pitchFamily="34" charset="0"/>
              <a:buChar char="•"/>
            </a:pPr>
            <a:r>
              <a:rPr lang="en-US" sz="1800" dirty="0">
                <a:solidFill>
                  <a:schemeClr val="tx1"/>
                </a:solidFill>
              </a:rPr>
              <a:t>APT and APAC status</a:t>
            </a:r>
          </a:p>
          <a:p>
            <a:pPr lvl="1">
              <a:buFont typeface="Arial" panose="020B0604020202020204" pitchFamily="34" charset="0"/>
              <a:buChar char="•"/>
            </a:pPr>
            <a:r>
              <a:rPr lang="en-US" altLang="en-US" sz="1800" dirty="0">
                <a:solidFill>
                  <a:schemeClr val="tx1"/>
                </a:solidFill>
              </a:rPr>
              <a:t>USRI  Harmonization with UWB</a:t>
            </a:r>
            <a:endParaRPr lang="en-US" altLang="en-US" sz="2000" dirty="0">
              <a:solidFill>
                <a:schemeClr val="bg1"/>
              </a:solidFill>
            </a:endParaRPr>
          </a:p>
          <a:p>
            <a:pPr>
              <a:buFont typeface="Arial" panose="020B0604020202020204" pitchFamily="34" charset="0"/>
              <a:buChar char="•"/>
            </a:pPr>
            <a:r>
              <a:rPr lang="en-US" altLang="en-US" sz="2000" dirty="0"/>
              <a:t>Actions Required</a:t>
            </a:r>
          </a:p>
          <a:p>
            <a:pPr>
              <a:buFont typeface="Arial" panose="020B0604020202020204" pitchFamily="34" charset="0"/>
              <a:buChar char="•"/>
            </a:pPr>
            <a:r>
              <a:rPr lang="en-US" altLang="en-US" sz="2000" dirty="0"/>
              <a:t>AOB</a:t>
            </a:r>
          </a:p>
          <a:p>
            <a:pPr>
              <a:buFont typeface="Arial" panose="020B0604020202020204" pitchFamily="34" charset="0"/>
              <a:buChar char="•"/>
            </a:pPr>
            <a:r>
              <a:rPr lang="en-US" altLang="en-US" sz="2000" dirty="0"/>
              <a:t>Adjourn</a:t>
            </a:r>
            <a:endParaRPr 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17-19 Sept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0605018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Japan and Korea</a:t>
            </a:r>
            <a:endParaRPr lang="en-US" sz="2400" dirty="0"/>
          </a:p>
        </p:txBody>
      </p:sp>
      <p:sp>
        <p:nvSpPr>
          <p:cNvPr id="3" name="Content Placeholder 2"/>
          <p:cNvSpPr>
            <a:spLocks noGrp="1"/>
          </p:cNvSpPr>
          <p:nvPr>
            <p:ph idx="1"/>
          </p:nvPr>
        </p:nvSpPr>
        <p:spPr>
          <a:xfrm>
            <a:off x="685800" y="1216176"/>
            <a:ext cx="8292711" cy="5259237"/>
          </a:xfrm>
        </p:spPr>
        <p:txBody>
          <a:bodyPr/>
          <a:lstStyle/>
          <a:p>
            <a:pPr>
              <a:buFont typeface="Arial" panose="020B0604020202020204" pitchFamily="34" charset="0"/>
              <a:buChar char="•"/>
            </a:pPr>
            <a:r>
              <a:rPr lang="en-US" sz="1800" b="0" dirty="0"/>
              <a:t>Japan MIC has issued a consultation on a report related to the technical conditions for advanced radio equipment that uses radio waves in the 60 GHz band. </a:t>
            </a:r>
          </a:p>
          <a:p>
            <a:pPr lvl="1">
              <a:buFont typeface="Arial" panose="020B0604020202020204" pitchFamily="34" charset="0"/>
              <a:buChar char="•"/>
            </a:pPr>
            <a:r>
              <a:rPr lang="en-US" sz="1600" b="0" kern="1200" dirty="0">
                <a:latin typeface="Times New Roman" pitchFamily="16" charset="0"/>
              </a:rPr>
              <a:t>The consultation deadline is September 30, 2019, and the paper is available at:</a:t>
            </a:r>
          </a:p>
          <a:p>
            <a:pPr lvl="1">
              <a:buFont typeface="Arial" panose="020B0604020202020204" pitchFamily="34" charset="0"/>
              <a:buChar char="•"/>
            </a:pPr>
            <a:r>
              <a:rPr lang="en-US" sz="1600" b="0" kern="1200" dirty="0">
                <a:latin typeface="Times New Roman" pitchFamily="16" charset="0"/>
                <a:hlinkClick r:id="rId3"/>
              </a:rPr>
              <a:t>http://www.soumu.go.jp/menu_news/s-news/01kiban14_02000393.html</a:t>
            </a:r>
            <a:endParaRPr lang="en-US" sz="1600" b="0" kern="1200" dirty="0">
              <a:latin typeface="Times New Roman" pitchFamily="16" charset="0"/>
            </a:endParaRPr>
          </a:p>
          <a:p>
            <a:pPr lvl="1">
              <a:buFont typeface="Arial" panose="020B0604020202020204" pitchFamily="34" charset="0"/>
              <a:buChar char="•"/>
            </a:pPr>
            <a:r>
              <a:rPr lang="en-US" sz="1600" b="0" kern="1200" dirty="0">
                <a:latin typeface="Times New Roman" pitchFamily="16" charset="0"/>
              </a:rPr>
              <a:t>The motivation of this consultation (or the publication of this draft report) is to review new usage models and technical conditions of wireless systems operating at 60 GHz band, including for example, 802.11ay radar/communications devices, mobile terminals and televisions, motion sensors, and biological information sensors.</a:t>
            </a:r>
            <a:endParaRPr lang="en-US" sz="1400" b="0" kern="1200" dirty="0">
              <a:latin typeface="Times New Roman" pitchFamily="16" charset="0"/>
            </a:endParaRPr>
          </a:p>
          <a:p>
            <a:pPr>
              <a:buFont typeface="Arial" panose="020B0604020202020204" pitchFamily="34" charset="0"/>
              <a:buChar char="•"/>
            </a:pPr>
            <a:endParaRPr lang="en-US" sz="1800" dirty="0"/>
          </a:p>
          <a:p>
            <a:pPr>
              <a:buFont typeface="Arial" panose="020B0604020202020204" pitchFamily="34" charset="0"/>
              <a:buChar char="•"/>
            </a:pPr>
            <a:r>
              <a:rPr lang="en-US" sz="1800" b="0" dirty="0"/>
              <a:t>Korea MSIT has issued a consultation and parts of it is related to the use of 940 -944.4 MHz band for ubiquitous sensor networks .</a:t>
            </a:r>
          </a:p>
          <a:p>
            <a:pPr lvl="1">
              <a:buFont typeface="Arial" panose="020B0604020202020204" pitchFamily="34" charset="0"/>
              <a:buChar char="•"/>
            </a:pPr>
            <a:r>
              <a:rPr lang="en-US" sz="1600" dirty="0"/>
              <a:t>The consultation deadline is October 7, and the paper is available at:</a:t>
            </a:r>
          </a:p>
          <a:p>
            <a:pPr lvl="1">
              <a:buFont typeface="Arial" panose="020B0604020202020204" pitchFamily="34" charset="0"/>
              <a:buChar char="•"/>
            </a:pPr>
            <a:r>
              <a:rPr lang="en-US" sz="1600" b="0" kern="1200" dirty="0">
                <a:hlinkClick r:id="rId4"/>
              </a:rPr>
              <a:t>https://www.msit.go.kr/web/msipContents/contentsView.do?cateId=mssw353&amp;artId=2122983</a:t>
            </a:r>
            <a:r>
              <a:rPr lang="en-US" sz="1600" b="0" kern="1200" dirty="0"/>
              <a:t> </a:t>
            </a:r>
            <a:endParaRPr lang="en-US" sz="1600" dirty="0"/>
          </a:p>
          <a:p>
            <a:endParaRPr 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17-19 Sept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4613868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APT and APAC</a:t>
            </a:r>
            <a:endParaRPr lang="en-US" sz="2400" dirty="0"/>
          </a:p>
        </p:txBody>
      </p:sp>
      <p:sp>
        <p:nvSpPr>
          <p:cNvPr id="3" name="Content Placeholder 2"/>
          <p:cNvSpPr>
            <a:spLocks noGrp="1"/>
          </p:cNvSpPr>
          <p:nvPr>
            <p:ph idx="1"/>
          </p:nvPr>
        </p:nvSpPr>
        <p:spPr>
          <a:xfrm>
            <a:off x="685800" y="1216176"/>
            <a:ext cx="8292711" cy="5259237"/>
          </a:xfrm>
        </p:spPr>
        <p:txBody>
          <a:bodyPr/>
          <a:lstStyle/>
          <a:p>
            <a:pPr>
              <a:buFont typeface="Arial" panose="020B0604020202020204" pitchFamily="34" charset="0"/>
              <a:buChar char="•"/>
            </a:pPr>
            <a:endParaRPr lang="en-US" sz="1800" dirty="0"/>
          </a:p>
          <a:p>
            <a:pPr>
              <a:buFont typeface="Arial" panose="020B0604020202020204" pitchFamily="34" charset="0"/>
              <a:buChar char="•"/>
            </a:pPr>
            <a:r>
              <a:rPr lang="en-US" sz="2000" dirty="0"/>
              <a:t>Positions of APT on selected WRC-19 agenda items after APG19-5 </a:t>
            </a:r>
          </a:p>
          <a:p>
            <a:pPr lvl="1">
              <a:buFont typeface="Arial" panose="020B0604020202020204" pitchFamily="34" charset="0"/>
              <a:buChar char="•"/>
            </a:pPr>
            <a:r>
              <a:rPr lang="en-US" sz="1800" dirty="0">
                <a:hlinkClick r:id="rId3"/>
              </a:rPr>
              <a:t>https://mentor.ieee.org/802.18/dcn/19/18-19-0128-00-0000-latest-positions-of-apt-on-selected-wrc-19-agenda-items-after-apg19-5.pptx</a:t>
            </a:r>
            <a:r>
              <a:rPr lang="en-US" sz="1800" dirty="0"/>
              <a:t> </a:t>
            </a:r>
          </a:p>
          <a:p>
            <a:pPr>
              <a:buFont typeface="Arial" panose="020B0604020202020204" pitchFamily="34" charset="0"/>
              <a:buChar char="•"/>
            </a:pPr>
            <a:endParaRPr lang="en-US" sz="1800" dirty="0"/>
          </a:p>
          <a:p>
            <a:pPr>
              <a:buFont typeface="Arial" panose="020B0604020202020204" pitchFamily="34" charset="0"/>
              <a:buChar char="•"/>
            </a:pPr>
            <a:r>
              <a:rPr lang="en-US" sz="2000" dirty="0"/>
              <a:t>APAC update - September 2019 </a:t>
            </a:r>
          </a:p>
          <a:p>
            <a:pPr lvl="1">
              <a:buFont typeface="Arial" panose="020B0604020202020204" pitchFamily="34" charset="0"/>
              <a:buChar char="•"/>
            </a:pPr>
            <a:r>
              <a:rPr lang="en-US" sz="1800" dirty="0"/>
              <a:t>Document 18-19/0129  </a:t>
            </a:r>
            <a:r>
              <a:rPr lang="en-US" sz="1800" dirty="0">
                <a:hlinkClick r:id="rId4"/>
              </a:rPr>
              <a:t>https://mentor.ieee.org/802.18/dcn/19/18-19-0129-00-0000-apac-update-september-2019.pptx</a:t>
            </a:r>
            <a:r>
              <a:rPr lang="en-US" sz="1800" dirty="0"/>
              <a:t> </a:t>
            </a:r>
          </a:p>
          <a:p>
            <a:pPr>
              <a:buFont typeface="Arial" panose="020B0604020202020204" pitchFamily="34" charset="0"/>
              <a:buChar char="•"/>
            </a:pPr>
            <a:endParaRPr 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17-19 Sept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0411086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44 (7 on LMSC)</a:t>
            </a:r>
            <a:r>
              <a:rPr lang="en-US" altLang="en-US" sz="1800" dirty="0">
                <a:solidFill>
                  <a:schemeClr val="tx1"/>
                </a:solidFill>
              </a:rPr>
              <a:t>;   2 Nearly Voters;  Aspirant members: 19</a:t>
            </a: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17-19 Sept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1018981848"/>
              </p:ext>
            </p:extLst>
          </p:nvPr>
        </p:nvGraphicFramePr>
        <p:xfrm>
          <a:off x="7215194" y="5703888"/>
          <a:ext cx="2044694" cy="771525"/>
        </p:xfrm>
        <a:graphic>
          <a:graphicData uri="http://schemas.openxmlformats.org/presentationml/2006/ole">
            <mc:AlternateContent xmlns:mc="http://schemas.openxmlformats.org/markup-compatibility/2006">
              <mc:Choice xmlns:v="urn:schemas-microsoft-com:vml" Requires="v">
                <p:oleObj spid="_x0000_s7752"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215194" y="5703888"/>
                        <a:ext cx="2044694"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URSI and UWB</a:t>
            </a:r>
            <a:endParaRPr lang="en-US" sz="2400" dirty="0"/>
          </a:p>
        </p:txBody>
      </p:sp>
      <p:sp>
        <p:nvSpPr>
          <p:cNvPr id="3" name="Content Placeholder 2"/>
          <p:cNvSpPr>
            <a:spLocks noGrp="1"/>
          </p:cNvSpPr>
          <p:nvPr>
            <p:ph idx="1"/>
          </p:nvPr>
        </p:nvSpPr>
        <p:spPr>
          <a:xfrm>
            <a:off x="685800" y="1216176"/>
            <a:ext cx="8292711" cy="5259237"/>
          </a:xfrm>
        </p:spPr>
        <p:txBody>
          <a:bodyPr/>
          <a:lstStyle/>
          <a:p>
            <a:pPr>
              <a:buFont typeface="Arial" panose="020B0604020202020204" pitchFamily="34" charset="0"/>
              <a:buChar char="•"/>
            </a:pPr>
            <a:endParaRPr lang="en-US" sz="1800" dirty="0"/>
          </a:p>
          <a:p>
            <a:pPr>
              <a:buFont typeface="Arial" panose="020B0604020202020204" pitchFamily="34" charset="0"/>
              <a:buChar char="•"/>
            </a:pPr>
            <a:r>
              <a:rPr lang="en-US" sz="2000" b="0" dirty="0"/>
              <a:t>Discussion between ITU-R and URSI(International Union of Radio Science) for harmonization between scientific and commercial uses of radio in particular, UWB.</a:t>
            </a: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17-19 Sept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7495456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98889" y="1164817"/>
            <a:ext cx="8292711" cy="5310596"/>
          </a:xfrm>
        </p:spPr>
        <p:txBody>
          <a:bodyPr/>
          <a:lstStyle/>
          <a:p>
            <a:pPr>
              <a:buFont typeface="Wingdings" panose="05000000000000000000" pitchFamily="2" charset="2"/>
              <a:buChar char="q"/>
            </a:pPr>
            <a:r>
              <a:rPr lang="en-US" sz="1800" b="0" dirty="0">
                <a:solidFill>
                  <a:srgbClr val="00B0F0"/>
                </a:solidFill>
              </a:rPr>
              <a:t>_____.</a:t>
            </a:r>
            <a:endParaRPr lang="en-US" sz="1600" b="0" dirty="0">
              <a:solidFill>
                <a:srgbClr val="002060"/>
              </a:solidFill>
            </a:endParaRPr>
          </a:p>
          <a:p>
            <a:pPr>
              <a:buFont typeface="Arial" panose="020B0604020202020204" pitchFamily="34" charset="0"/>
              <a:buChar char="•"/>
            </a:pPr>
            <a:endParaRPr lang="en-US" sz="1600" b="0" dirty="0">
              <a:solidFill>
                <a:srgbClr val="002060"/>
              </a:solidFill>
            </a:endParaRPr>
          </a:p>
          <a:p>
            <a:pPr marL="0" indent="0"/>
            <a:endParaRPr lang="en-US" sz="1600" b="0" dirty="0">
              <a:solidFill>
                <a:srgbClr val="002060"/>
              </a:solidFill>
            </a:endParaRPr>
          </a:p>
          <a:p>
            <a:pPr>
              <a:buFont typeface="Arial" panose="020B0604020202020204" pitchFamily="34" charset="0"/>
              <a:buChar char="•"/>
            </a:pPr>
            <a:endParaRPr lang="en-US" sz="1600" b="0" dirty="0">
              <a:solidFill>
                <a:srgbClr val="002060"/>
              </a:solidFill>
            </a:endParaRPr>
          </a:p>
          <a:p>
            <a:pPr>
              <a:buFont typeface="Arial" panose="020B0604020202020204" pitchFamily="34" charset="0"/>
              <a:buChar char="•"/>
            </a:pPr>
            <a:endParaRPr lang="en-US" sz="1600" b="0" dirty="0">
              <a:solidFill>
                <a:srgbClr val="002060"/>
              </a:solidFill>
            </a:endParaRPr>
          </a:p>
          <a:p>
            <a:pPr>
              <a:buFont typeface="Arial" panose="020B0604020202020204" pitchFamily="34" charset="0"/>
              <a:buChar char="•"/>
            </a:pPr>
            <a:r>
              <a:rPr lang="en-US" sz="1600" b="0" dirty="0">
                <a:solidFill>
                  <a:srgbClr val="002060"/>
                </a:solidFill>
              </a:rPr>
              <a:t>Ongoing:  </a:t>
            </a:r>
          </a:p>
          <a:p>
            <a:pPr lvl="1">
              <a:buFont typeface="Arial" panose="020B0604020202020204" pitchFamily="34" charset="0"/>
              <a:buChar char="•"/>
            </a:pPr>
            <a:r>
              <a:rPr lang="en-US" sz="1400" b="0" dirty="0">
                <a:solidFill>
                  <a:srgbClr val="002060"/>
                </a:solidFill>
              </a:rPr>
              <a:t>WPT use of license-exempt bands.</a:t>
            </a:r>
          </a:p>
          <a:p>
            <a:pPr lvl="1">
              <a:buFont typeface="Arial" panose="020B0604020202020204" pitchFamily="34" charset="0"/>
              <a:buChar char="•"/>
            </a:pPr>
            <a:r>
              <a:rPr lang="en-US" sz="1400" b="0" dirty="0">
                <a:solidFill>
                  <a:srgbClr val="002060"/>
                </a:solidFill>
              </a:rPr>
              <a:t>Digital Divide, how can we help? </a:t>
            </a:r>
          </a:p>
          <a:p>
            <a:pPr>
              <a:buFont typeface="Arial" panose="020B0604020202020204" pitchFamily="34" charset="0"/>
              <a:buChar char="•"/>
            </a:pPr>
            <a:r>
              <a:rPr lang="en-US" sz="1600" dirty="0"/>
              <a:t>General Info:  </a:t>
            </a:r>
          </a:p>
          <a:p>
            <a:pPr lvl="1">
              <a:buFont typeface="Arial" panose="020B0604020202020204" pitchFamily="34" charset="0"/>
              <a:buChar char="•"/>
            </a:pPr>
            <a:r>
              <a:rPr lang="en-US" sz="1400" dirty="0"/>
              <a:t>Latest Cisco VNI 2018-2022 networking trends, updated 21Feb19 (annually). </a:t>
            </a:r>
            <a:r>
              <a:rPr lang="en-US" sz="1400" u="sng" dirty="0">
                <a:hlinkClick r:id="rId2"/>
              </a:rPr>
              <a:t>https://www.cisco.com/c/en/us/solutions/collateral/service-provider/visual-networking-index-vni/white-paper-c11-738429.pdf</a:t>
            </a:r>
            <a:r>
              <a:rPr lang="en-US" sz="1400" u="sng" dirty="0"/>
              <a:t> </a:t>
            </a:r>
          </a:p>
          <a:p>
            <a:pPr lvl="1">
              <a:buFont typeface="Arial" panose="020B0604020202020204" pitchFamily="34" charset="0"/>
              <a:buChar char="•"/>
            </a:pPr>
            <a:r>
              <a:rPr lang="en-US" sz="1400" dirty="0"/>
              <a:t>Latest World Economic Outlook</a:t>
            </a:r>
            <a:r>
              <a:rPr lang="en-US" sz="1400" b="1" dirty="0"/>
              <a:t>.</a:t>
            </a:r>
          </a:p>
          <a:p>
            <a:pPr marL="457200" lvl="1" indent="0"/>
            <a:r>
              <a:rPr lang="en-US" sz="1400" u="sng" dirty="0">
                <a:hlinkClick r:id="rId3"/>
              </a:rPr>
              <a:t>https://www.imf.org/en/Publications/WEO/Issues/2019/03/28/world-economic-outlook-april-2019</a:t>
            </a:r>
            <a:r>
              <a:rPr lang="en-US" sz="1400" dirty="0">
                <a:hlinkClick r:id="rId3"/>
              </a:rPr>
              <a:t> </a:t>
            </a:r>
            <a:endParaRPr lang="en-US" sz="1400" dirty="0"/>
          </a:p>
          <a:p>
            <a:pPr marL="457200" lvl="1" indent="0"/>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21</a:t>
            </a:fld>
            <a:endParaRPr lang="en-US" altLang="en-US" dirty="0"/>
          </a:p>
        </p:txBody>
      </p:sp>
      <p:sp>
        <p:nvSpPr>
          <p:cNvPr id="7" name="Date Placeholder 6"/>
          <p:cNvSpPr>
            <a:spLocks noGrp="1"/>
          </p:cNvSpPr>
          <p:nvPr>
            <p:ph type="dt" idx="15"/>
          </p:nvPr>
        </p:nvSpPr>
        <p:spPr/>
        <p:txBody>
          <a:bodyPr/>
          <a:lstStyle/>
          <a:p>
            <a:r>
              <a:rPr lang="en-US"/>
              <a:t>17-19 Sept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5915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marL="285750" indent="-285750">
              <a:buFont typeface="Arial" panose="020B0604020202020204" pitchFamily="34" charset="0"/>
              <a:buChar char="•"/>
            </a:pPr>
            <a:r>
              <a:rPr lang="en-US" sz="1800" dirty="0">
                <a:solidFill>
                  <a:schemeClr val="bg1">
                    <a:lumMod val="85000"/>
                  </a:schemeClr>
                </a:solidFill>
              </a:rPr>
              <a:t>Nothing brought up</a:t>
            </a: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a:buFont typeface="Arial" panose="020B0604020202020204" pitchFamily="34" charset="0"/>
              <a:buChar char="•"/>
            </a:pPr>
            <a:r>
              <a:rPr lang="en-US" sz="1800" dirty="0"/>
              <a:t>Straw Poll</a:t>
            </a:r>
          </a:p>
          <a:p>
            <a:pPr lvl="1"/>
            <a:r>
              <a:rPr lang="en-US" dirty="0"/>
              <a:t>How many people would like to come back to this venue? </a:t>
            </a:r>
          </a:p>
          <a:p>
            <a:pPr lvl="2"/>
            <a:r>
              <a:rPr lang="en-US" sz="2200" dirty="0"/>
              <a:t>Yes –   ___</a:t>
            </a:r>
          </a:p>
          <a:p>
            <a:pPr lvl="2"/>
            <a:r>
              <a:rPr lang="en-US" sz="2200" dirty="0"/>
              <a:t>No – 	___</a:t>
            </a:r>
          </a:p>
          <a:p>
            <a:pPr lvl="1"/>
            <a:r>
              <a:rPr lang="en-US" dirty="0"/>
              <a:t>Liked the Social –   ___</a:t>
            </a:r>
          </a:p>
          <a:p>
            <a:pPr lvl="1"/>
            <a:r>
              <a:rPr lang="en-US" dirty="0"/>
              <a:t>Disliked the Social –  ___	 </a:t>
            </a:r>
          </a:p>
          <a:p>
            <a:pPr lvl="1"/>
            <a:r>
              <a:rPr lang="en-US" dirty="0"/>
              <a:t>Did not go to Social – ___	</a:t>
            </a:r>
            <a:r>
              <a:rPr lang="en-US" sz="1800" strike="sngStrike" dirty="0"/>
              <a:t> </a:t>
            </a: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17-19 Sept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721183"/>
            <a:ext cx="8229599" cy="5754230"/>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26 Sept 2019 – </a:t>
            </a:r>
            <a:r>
              <a:rPr lang="en-US" sz="2000" i="1" u="sng" dirty="0"/>
              <a:t>15:00 – &lt;15:55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https://mentor.ieee.org/802.18/dcn/16/18-16-0038-13-0000-teleconference-call-in-info.pptx</a:t>
            </a:r>
            <a:r>
              <a:rPr lang="en-US" sz="1800" dirty="0"/>
              <a:t>  </a:t>
            </a:r>
            <a:r>
              <a:rPr lang="en-US" altLang="en-US" sz="1800" b="1" dirty="0"/>
              <a:t>(</a:t>
            </a:r>
            <a:r>
              <a:rPr lang="en-US" altLang="en-US" sz="1800" b="1" i="1" u="sng" dirty="0"/>
              <a:t>or latest)</a:t>
            </a:r>
            <a:endParaRPr lang="en-US" altLang="en-US" sz="1800" b="1" i="1" u="sng" dirty="0">
              <a:highlight>
                <a:srgbClr val="FFFF00"/>
              </a:highlight>
            </a:endParaRPr>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late changes/cancellations will be sent out to the 802.18 </a:t>
            </a:r>
            <a:r>
              <a:rPr lang="en-US" sz="1800" dirty="0" err="1"/>
              <a:t>listserver</a:t>
            </a:r>
            <a:r>
              <a:rPr lang="en-US" sz="1800" dirty="0"/>
              <a:t>. </a:t>
            </a:r>
          </a:p>
          <a:p>
            <a:pPr>
              <a:buFont typeface="Arial" panose="020B0604020202020204" pitchFamily="34" charset="0"/>
              <a:buChar char="•"/>
            </a:pPr>
            <a:endParaRPr lang="en-US" sz="20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09:________ local</a:t>
            </a:r>
          </a:p>
          <a:p>
            <a:pPr lvl="3">
              <a:buFont typeface="Arial" panose="020B0604020202020204" pitchFamily="34" charset="0"/>
              <a:buChar char="•"/>
            </a:pPr>
            <a:endParaRPr lang="en-US" sz="1000" b="0" dirty="0"/>
          </a:p>
          <a:p>
            <a:pPr>
              <a:buFont typeface="Arial" panose="020B0604020202020204" pitchFamily="34" charset="0"/>
              <a:buChar char="•"/>
            </a:pPr>
            <a:r>
              <a:rPr lang="en-US" sz="1800" b="0" dirty="0"/>
              <a:t>The next face to face meeting of the 802.18 RR-TAG will be at the IEEE 802, 10 – 15 November 2019 Plenary in the Hilton Waikoloa Village, Kona, HI, USA </a:t>
            </a:r>
          </a:p>
          <a:p>
            <a:pPr>
              <a:buFont typeface="Arial" panose="020B0604020202020204" pitchFamily="34" charset="0"/>
              <a:buChar char="•"/>
            </a:pPr>
            <a:r>
              <a:rPr lang="en-US" sz="1600" dirty="0"/>
              <a:t>Normal time slots, Tuesday AM2 and Thursday AM1 </a:t>
            </a:r>
            <a:r>
              <a:rPr lang="en-US" sz="1600" dirty="0">
                <a:solidFill>
                  <a:schemeClr val="accent2">
                    <a:lumMod val="60000"/>
                    <a:lumOff val="40000"/>
                  </a:schemeClr>
                </a:solidFill>
              </a:rPr>
              <a:t>– </a:t>
            </a:r>
            <a:r>
              <a:rPr lang="en-US" sz="1200" dirty="0">
                <a:solidFill>
                  <a:schemeClr val="accent2">
                    <a:lumMod val="60000"/>
                    <a:lumOff val="40000"/>
                  </a:schemeClr>
                </a:solidFill>
              </a:rPr>
              <a:t>remember no reciprocal from other WGs </a:t>
            </a:r>
            <a:endParaRPr lang="en-US" sz="1400" dirty="0">
              <a:solidFill>
                <a:schemeClr val="accent2">
                  <a:lumMod val="60000"/>
                  <a:lumOff val="40000"/>
                </a:schemeClr>
              </a:solidFill>
            </a:endParaRPr>
          </a:p>
          <a:p>
            <a:pPr>
              <a:buFont typeface="Arial" panose="020B0604020202020204" pitchFamily="34" charset="0"/>
              <a:buChar char="•"/>
            </a:pPr>
            <a:endParaRPr lang="en-US" sz="2000" dirty="0"/>
          </a:p>
          <a:p>
            <a:pPr>
              <a:buFont typeface="Arial" panose="020B0604020202020204" pitchFamily="34" charset="0"/>
              <a:buChar char="•"/>
            </a:pPr>
            <a:r>
              <a:rPr lang="en-US" sz="2000" dirty="0"/>
              <a:t>Safe Travels</a:t>
            </a:r>
          </a:p>
          <a:p>
            <a:pPr>
              <a:buFont typeface="Arial" panose="020B0604020202020204" pitchFamily="34" charset="0"/>
              <a:buChar char="•"/>
            </a:pPr>
            <a:endParaRPr lang="en-US" sz="200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17-19 Sept 2019</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17-19 Sept 2019</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24</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17-19 Sept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Vice Chair</a:t>
            </a:r>
            <a:endParaRPr lang="en-US" altLang="en-US" sz="2400" dirty="0"/>
          </a:p>
        </p:txBody>
      </p:sp>
    </p:spTree>
    <p:extLst>
      <p:ext uri="{BB962C8B-B14F-4D97-AF65-F5344CB8AC3E}">
        <p14:creationId xmlns:p14="http://schemas.microsoft.com/office/powerpoint/2010/main" val="16425382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Secretary</a:t>
            </a:r>
            <a:endParaRPr lang="en-US" altLang="en-US" sz="2400" dirty="0"/>
          </a:p>
        </p:txBody>
      </p:sp>
      <p:sp>
        <p:nvSpPr>
          <p:cNvPr id="16387" name="Content Placeholder 2"/>
          <p:cNvSpPr>
            <a:spLocks noGrp="1"/>
          </p:cNvSpPr>
          <p:nvPr>
            <p:ph idx="1"/>
          </p:nvPr>
        </p:nvSpPr>
        <p:spPr>
          <a:xfrm>
            <a:off x="701732" y="864728"/>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a:p>
            <a:pPr marL="400050">
              <a:spcBef>
                <a:spcPts val="0"/>
              </a:spcBef>
              <a:spcAft>
                <a:spcPts val="300"/>
              </a:spcAft>
              <a:buFont typeface="Arial" panose="020B0604020202020204" pitchFamily="34" charset="0"/>
              <a:buChar char="•"/>
            </a:pPr>
            <a:r>
              <a:rPr lang="en-US" altLang="en-US" sz="1600" b="1" dirty="0">
                <a:solidFill>
                  <a:schemeClr val="tx1"/>
                </a:solidFill>
              </a:rPr>
              <a:t>Secretary must be IEEE SA member</a:t>
            </a:r>
            <a:r>
              <a:rPr lang="en-US" altLang="en-US" sz="1600" dirty="0">
                <a:solidFill>
                  <a:schemeClr val="tx1"/>
                </a:solidFill>
              </a:rPr>
              <a:t>, though letters are not needed. </a:t>
            </a:r>
          </a:p>
          <a:p>
            <a:pPr marL="800100" lvl="1" indent="-342900">
              <a:spcBef>
                <a:spcPts val="0"/>
              </a:spcBef>
              <a:spcAft>
                <a:spcPts val="300"/>
              </a:spcAft>
              <a:buFont typeface="Arial" panose="020B0604020202020204" pitchFamily="34" charset="0"/>
              <a:buChar char="•"/>
            </a:pPr>
            <a:endParaRPr lang="en-US" sz="1400"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26</a:t>
            </a:fld>
            <a:endParaRPr lang="en-US" altLang="en-US" sz="1200" b="0" dirty="0"/>
          </a:p>
        </p:txBody>
      </p:sp>
      <p:sp>
        <p:nvSpPr>
          <p:cNvPr id="2" name="Date Placeholder 1"/>
          <p:cNvSpPr>
            <a:spLocks noGrp="1"/>
          </p:cNvSpPr>
          <p:nvPr>
            <p:ph type="dt" idx="15"/>
          </p:nvPr>
        </p:nvSpPr>
        <p:spPr/>
        <p:txBody>
          <a:bodyPr/>
          <a:lstStyle/>
          <a:p>
            <a:r>
              <a:rPr lang="en-US"/>
              <a:t>17-19 Sept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17-19 Sept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SM.2352 on THz</a:t>
            </a:r>
            <a:endParaRPr lang="en-US" sz="1200" dirty="0"/>
          </a:p>
        </p:txBody>
      </p:sp>
      <p:sp>
        <p:nvSpPr>
          <p:cNvPr id="3" name="Content Placeholder 2"/>
          <p:cNvSpPr>
            <a:spLocks noGrp="1"/>
          </p:cNvSpPr>
          <p:nvPr>
            <p:ph idx="1"/>
          </p:nvPr>
        </p:nvSpPr>
        <p:spPr>
          <a:xfrm>
            <a:off x="638355" y="1066799"/>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r>
              <a:rPr lang="en-US" sz="2000" dirty="0"/>
              <a:t>From 802.15.3d, ITU-R SM.2352 on THz communications needs  updates.   </a:t>
            </a:r>
          </a:p>
          <a:p>
            <a:pPr lvl="1">
              <a:lnSpc>
                <a:spcPct val="150000"/>
              </a:lnSpc>
              <a:spcBef>
                <a:spcPts val="600"/>
              </a:spcBef>
              <a:buFont typeface="Arial" panose="020B0604020202020204" pitchFamily="34" charset="0"/>
              <a:buChar char="•"/>
            </a:pPr>
            <a:r>
              <a:rPr lang="en-US" sz="1600" dirty="0"/>
              <a:t>ITU-R WP1A  meeting in June did not manage to prepare an (expected) liaison statement.</a:t>
            </a:r>
          </a:p>
          <a:p>
            <a:pPr lvl="1">
              <a:lnSpc>
                <a:spcPct val="150000"/>
              </a:lnSpc>
              <a:spcBef>
                <a:spcPts val="600"/>
              </a:spcBef>
              <a:buFont typeface="Arial" panose="020B0604020202020204" pitchFamily="34" charset="0"/>
              <a:buChar char="•"/>
            </a:pPr>
            <a:r>
              <a:rPr lang="en-US" sz="1800" dirty="0"/>
              <a:t>Though, 802.15.3d does have a draft of a submission to ITU-R on the current SM.2352 that needs updates. </a:t>
            </a:r>
          </a:p>
          <a:p>
            <a:pPr lvl="1">
              <a:spcBef>
                <a:spcPts val="600"/>
              </a:spcBef>
              <a:buFont typeface="Arial" panose="020B0604020202020204" pitchFamily="34" charset="0"/>
              <a:buChar char="•"/>
            </a:pPr>
            <a:r>
              <a:rPr lang="en-US" sz="1800" dirty="0">
                <a:solidFill>
                  <a:schemeClr val="tx1"/>
                </a:solidFill>
                <a:hlinkClick r:id="rId3"/>
              </a:rPr>
              <a:t>https://mentor.ieee.org/802.15/dcn/19/15-19-0276-01-0thz-ieee-802-15-tag-thz-input-to-the-revision-of-itu-r-sm-2352.docx</a:t>
            </a:r>
            <a:r>
              <a:rPr lang="en-US" sz="1800" dirty="0">
                <a:solidFill>
                  <a:schemeClr val="tx1"/>
                </a:solidFill>
              </a:rPr>
              <a:t>  </a:t>
            </a:r>
          </a:p>
          <a:p>
            <a:pPr lvl="1">
              <a:spcBef>
                <a:spcPts val="600"/>
              </a:spcBef>
              <a:buFont typeface="Arial" panose="020B0604020202020204" pitchFamily="34" charset="0"/>
              <a:buChar char="•"/>
            </a:pPr>
            <a:r>
              <a:rPr lang="en-US" sz="1800" dirty="0">
                <a:solidFill>
                  <a:schemeClr val="tx1"/>
                </a:solidFill>
              </a:rPr>
              <a:t>Any suggestions before it goes to 802.15 working group? </a:t>
            </a:r>
          </a:p>
          <a:p>
            <a:pPr lvl="1">
              <a:spcBef>
                <a:spcPts val="600"/>
              </a:spcBef>
              <a:buFont typeface="Arial" panose="020B0604020202020204" pitchFamily="34" charset="0"/>
              <a:buChar char="•"/>
            </a:pPr>
            <a:r>
              <a:rPr lang="en-US" sz="1800" dirty="0">
                <a:solidFill>
                  <a:schemeClr val="tx1"/>
                </a:solidFill>
              </a:rPr>
              <a:t>Just one update, the leading paragraph with the latest boiler plate.  r02 was uploaded.</a:t>
            </a:r>
          </a:p>
          <a:p>
            <a:pPr lvl="1">
              <a:spcBef>
                <a:spcPts val="600"/>
              </a:spcBef>
              <a:buFont typeface="Arial" panose="020B0604020202020204" pitchFamily="34" charset="0"/>
              <a:buChar char="•"/>
            </a:pPr>
            <a:r>
              <a:rPr lang="en-US" sz="1800" dirty="0">
                <a:solidFill>
                  <a:schemeClr val="tx1"/>
                </a:solidFill>
              </a:rPr>
              <a:t>Note: the plan is to get it completed, though will not formally be worked on by 802.18 until early next year for final ITU-R format and approval.  </a:t>
            </a:r>
          </a:p>
          <a:p>
            <a:pPr lvl="2">
              <a:spcBef>
                <a:spcPts val="600"/>
              </a:spcBef>
              <a:buFont typeface="Arial" panose="020B0604020202020204" pitchFamily="34" charset="0"/>
              <a:buChar char="•"/>
            </a:pPr>
            <a:r>
              <a:rPr lang="en-US" sz="1600" dirty="0">
                <a:solidFill>
                  <a:schemeClr val="tx1"/>
                </a:solidFill>
              </a:rPr>
              <a:t>Key item for this is 802.15 THz TAG is not meeting again before it is needed in June of 2020, so they want to be done now with the content. </a:t>
            </a:r>
          </a:p>
          <a:p>
            <a:pPr lvl="1">
              <a:spcBef>
                <a:spcPts val="600"/>
              </a:spcBef>
              <a:buFont typeface="Arial" panose="020B0604020202020204" pitchFamily="34" charset="0"/>
              <a:buChar char="•"/>
            </a:pPr>
            <a:endParaRPr lang="en-US" sz="1500" dirty="0">
              <a:solidFill>
                <a:schemeClr val="tx1"/>
              </a:solidFill>
            </a:endParaRPr>
          </a:p>
          <a:p>
            <a:pPr lvl="1">
              <a:spcBef>
                <a:spcPts val="600"/>
              </a:spcBef>
              <a:buFont typeface="Arial" panose="020B0604020202020204" pitchFamily="34" charset="0"/>
              <a:buChar char="•"/>
            </a:pPr>
            <a:endParaRPr lang="en-US" sz="14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17-19 Sept 2019</a:t>
            </a:r>
            <a:endParaRPr lang="en-GB" dirty="0"/>
          </a:p>
        </p:txBody>
      </p:sp>
    </p:spTree>
    <p:extLst>
      <p:ext uri="{BB962C8B-B14F-4D97-AF65-F5344CB8AC3E}">
        <p14:creationId xmlns:p14="http://schemas.microsoft.com/office/powerpoint/2010/main" val="36652243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THz SM.2352 motion</a:t>
            </a:r>
            <a:endParaRPr lang="en-US" sz="1200" dirty="0"/>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800" u="sng" dirty="0"/>
              <a:t>Motion:</a:t>
            </a:r>
            <a:r>
              <a:rPr lang="en-US" sz="1800" dirty="0"/>
              <a:t> </a:t>
            </a:r>
            <a:r>
              <a:rPr lang="en-US" sz="1800" b="0" dirty="0"/>
              <a:t>Move to approve document </a:t>
            </a:r>
            <a:r>
              <a:rPr lang="en-US" sz="1800" b="0" dirty="0">
                <a:hlinkClick r:id="rId3" invalidUrl="https:///"/>
              </a:rPr>
              <a:t>https://</a:t>
            </a:r>
            <a:r>
              <a:rPr lang="en-US" sz="1800" b="0" dirty="0"/>
              <a:t>_________ on ITU-R SM.2352 report on THz communications updates. With the chair of 802.18 to have editorial privileges and send to the LMSC(EC) for review/approval and submission to ITU-R WP 1A.</a:t>
            </a:r>
          </a:p>
          <a:p>
            <a:endParaRPr lang="en-US" altLang="en-US" sz="1800" dirty="0">
              <a:solidFill>
                <a:schemeClr val="tx1"/>
              </a:solidFill>
            </a:endParaRPr>
          </a:p>
          <a:p>
            <a:r>
              <a:rPr lang="en-US" altLang="en-US" sz="1800" dirty="0"/>
              <a:t>		Moved by:  		__ 	</a:t>
            </a:r>
          </a:p>
          <a:p>
            <a:pPr lvl="1"/>
            <a:r>
              <a:rPr lang="en-US" altLang="en-US" sz="1800" b="1" dirty="0"/>
              <a:t>Seconded by:  	__ </a:t>
            </a:r>
          </a:p>
          <a:p>
            <a:pPr lvl="1"/>
            <a:r>
              <a:rPr lang="en-US" altLang="en-US" sz="1800" b="1" dirty="0"/>
              <a:t>Discussion?	</a:t>
            </a:r>
            <a:r>
              <a:rPr lang="en-US" altLang="en-US" sz="1800" b="1" dirty="0">
                <a:solidFill>
                  <a:schemeClr val="bg1">
                    <a:lumMod val="65000"/>
                  </a:schemeClr>
                </a:solidFill>
              </a:rPr>
              <a:t>none</a:t>
            </a:r>
          </a:p>
          <a:p>
            <a:pPr lvl="1"/>
            <a:r>
              <a:rPr lang="en-US" altLang="en-US" sz="1800" b="1" dirty="0">
                <a:solidFill>
                  <a:schemeClr val="bg1">
                    <a:lumMod val="65000"/>
                  </a:schemeClr>
                </a:solidFill>
              </a:rPr>
              <a:t>Vote:  __Y   /  __N   /  __A </a:t>
            </a:r>
          </a:p>
          <a:p>
            <a:pPr lvl="1"/>
            <a:endParaRPr lang="en-US" altLang="en-US" sz="1800" b="1" dirty="0">
              <a:solidFill>
                <a:schemeClr val="bg1">
                  <a:lumMod val="65000"/>
                </a:schemeClr>
              </a:solidFill>
            </a:endParaRPr>
          </a:p>
          <a:p>
            <a:pPr lvl="1"/>
            <a:r>
              <a:rPr lang="en-US" altLang="en-US" sz="1800" b="1" dirty="0">
                <a:solidFill>
                  <a:schemeClr val="bg1">
                    <a:lumMod val="65000"/>
                  </a:schemeClr>
                </a:solidFill>
              </a:rPr>
              <a:t>Motion - Passed</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17-19 Sept 2019</a:t>
            </a:r>
            <a:endParaRPr lang="en-GB" dirty="0"/>
          </a:p>
        </p:txBody>
      </p:sp>
    </p:spTree>
    <p:extLst>
      <p:ext uri="{BB962C8B-B14F-4D97-AF65-F5344CB8AC3E}">
        <p14:creationId xmlns:p14="http://schemas.microsoft.com/office/powerpoint/2010/main" val="3277828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17-19 Sept 2019</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a:p>
            <a:pPr marL="285750" indent="-285750">
              <a:lnSpc>
                <a:spcPct val="80000"/>
              </a:lnSpc>
              <a:buFont typeface="Wingdings" panose="05000000000000000000" pitchFamily="2" charset="2"/>
              <a:buChar char="v"/>
              <a:defRPr/>
            </a:pPr>
            <a:r>
              <a:rPr lang="en-US" altLang="en-US" sz="1800" b="1" dirty="0">
                <a:solidFill>
                  <a:schemeClr val="accent5">
                    <a:lumMod val="75000"/>
                  </a:schemeClr>
                </a:solidFill>
                <a:latin typeface="Calibri" panose="020F0502020204030204" pitchFamily="34" charset="0"/>
                <a:cs typeface="Calibri" panose="020F0502020204030204" pitchFamily="34" charset="0"/>
              </a:rPr>
              <a:t>Note: new slide coming on copyright material. </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95700"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would ask you to please leave the call or meeting.)</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17-19 Sept 2019</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17-19 Sept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1037411"/>
            <a:ext cx="4167881"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400" b="1" u="sng" dirty="0">
                <a:solidFill>
                  <a:schemeClr val="tx1"/>
                </a:solidFill>
              </a:rPr>
              <a:t>Attendance server is open</a:t>
            </a:r>
          </a:p>
          <a:p>
            <a:pPr lvl="1">
              <a:buFont typeface="Arial" panose="020B0604020202020204" pitchFamily="34" charset="0"/>
              <a:buChar char="•"/>
            </a:pPr>
            <a:r>
              <a:rPr lang="en-US" sz="1400" dirty="0">
                <a:solidFill>
                  <a:schemeClr val="accent2">
                    <a:lumMod val="60000"/>
                    <a:lumOff val="40000"/>
                  </a:schemeClr>
                </a:solidFill>
              </a:rPr>
              <a:t>Remember no reciprocal from other WGs</a:t>
            </a:r>
            <a:endParaRPr lang="en-US" altLang="en-US" sz="1400" b="1" u="sng" dirty="0">
              <a:solidFill>
                <a:schemeClr val="accent2">
                  <a:lumMod val="60000"/>
                  <a:lumOff val="40000"/>
                </a:schemeClr>
              </a:solidFill>
            </a:endParaRP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Need someone to take some notes,  Tim J.</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lvl="1">
              <a:buFont typeface="Arial" panose="020B0604020202020204" pitchFamily="34" charset="0"/>
              <a:buChar char="•"/>
            </a:pPr>
            <a:r>
              <a:rPr lang="en-US" altLang="en-US" sz="1400" dirty="0">
                <a:solidFill>
                  <a:schemeClr val="tx1"/>
                </a:solidFill>
              </a:rPr>
              <a:t>looking for an  802.18 Vice-Chair &amp; Sec.</a:t>
            </a:r>
            <a:endParaRPr lang="en-US" altLang="en-US" sz="700" dirty="0">
              <a:solidFill>
                <a:schemeClr val="tx1"/>
              </a:solidFill>
            </a:endParaRPr>
          </a:p>
          <a:p>
            <a:pPr>
              <a:buFont typeface="Arial" panose="020B0604020202020204" pitchFamily="34" charset="0"/>
              <a:buChar char="•"/>
            </a:pPr>
            <a:r>
              <a:rPr lang="en-US" altLang="en-US" sz="1600" dirty="0">
                <a:solidFill>
                  <a:schemeClr val="tx1"/>
                </a:solidFill>
              </a:rPr>
              <a:t>Discussion items</a:t>
            </a: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US" altLang="en-US" sz="1400" dirty="0"/>
              <a:t>FCC UWB Bosch petition ex </a:t>
            </a:r>
            <a:r>
              <a:rPr lang="en-US" altLang="en-US" sz="1400" dirty="0" err="1"/>
              <a:t>parte</a:t>
            </a:r>
            <a:endParaRPr lang="en-US" altLang="en-US" sz="1400" dirty="0"/>
          </a:p>
          <a:p>
            <a:pPr lvl="1">
              <a:spcBef>
                <a:spcPts val="0"/>
              </a:spcBef>
              <a:buFont typeface="Arial" panose="020B0604020202020204" pitchFamily="34" charset="0"/>
              <a:buChar char="•"/>
            </a:pPr>
            <a:r>
              <a:rPr lang="en-US" altLang="en-US" sz="1400" dirty="0"/>
              <a:t>FCC UWB Piper waiver request</a:t>
            </a:r>
          </a:p>
          <a:p>
            <a:pPr lvl="1">
              <a:spcBef>
                <a:spcPts val="0"/>
              </a:spcBef>
              <a:buFont typeface="Arial" panose="020B0604020202020204" pitchFamily="34" charset="0"/>
              <a:buChar char="•"/>
            </a:pPr>
            <a:r>
              <a:rPr lang="en-US" altLang="en-US" sz="1400" dirty="0">
                <a:solidFill>
                  <a:schemeClr val="tx1"/>
                </a:solidFill>
              </a:rPr>
              <a:t>General Discussion Items</a:t>
            </a:r>
          </a:p>
          <a:p>
            <a:pPr lvl="3">
              <a:buFont typeface="Arial" panose="020B0604020202020204" pitchFamily="34" charset="0"/>
              <a:buChar char="•"/>
            </a:pPr>
            <a:endParaRPr lang="en-US" altLang="en-US" sz="800" dirty="0">
              <a:solidFill>
                <a:schemeClr val="tx1"/>
              </a:solidFill>
            </a:endParaRPr>
          </a:p>
          <a:p>
            <a:pPr>
              <a:buFont typeface="Arial" panose="020B0604020202020204" pitchFamily="34" charset="0"/>
              <a:buChar char="•"/>
            </a:pPr>
            <a:r>
              <a:rPr lang="en-US" altLang="en-US" sz="1600" dirty="0">
                <a:solidFill>
                  <a:schemeClr val="tx1"/>
                </a:solidFill>
              </a:rPr>
              <a:t>Agenda for Thursday</a:t>
            </a:r>
          </a:p>
          <a:p>
            <a:pPr lvl="1">
              <a:buFont typeface="Arial" panose="020B0604020202020204" pitchFamily="34" charset="0"/>
              <a:buChar char="•"/>
            </a:pPr>
            <a:r>
              <a:rPr lang="en-US" altLang="en-US" sz="1200" dirty="0">
                <a:solidFill>
                  <a:schemeClr val="tx1"/>
                </a:solidFill>
              </a:rPr>
              <a:t>APT/APAC status  update</a:t>
            </a:r>
          </a:p>
          <a:p>
            <a:pPr>
              <a:buFont typeface="Arial" panose="020B0604020202020204" pitchFamily="34" charset="0"/>
              <a:buChar char="•"/>
            </a:pPr>
            <a:r>
              <a:rPr lang="en-US" altLang="en-US" sz="1600" dirty="0">
                <a:solidFill>
                  <a:schemeClr val="tx1"/>
                </a:solidFill>
              </a:rPr>
              <a:t>Actions required</a:t>
            </a:r>
            <a:endParaRPr lang="en-US" altLang="en-US" sz="1400" dirty="0">
              <a:solidFill>
                <a:schemeClr val="tx1"/>
              </a:solidFill>
            </a:endParaRPr>
          </a:p>
          <a:p>
            <a:pPr lvl="1">
              <a:buFont typeface="Arial" panose="020B0604020202020204" pitchFamily="34" charset="0"/>
              <a:buChar char="•"/>
            </a:pPr>
            <a:r>
              <a:rPr lang="en-US" altLang="en-US" sz="1400" dirty="0">
                <a:solidFill>
                  <a:schemeClr val="tx1"/>
                </a:solidFill>
              </a:rPr>
              <a:t>Anything new that comes up.</a:t>
            </a: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585580" y="1037411"/>
            <a:ext cx="4572000" cy="54380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400" kern="0" dirty="0"/>
          </a:p>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sz="1400" dirty="0">
                <a:solidFill>
                  <a:schemeClr val="tx1"/>
                </a:solidFill>
              </a:rPr>
              <a:t>General items</a:t>
            </a:r>
          </a:p>
          <a:p>
            <a:pPr marL="0" indent="0">
              <a:spcBef>
                <a:spcPts val="0"/>
              </a:spcBef>
            </a:pPr>
            <a:endParaRPr lang="en-US" altLang="en-US" sz="1400" kern="0" dirty="0"/>
          </a:p>
          <a:p>
            <a:pPr marL="285750">
              <a:spcBef>
                <a:spcPts val="0"/>
              </a:spcBef>
              <a:buFont typeface="Arial" panose="020B0604020202020204" pitchFamily="34" charset="0"/>
              <a:buChar char="•"/>
            </a:pPr>
            <a:r>
              <a:rPr lang="en-US" altLang="en-US" sz="1400" b="0" kern="0" dirty="0"/>
              <a:t>FCC UWB Bosch petition ex </a:t>
            </a:r>
            <a:r>
              <a:rPr lang="en-US" altLang="en-US" sz="1400" b="0" kern="0" dirty="0" err="1"/>
              <a:t>parte</a:t>
            </a:r>
            <a:r>
              <a:rPr lang="en-US" altLang="en-US" sz="1400" b="0" kern="0" dirty="0"/>
              <a:t> on comments</a:t>
            </a:r>
          </a:p>
          <a:p>
            <a:pPr marL="685800" lvl="1">
              <a:spcBef>
                <a:spcPts val="0"/>
              </a:spcBef>
              <a:buFont typeface="Arial" panose="020B0604020202020204" pitchFamily="34" charset="0"/>
              <a:buChar char="•"/>
            </a:pPr>
            <a:r>
              <a:rPr lang="en-US" altLang="en-US" sz="1400" kern="0" dirty="0"/>
              <a:t>In place of reply comments</a:t>
            </a:r>
          </a:p>
          <a:p>
            <a:pPr marL="685800" lvl="1">
              <a:spcBef>
                <a:spcPts val="0"/>
              </a:spcBef>
              <a:buFont typeface="Arial" panose="020B0604020202020204" pitchFamily="34" charset="0"/>
              <a:buChar char="•"/>
            </a:pPr>
            <a:endParaRPr lang="en-US" altLang="en-US" sz="1400" kern="0" dirty="0"/>
          </a:p>
          <a:p>
            <a:pPr marL="285750" indent="-285750">
              <a:spcBef>
                <a:spcPts val="0"/>
              </a:spcBef>
              <a:buFont typeface="Arial" panose="020B0604020202020204" pitchFamily="34" charset="0"/>
              <a:buChar char="•"/>
            </a:pPr>
            <a:r>
              <a:rPr lang="en-US" altLang="en-US" sz="1400" b="0" kern="0" dirty="0"/>
              <a:t>FCC UWB Piper Waiver request </a:t>
            </a:r>
          </a:p>
          <a:p>
            <a:pPr marL="685800" lvl="1">
              <a:spcBef>
                <a:spcPts val="0"/>
              </a:spcBef>
              <a:buFont typeface="Arial" panose="020B0604020202020204" pitchFamily="34" charset="0"/>
              <a:buChar char="•"/>
            </a:pPr>
            <a:r>
              <a:rPr lang="en-US" altLang="en-US" sz="1400" b="0" kern="0" dirty="0"/>
              <a:t>Track side system</a:t>
            </a:r>
          </a:p>
          <a:p>
            <a:pPr marL="285750" indent="-285750">
              <a:spcBef>
                <a:spcPts val="0"/>
              </a:spcBef>
              <a:buFont typeface="Arial" panose="020B0604020202020204" pitchFamily="34" charset="0"/>
              <a:buChar char="•"/>
            </a:pPr>
            <a:endParaRPr lang="en-US" altLang="en-US" sz="1400" b="0" kern="0" dirty="0"/>
          </a:p>
          <a:p>
            <a:pPr marL="285750" indent="-285750">
              <a:spcBef>
                <a:spcPts val="0"/>
              </a:spcBef>
              <a:buFont typeface="Arial" panose="020B0604020202020204" pitchFamily="34" charset="0"/>
              <a:buChar char="•"/>
            </a:pPr>
            <a:r>
              <a:rPr lang="en-US" altLang="en-US" sz="1400" b="0" kern="0" dirty="0"/>
              <a:t>General discussion items:</a:t>
            </a:r>
          </a:p>
          <a:p>
            <a:pPr lvl="1">
              <a:spcBef>
                <a:spcPts val="0"/>
              </a:spcBef>
              <a:buFont typeface="Arial" panose="020B0604020202020204" pitchFamily="34" charset="0"/>
              <a:buChar char="•"/>
            </a:pPr>
            <a:r>
              <a:rPr lang="en-US" altLang="en-US" sz="1400" kern="0" dirty="0"/>
              <a:t>S. Korea status on radar for vehicles</a:t>
            </a:r>
          </a:p>
          <a:p>
            <a:pPr lvl="1">
              <a:spcBef>
                <a:spcPts val="0"/>
              </a:spcBef>
              <a:buFont typeface="Arial" panose="020B0604020202020204" pitchFamily="34" charset="0"/>
              <a:buChar char="•"/>
            </a:pPr>
            <a:r>
              <a:rPr lang="en-US" altLang="en-US" sz="1400" kern="0" dirty="0"/>
              <a:t>List of actions since last face to face</a:t>
            </a:r>
          </a:p>
          <a:p>
            <a:pPr>
              <a:spcBef>
                <a:spcPts val="0"/>
              </a:spcBef>
              <a:buFont typeface="Arial" panose="020B0604020202020204" pitchFamily="34" charset="0"/>
              <a:buChar char="•"/>
            </a:pPr>
            <a:endParaRPr lang="en-US" altLang="en-US" sz="1400" b="0" kern="0" dirty="0"/>
          </a:p>
          <a:p>
            <a:pPr>
              <a:spcBef>
                <a:spcPts val="0"/>
              </a:spcBef>
              <a:buFont typeface="Arial" panose="020B0604020202020204" pitchFamily="34" charset="0"/>
              <a:buChar char="•"/>
            </a:pPr>
            <a:r>
              <a:rPr lang="en-US" altLang="en-US" sz="1400" b="0" kern="0" dirty="0"/>
              <a:t>Thursday</a:t>
            </a:r>
          </a:p>
          <a:p>
            <a:pPr lvl="1">
              <a:buFont typeface="Arial" panose="020B0604020202020204" pitchFamily="34" charset="0"/>
              <a:buChar char="•"/>
            </a:pPr>
            <a:r>
              <a:rPr lang="en-US" altLang="en-US" sz="1400" dirty="0">
                <a:solidFill>
                  <a:schemeClr val="tx1"/>
                </a:solidFill>
              </a:rPr>
              <a:t>APT/APAC status </a:t>
            </a:r>
          </a:p>
          <a:p>
            <a:pPr lvl="1">
              <a:buFont typeface="Arial" panose="020B0604020202020204" pitchFamily="34" charset="0"/>
              <a:buChar char="•"/>
            </a:pPr>
            <a:r>
              <a:rPr lang="en-US" altLang="en-US" sz="1400" dirty="0">
                <a:solidFill>
                  <a:schemeClr val="tx1"/>
                </a:solidFill>
              </a:rPr>
              <a:t>General Discussion items just in</a:t>
            </a:r>
          </a:p>
          <a:p>
            <a:pPr lvl="1">
              <a:spcBef>
                <a:spcPts val="0"/>
              </a:spcBef>
              <a:buFont typeface="Arial" panose="020B0604020202020204" pitchFamily="34" charset="0"/>
              <a:buChar char="•"/>
            </a:pPr>
            <a:endParaRPr lang="en-US" altLang="en-US" sz="1000" kern="0" dirty="0"/>
          </a:p>
        </p:txBody>
      </p:sp>
    </p:spTree>
    <p:extLst>
      <p:ext uri="{BB962C8B-B14F-4D97-AF65-F5344CB8AC3E}">
        <p14:creationId xmlns:p14="http://schemas.microsoft.com/office/powerpoint/2010/main" val="22932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707014"/>
            <a:ext cx="8229602" cy="5858886"/>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r>
              <a:rPr lang="en-US" altLang="en-US" sz="1800" u="sng" dirty="0"/>
              <a:t>Motion:</a:t>
            </a:r>
            <a:r>
              <a:rPr lang="en-US" altLang="en-US" sz="1800" dirty="0"/>
              <a:t> To approve the agenda as presented on previous slide</a:t>
            </a:r>
          </a:p>
          <a:p>
            <a:pPr>
              <a:spcBef>
                <a:spcPts val="400"/>
              </a:spcBef>
            </a:pPr>
            <a:r>
              <a:rPr lang="en-US" altLang="en-US" sz="1600" b="1" dirty="0"/>
              <a:t>	</a:t>
            </a:r>
            <a:r>
              <a:rPr lang="en-US" altLang="en-US" sz="1600" b="1" dirty="0">
                <a:solidFill>
                  <a:schemeClr val="tx1"/>
                </a:solidFill>
              </a:rPr>
              <a:t>	</a:t>
            </a:r>
            <a:r>
              <a:rPr lang="en-US" altLang="en-US" sz="1600" dirty="0">
                <a:solidFill>
                  <a:schemeClr val="tx1"/>
                </a:solidFill>
              </a:rPr>
              <a:t>Moved by:  	Guido H.</a:t>
            </a:r>
          </a:p>
          <a:p>
            <a:pPr>
              <a:spcBef>
                <a:spcPts val="400"/>
              </a:spcBef>
            </a:pPr>
            <a:r>
              <a:rPr lang="en-US" altLang="en-US" sz="1600" b="1" dirty="0">
                <a:solidFill>
                  <a:schemeClr val="tx1"/>
                </a:solidFill>
              </a:rPr>
              <a:t>		Seconded by:	Hasan Y.</a:t>
            </a:r>
            <a:endParaRPr lang="en-US" altLang="en-US" sz="1600" dirty="0">
              <a:solidFill>
                <a:schemeClr val="tx1"/>
              </a:solidFill>
            </a:endParaRPr>
          </a:p>
          <a:p>
            <a:pPr lvl="1">
              <a:spcBef>
                <a:spcPts val="400"/>
              </a:spcBef>
            </a:pPr>
            <a:r>
              <a:rPr lang="en-US" altLang="en-US" sz="1600" b="1" dirty="0">
                <a:solidFill>
                  <a:schemeClr val="tx1"/>
                </a:solidFill>
              </a:rPr>
              <a:t>Discussion?  	None</a:t>
            </a:r>
          </a:p>
          <a:p>
            <a:pPr lvl="1">
              <a:spcBef>
                <a:spcPts val="400"/>
              </a:spcBef>
            </a:pPr>
            <a:r>
              <a:rPr lang="en-US" altLang="en-US" sz="1600" b="1" dirty="0">
                <a:solidFill>
                  <a:schemeClr val="tx1"/>
                </a:solidFill>
              </a:rPr>
              <a:t>Vote:  Approved by unanimous consent</a:t>
            </a:r>
          </a:p>
          <a:p>
            <a:pPr>
              <a:spcBef>
                <a:spcPts val="400"/>
              </a:spcBef>
              <a:buFont typeface="Arial" panose="020B0604020202020204" pitchFamily="34" charset="0"/>
              <a:buChar char="•"/>
            </a:pPr>
            <a:endParaRPr lang="en-US" altLang="en-US" sz="1600" u="sng" dirty="0"/>
          </a:p>
          <a:p>
            <a:pPr>
              <a:spcBef>
                <a:spcPts val="400"/>
              </a:spcBef>
              <a:buFont typeface="Arial" panose="020B0604020202020204" pitchFamily="34" charset="0"/>
              <a:buChar char="•"/>
            </a:pPr>
            <a:r>
              <a:rPr lang="en-US" altLang="en-US" sz="1800" u="sng" dirty="0"/>
              <a:t>Motion:</a:t>
            </a:r>
            <a:r>
              <a:rPr lang="en-US" altLang="en-US" sz="1800" dirty="0"/>
              <a:t> </a:t>
            </a:r>
            <a:r>
              <a:rPr lang="en-US" altLang="en-US" sz="1600" dirty="0"/>
              <a:t>To approve the minutes from the IEEE 802.18 16-18 July 2019 Plenary in Vienna, Austria, in document </a:t>
            </a:r>
            <a:r>
              <a:rPr lang="en-US" altLang="en-US" sz="1600" dirty="0">
                <a:hlinkClick r:id="rId2"/>
              </a:rPr>
              <a:t>https://mentor.ieee.org/802.18/dcn/19/18-19-0098-00-0000-minutes-vie-plenary-16-18jul2019-rr-tag.docx</a:t>
            </a:r>
            <a:r>
              <a:rPr lang="en-US" altLang="en-US" sz="1600" dirty="0"/>
              <a:t>   </a:t>
            </a:r>
            <a:r>
              <a:rPr lang="en-US" sz="1600" b="1" dirty="0"/>
              <a:t>Posted: </a:t>
            </a:r>
            <a:r>
              <a:rPr lang="en-US" sz="1600" b="0" dirty="0"/>
              <a:t>23-Jul-2019 22:27:25 ET</a:t>
            </a:r>
          </a:p>
          <a:p>
            <a:pPr marL="0" indent="0">
              <a:spcBef>
                <a:spcPts val="400"/>
              </a:spcBef>
            </a:pPr>
            <a:r>
              <a:rPr lang="en-US" sz="1600" b="0" dirty="0"/>
              <a:t> </a:t>
            </a:r>
            <a:r>
              <a:rPr lang="en-US" altLang="en-US" sz="1600" b="0" dirty="0">
                <a:solidFill>
                  <a:schemeClr val="tx1"/>
                </a:solidFill>
              </a:rPr>
              <a:t>	</a:t>
            </a:r>
            <a:r>
              <a:rPr lang="en-US" altLang="en-US" sz="1600" dirty="0">
                <a:solidFill>
                  <a:schemeClr val="tx1"/>
                </a:solidFill>
              </a:rPr>
              <a:t>Moved by:  	David B.</a:t>
            </a:r>
          </a:p>
          <a:p>
            <a:pPr marL="0" indent="0">
              <a:spcBef>
                <a:spcPts val="400"/>
              </a:spcBef>
            </a:pPr>
            <a:r>
              <a:rPr lang="en-US" altLang="en-US" sz="1600" dirty="0">
                <a:solidFill>
                  <a:schemeClr val="tx1"/>
                </a:solidFill>
              </a:rPr>
              <a:t>	Seconded by:	Hassan Y.</a:t>
            </a:r>
          </a:p>
          <a:p>
            <a:pPr>
              <a:spcBef>
                <a:spcPts val="400"/>
              </a:spcBef>
            </a:pPr>
            <a:r>
              <a:rPr lang="en-US" altLang="en-US" sz="1600" b="1" dirty="0">
                <a:solidFill>
                  <a:schemeClr val="tx1"/>
                </a:solidFill>
              </a:rPr>
              <a:t>		Discussion?  	None</a:t>
            </a:r>
          </a:p>
          <a:p>
            <a:pPr lvl="1">
              <a:spcBef>
                <a:spcPts val="400"/>
              </a:spcBef>
            </a:pPr>
            <a:r>
              <a:rPr lang="en-US" altLang="en-US" sz="1600" b="1" dirty="0">
                <a:solidFill>
                  <a:schemeClr val="tx1"/>
                </a:solidFill>
              </a:rPr>
              <a:t>Vote:  Approved by unanimous consent</a:t>
            </a:r>
          </a:p>
          <a:p>
            <a:pPr lvl="1">
              <a:spcBef>
                <a:spcPts val="400"/>
              </a:spcBef>
            </a:pPr>
            <a:endParaRPr lang="en-US" altLang="en-US" sz="1600" b="1" dirty="0">
              <a:solidFill>
                <a:schemeClr val="bg1">
                  <a:lumMod val="75000"/>
                </a:schemeClr>
              </a:solidFill>
            </a:endParaRPr>
          </a:p>
          <a:p>
            <a:pPr lvl="1">
              <a:spcBef>
                <a:spcPts val="400"/>
              </a:spcBef>
            </a:pPr>
            <a:endParaRPr lang="en-US" altLang="en-US" sz="1600" b="1" dirty="0">
              <a:solidFill>
                <a:schemeClr val="bg1">
                  <a:lumMod val="75000"/>
                </a:schemeClr>
              </a:solidFill>
            </a:endParaRPr>
          </a:p>
          <a:p>
            <a:pPr>
              <a:spcBef>
                <a:spcPts val="400"/>
              </a:spcBef>
              <a:buFont typeface="Arial" panose="020B0604020202020204" pitchFamily="34" charset="0"/>
              <a:buChar char="•"/>
            </a:pPr>
            <a:r>
              <a:rPr lang="en-US" altLang="en-US" sz="1800" dirty="0">
                <a:solidFill>
                  <a:schemeClr val="tx1"/>
                </a:solidFill>
              </a:rPr>
              <a:t>RR-TAG is in need of a vice-chair and secretary, </a:t>
            </a:r>
            <a:r>
              <a:rPr lang="en-US" altLang="en-US" sz="1800" dirty="0">
                <a:solidFill>
                  <a:srgbClr val="7030A0"/>
                </a:solidFill>
              </a:rPr>
              <a:t>is there anyone that can help?</a:t>
            </a:r>
            <a:r>
              <a:rPr lang="en-US" altLang="en-US" sz="1800" dirty="0">
                <a:solidFill>
                  <a:schemeClr val="tx1"/>
                </a:solidFill>
              </a:rPr>
              <a:t> __nothing heard___</a:t>
            </a:r>
          </a:p>
          <a:p>
            <a:pPr lvl="1">
              <a:spcBef>
                <a:spcPts val="400"/>
              </a:spcBef>
              <a:buFont typeface="Arial" panose="020B0604020202020204" pitchFamily="34" charset="0"/>
              <a:buChar char="•"/>
            </a:pPr>
            <a:r>
              <a:rPr lang="en-US" altLang="en-US" sz="1600" dirty="0">
                <a:solidFill>
                  <a:schemeClr val="tx1"/>
                </a:solidFill>
              </a:rPr>
              <a:t>See backup slides for details of what is expected for these positions. </a:t>
            </a:r>
          </a:p>
          <a:p>
            <a:endParaRPr lang="en-US" altLang="en-US" sz="1600" dirty="0">
              <a:solidFill>
                <a:schemeClr val="bg1">
                  <a:lumMod val="75000"/>
                </a:schemeClr>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17-19 Sept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1047078"/>
            <a:ext cx="8382000" cy="5408613"/>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p>
          <a:p>
            <a:pPr lvl="4">
              <a:spcBef>
                <a:spcPts val="0"/>
              </a:spcBef>
              <a:buFont typeface="Arial" panose="020B0604020202020204" pitchFamily="34" charset="0"/>
              <a:buChar char="•"/>
            </a:pPr>
            <a:endParaRPr lang="en-US" sz="10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meeting #103, 07-10 Oct 2019, </a:t>
            </a:r>
            <a:r>
              <a:rPr lang="en-US" sz="1800" dirty="0"/>
              <a:t>Sophia Antipolis</a:t>
            </a:r>
            <a:endParaRPr lang="en-US" sz="1800" dirty="0">
              <a:solidFill>
                <a:schemeClr val="tx1"/>
              </a:solidFill>
            </a:endParaRPr>
          </a:p>
          <a:p>
            <a:pPr lvl="1">
              <a:buFont typeface="Arial" panose="020B0604020202020204" pitchFamily="34" charset="0"/>
              <a:buChar char="•"/>
            </a:pPr>
            <a:r>
              <a:rPr lang="en-US" sz="1600" dirty="0"/>
              <a:t>Not much activity since July, some </a:t>
            </a:r>
            <a:r>
              <a:rPr lang="en-US" sz="1600" dirty="0" err="1"/>
              <a:t>Goto</a:t>
            </a:r>
            <a:r>
              <a:rPr lang="en-US" sz="1600" dirty="0"/>
              <a:t> meetings, though no agreements on anything. </a:t>
            </a:r>
          </a:p>
          <a:p>
            <a:pPr lvl="1">
              <a:buFont typeface="Arial" panose="020B0604020202020204" pitchFamily="34" charset="0"/>
              <a:buChar char="•"/>
            </a:pPr>
            <a:r>
              <a:rPr lang="en-US" sz="1600" dirty="0"/>
              <a:t>List for chair nominees   (See document #4), will be voted on at Oct. meeting.</a:t>
            </a:r>
          </a:p>
          <a:p>
            <a:pPr lvl="2">
              <a:buFont typeface="Arial" panose="020B0604020202020204" pitchFamily="34" charset="0"/>
              <a:buChar char="•"/>
            </a:pPr>
            <a:r>
              <a:rPr lang="en-US" sz="1600" dirty="0"/>
              <a:t>Ian Marshall from Ruckus</a:t>
            </a:r>
          </a:p>
          <a:p>
            <a:pPr lvl="2">
              <a:buFont typeface="Arial" panose="020B0604020202020204" pitchFamily="34" charset="0"/>
              <a:buChar char="•"/>
            </a:pPr>
            <a:r>
              <a:rPr lang="en-US" sz="1600" dirty="0"/>
              <a:t>Guido </a:t>
            </a:r>
            <a:r>
              <a:rPr lang="en-US" sz="1600" dirty="0" err="1"/>
              <a:t>Hiertz</a:t>
            </a:r>
            <a:r>
              <a:rPr lang="en-US" sz="1600" dirty="0"/>
              <a:t> from Ericsson    </a:t>
            </a:r>
          </a:p>
          <a:p>
            <a:pPr lvl="1">
              <a:buFont typeface="Arial" panose="020B0604020202020204" pitchFamily="34" charset="0"/>
              <a:buChar char="•"/>
            </a:pPr>
            <a:r>
              <a:rPr lang="en-US" sz="1600" dirty="0"/>
              <a:t>Also at the Oct. meeting, - EN 303 687 6GHz standard template will be started.  </a:t>
            </a:r>
          </a:p>
          <a:p>
            <a:pPr lvl="1">
              <a:buFont typeface="Arial" panose="020B0604020202020204" pitchFamily="34" charset="0"/>
              <a:buChar char="•"/>
            </a:pPr>
            <a:r>
              <a:rPr lang="en-US" sz="1600" dirty="0"/>
              <a:t>New work item for 60 GHz fixed outdoor. </a:t>
            </a:r>
          </a:p>
          <a:p>
            <a:pPr lvl="1">
              <a:buFont typeface="Arial" panose="020B0604020202020204" pitchFamily="34" charset="0"/>
              <a:buChar char="•"/>
            </a:pPr>
            <a:endParaRPr lang="en-US" sz="1600" dirty="0"/>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a:t>
            </a:r>
            <a:r>
              <a:rPr lang="en-US" altLang="en-US" sz="1800" b="0" dirty="0">
                <a:hlinkClick r:id="rId6"/>
              </a:rPr>
              <a:t>&lt;TG-11&gt;</a:t>
            </a:r>
            <a:r>
              <a:rPr lang="en-US" altLang="en-US" sz="1800" b="0" dirty="0"/>
              <a:t>  </a:t>
            </a:r>
            <a:r>
              <a:rPr lang="en-US" sz="1800" dirty="0">
                <a:solidFill>
                  <a:schemeClr val="tx1"/>
                </a:solidFill>
              </a:rPr>
              <a:t>meeting # _ </a:t>
            </a:r>
            <a:r>
              <a:rPr lang="en-US" sz="1400" dirty="0">
                <a:solidFill>
                  <a:schemeClr val="tx1"/>
                </a:solidFill>
              </a:rPr>
              <a:t>( </a:t>
            </a:r>
            <a:r>
              <a:rPr lang="en-US" sz="1400" dirty="0" err="1">
                <a:solidFill>
                  <a:schemeClr val="tx1"/>
                </a:solidFill>
              </a:rPr>
              <a:t>Goto</a:t>
            </a:r>
            <a:r>
              <a:rPr lang="en-US" sz="1400" dirty="0">
                <a:solidFill>
                  <a:schemeClr val="tx1"/>
                </a:solidFill>
              </a:rPr>
              <a:t> meeting: 07 Nov, on 2.4 GHz SRDoc TR 103 665)</a:t>
            </a:r>
          </a:p>
          <a:p>
            <a:pPr lvl="1">
              <a:buFont typeface="Arial" panose="020B0604020202020204" pitchFamily="34" charset="0"/>
              <a:buChar char="•"/>
            </a:pPr>
            <a:r>
              <a:rPr lang="en-US" sz="1600" dirty="0"/>
              <a:t>Not much activity since July</a:t>
            </a:r>
            <a:endParaRPr lang="en-US" sz="1200" dirty="0">
              <a:solidFill>
                <a:schemeClr val="tx1"/>
              </a:solidFill>
            </a:endParaRPr>
          </a:p>
          <a:p>
            <a:pPr lvl="3">
              <a:buFont typeface="Arial" panose="020B0604020202020204" pitchFamily="34" charset="0"/>
              <a:buChar char="•"/>
            </a:pPr>
            <a:endParaRPr lang="en-US" sz="1200" dirty="0">
              <a:solidFill>
                <a:schemeClr val="tx1"/>
              </a:solidFill>
            </a:endParaRPr>
          </a:p>
          <a:p>
            <a:pPr>
              <a:spcBef>
                <a:spcPts val="0"/>
              </a:spcBef>
              <a:buFont typeface="Arial" panose="020B0604020202020204" pitchFamily="34" charset="0"/>
              <a:buChar char="•"/>
            </a:pPr>
            <a:endParaRPr lang="en-US" sz="1200" dirty="0">
              <a:solidFill>
                <a:schemeClr val="tx1"/>
              </a:solidFill>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7"/>
              </a:rPr>
              <a:t>&lt;TG-UWB&gt;</a:t>
            </a:r>
            <a:r>
              <a:rPr lang="en-US" sz="1400" b="0" dirty="0">
                <a:solidFill>
                  <a:schemeClr val="tx1"/>
                </a:solidFill>
              </a:rPr>
              <a:t> </a:t>
            </a:r>
            <a:r>
              <a:rPr lang="en-US" sz="1400" dirty="0">
                <a:solidFill>
                  <a:schemeClr val="tx1"/>
                </a:solidFill>
              </a:rPr>
              <a:t>last week’s meeting #50, 10-13 Sept 2019, </a:t>
            </a:r>
            <a:r>
              <a:rPr lang="en-US" sz="1400" dirty="0" err="1">
                <a:solidFill>
                  <a:schemeClr val="tx1"/>
                </a:solidFill>
              </a:rPr>
              <a:t>Boeblingen</a:t>
            </a:r>
            <a:r>
              <a:rPr lang="en-US" sz="1400" dirty="0">
                <a:solidFill>
                  <a:schemeClr val="tx1"/>
                </a:solidFill>
              </a:rPr>
              <a:t>, DE</a:t>
            </a:r>
          </a:p>
          <a:p>
            <a:pPr lvl="1">
              <a:spcBef>
                <a:spcPts val="0"/>
              </a:spcBef>
              <a:buFont typeface="Arial" panose="020B0604020202020204" pitchFamily="34" charset="0"/>
              <a:buChar char="•"/>
            </a:pPr>
            <a:r>
              <a:rPr lang="en-US" sz="1200" dirty="0">
                <a:solidFill>
                  <a:schemeClr val="tx1"/>
                </a:solidFill>
              </a:rPr>
              <a:t>nothing reported</a:t>
            </a:r>
          </a:p>
          <a:p>
            <a:pPr>
              <a:spcBef>
                <a:spcPts val="0"/>
              </a:spcBef>
              <a:buFont typeface="Arial" panose="020B0604020202020204" pitchFamily="34" charset="0"/>
              <a:buChar char="•"/>
            </a:pPr>
            <a:r>
              <a:rPr lang="en-US" sz="1400" dirty="0">
                <a:solidFill>
                  <a:schemeClr val="tx1"/>
                </a:solidFill>
              </a:rPr>
              <a:t>ETSI</a:t>
            </a:r>
            <a:r>
              <a:rPr lang="en-US" sz="1400" b="0" dirty="0">
                <a:solidFill>
                  <a:schemeClr val="tx1"/>
                </a:solidFill>
              </a:rPr>
              <a:t> </a:t>
            </a:r>
            <a:r>
              <a:rPr lang="en-US" sz="1400" b="0" u="sng" dirty="0">
                <a:hlinkClick r:id="rId8"/>
              </a:rPr>
              <a:t>&lt;ERM&gt;</a:t>
            </a:r>
            <a:r>
              <a:rPr lang="en-US" sz="1400" b="0" dirty="0"/>
              <a:t> </a:t>
            </a:r>
            <a:r>
              <a:rPr lang="en-US" sz="1400" dirty="0">
                <a:solidFill>
                  <a:schemeClr val="tx1"/>
                </a:solidFill>
              </a:rPr>
              <a:t>next meeting #69, 15-18 Oct 2019, </a:t>
            </a:r>
            <a:r>
              <a:rPr lang="en-US" sz="1400" dirty="0"/>
              <a:t>Sophia Antipolis</a:t>
            </a:r>
            <a:endParaRPr lang="en-US" sz="1400" b="0" dirty="0">
              <a:solidFill>
                <a:schemeClr val="tx1"/>
              </a:solidFill>
            </a:endParaRPr>
          </a:p>
          <a:p>
            <a:pPr lvl="1">
              <a:spcBef>
                <a:spcPts val="0"/>
              </a:spcBef>
              <a:buFont typeface="Arial" panose="020B0604020202020204" pitchFamily="34" charset="0"/>
              <a:buChar char="•"/>
            </a:pPr>
            <a:r>
              <a:rPr lang="en-US" sz="1200" dirty="0">
                <a:solidFill>
                  <a:schemeClr val="tx1"/>
                </a:solidFill>
              </a:rPr>
              <a:t>nothing reported </a:t>
            </a: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17-19 Sept 2019</a:t>
            </a:r>
            <a:endParaRPr lang="en-GB" dirty="0"/>
          </a:p>
        </p:txBody>
      </p:sp>
    </p:spTree>
    <p:extLst>
      <p:ext uri="{BB962C8B-B14F-4D97-AF65-F5344CB8AC3E}">
        <p14:creationId xmlns:p14="http://schemas.microsoft.com/office/powerpoint/2010/main" val="7779606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405632"/>
          </a:xfrm>
        </p:spPr>
        <p:txBody>
          <a:bodyPr/>
          <a:lstStyle/>
          <a:p>
            <a:r>
              <a:rPr lang="en-US" sz="2400" dirty="0"/>
              <a:t>EU items to share </a:t>
            </a:r>
            <a:r>
              <a:rPr lang="en-US" sz="1400" dirty="0"/>
              <a:t>-2</a:t>
            </a:r>
            <a:r>
              <a:rPr lang="en-US" sz="2400" dirty="0"/>
              <a:t> </a:t>
            </a:r>
            <a:endParaRPr lang="en-US" sz="1200" dirty="0"/>
          </a:p>
        </p:txBody>
      </p:sp>
      <p:sp>
        <p:nvSpPr>
          <p:cNvPr id="3" name="Content Placeholder 2"/>
          <p:cNvSpPr>
            <a:spLocks noGrp="1"/>
          </p:cNvSpPr>
          <p:nvPr>
            <p:ph idx="1"/>
          </p:nvPr>
        </p:nvSpPr>
        <p:spPr>
          <a:xfrm>
            <a:off x="697684" y="1158729"/>
            <a:ext cx="8522516" cy="5316684"/>
          </a:xfrm>
        </p:spPr>
        <p:txBody>
          <a:bodyPr/>
          <a:lstStyle/>
          <a:p>
            <a:endParaRPr lang="en-US" sz="1600" dirty="0">
              <a:solidFill>
                <a:schemeClr val="tx1"/>
              </a:solidFill>
            </a:endParaRPr>
          </a:p>
          <a:p>
            <a:pPr>
              <a:buFont typeface="Arial" panose="020B0604020202020204" pitchFamily="34" charset="0"/>
              <a:buChar char="•"/>
            </a:pPr>
            <a:r>
              <a:rPr lang="en-US" sz="1600" dirty="0">
                <a:solidFill>
                  <a:schemeClr val="tx1"/>
                </a:solidFill>
              </a:rPr>
              <a:t>CEPT–ECC  </a:t>
            </a:r>
            <a:r>
              <a:rPr lang="en-US" sz="1600" b="0" dirty="0">
                <a:solidFill>
                  <a:schemeClr val="tx1"/>
                </a:solidFill>
                <a:hlinkClick r:id="rId3"/>
              </a:rPr>
              <a:t>&lt;SE24&gt;</a:t>
            </a:r>
            <a:r>
              <a:rPr lang="en-US" sz="1600" b="0" dirty="0">
                <a:solidFill>
                  <a:schemeClr val="tx1"/>
                </a:solidFill>
              </a:rPr>
              <a:t> </a:t>
            </a:r>
            <a:r>
              <a:rPr lang="en-US" sz="1600" dirty="0">
                <a:solidFill>
                  <a:schemeClr val="tx1"/>
                </a:solidFill>
              </a:rPr>
              <a:t>meeting this week M98, 16-18 Sept 2019, Cluj </a:t>
            </a:r>
            <a:r>
              <a:rPr lang="en-US" sz="1600" dirty="0" err="1">
                <a:solidFill>
                  <a:schemeClr val="tx1"/>
                </a:solidFill>
              </a:rPr>
              <a:t>Napoca</a:t>
            </a:r>
            <a:r>
              <a:rPr lang="en-US" sz="1600" dirty="0">
                <a:solidFill>
                  <a:schemeClr val="tx1"/>
                </a:solidFill>
              </a:rPr>
              <a:t>, Romania</a:t>
            </a:r>
          </a:p>
          <a:p>
            <a:pPr lvl="1">
              <a:buFont typeface="Arial" panose="020B0604020202020204" pitchFamily="34" charset="0"/>
              <a:buChar char="•"/>
            </a:pPr>
            <a:r>
              <a:rPr lang="en-US" sz="1600" dirty="0">
                <a:solidFill>
                  <a:schemeClr val="tx1"/>
                </a:solidFill>
              </a:rPr>
              <a:t>Nothing reported </a:t>
            </a:r>
          </a:p>
          <a:p>
            <a:pPr lvl="1">
              <a:buFont typeface="Arial" panose="020B0604020202020204" pitchFamily="34" charset="0"/>
              <a:buChar char="•"/>
            </a:pPr>
            <a:endParaRPr lang="en-US" sz="14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4"/>
              </a:rPr>
              <a:t>&lt;SE45&gt;</a:t>
            </a:r>
            <a:r>
              <a:rPr lang="en-US" altLang="en-US" sz="1800" b="0" dirty="0"/>
              <a:t> </a:t>
            </a:r>
            <a:r>
              <a:rPr lang="en-US" altLang="en-US" sz="1800" dirty="0"/>
              <a:t>next meeting #8, 23-24 Sept 2019, Rome, Italy</a:t>
            </a:r>
            <a:endParaRPr lang="en-US" sz="1600" b="0" dirty="0"/>
          </a:p>
          <a:p>
            <a:pPr lvl="1">
              <a:buFont typeface="Arial" panose="020B0604020202020204" pitchFamily="34" charset="0"/>
              <a:buChar char="•"/>
            </a:pPr>
            <a:r>
              <a:rPr lang="en-US" sz="1600" b="0" dirty="0"/>
              <a:t>Complementary Studies identified at WGFM94 (LS to WGSE)</a:t>
            </a:r>
          </a:p>
          <a:p>
            <a:pPr marL="457200" lvl="1" indent="0"/>
            <a:endParaRPr lang="en-US" sz="12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5"/>
              </a:rPr>
              <a:t>&lt;FM57&gt;</a:t>
            </a:r>
            <a:r>
              <a:rPr lang="en-US" altLang="en-US" sz="1800" b="0" dirty="0"/>
              <a:t>  </a:t>
            </a:r>
            <a:r>
              <a:rPr lang="en-US" sz="1800" dirty="0"/>
              <a:t>next meeting #8, 25-27 Sept 2019, Rome, Italy</a:t>
            </a:r>
            <a:r>
              <a:rPr lang="en-US" sz="1800" dirty="0">
                <a:solidFill>
                  <a:schemeClr val="tx1"/>
                </a:solidFill>
              </a:rPr>
              <a:t> </a:t>
            </a:r>
          </a:p>
          <a:p>
            <a:pPr lvl="1">
              <a:buFont typeface="Arial" panose="020B0604020202020204" pitchFamily="34" charset="0"/>
              <a:buChar char="•"/>
            </a:pPr>
            <a:r>
              <a:rPr lang="en-US" sz="1600" dirty="0">
                <a:solidFill>
                  <a:schemeClr val="tx1"/>
                </a:solidFill>
              </a:rPr>
              <a:t>Contributions due by 20 Sept. </a:t>
            </a:r>
          </a:p>
          <a:p>
            <a:pPr lvl="1">
              <a:buFont typeface="Arial" panose="020B0604020202020204" pitchFamily="34" charset="0"/>
              <a:buChar char="•"/>
            </a:pPr>
            <a:r>
              <a:rPr lang="en-US" sz="1600" dirty="0"/>
              <a:t>Will work on resolution of comments from Public Consultation on CEPT Report 73  on feasibility of WAS/RLANs in the 5925-6425 </a:t>
            </a:r>
            <a:r>
              <a:rPr lang="en-US" sz="1600" dirty="0" err="1"/>
              <a:t>MHz.</a:t>
            </a:r>
            <a:r>
              <a:rPr lang="en-US" sz="1600" dirty="0"/>
              <a:t> (Closed and comments from 8 parties) </a:t>
            </a:r>
          </a:p>
          <a:p>
            <a:pPr lvl="1">
              <a:buFont typeface="Arial" panose="020B0604020202020204" pitchFamily="34" charset="0"/>
              <a:buChar char="•"/>
            </a:pPr>
            <a:r>
              <a:rPr lang="en-US" sz="1600" dirty="0"/>
              <a:t>Work on CEPT Report B. </a:t>
            </a:r>
            <a:r>
              <a:rPr lang="en-US" dirty="0"/>
              <a:t> </a:t>
            </a:r>
            <a:endParaRPr lang="en-US" sz="1600" dirty="0"/>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17-19 Sept 2019</a:t>
            </a:r>
            <a:endParaRPr lang="en-GB" dirty="0"/>
          </a:p>
        </p:txBody>
      </p:sp>
    </p:spTree>
    <p:extLst>
      <p:ext uri="{BB962C8B-B14F-4D97-AF65-F5344CB8AC3E}">
        <p14:creationId xmlns:p14="http://schemas.microsoft.com/office/powerpoint/2010/main" val="1131599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405632"/>
          </a:xfrm>
        </p:spPr>
        <p:txBody>
          <a:bodyPr/>
          <a:lstStyle/>
          <a:p>
            <a:r>
              <a:rPr lang="en-US" sz="2400" dirty="0"/>
              <a:t>EU items to share </a:t>
            </a:r>
            <a:r>
              <a:rPr lang="en-US" sz="1400" dirty="0"/>
              <a:t>-3</a:t>
            </a:r>
            <a:endParaRPr lang="en-US" sz="1200" dirty="0"/>
          </a:p>
        </p:txBody>
      </p:sp>
      <p:sp>
        <p:nvSpPr>
          <p:cNvPr id="3" name="Content Placeholder 2"/>
          <p:cNvSpPr>
            <a:spLocks noGrp="1"/>
          </p:cNvSpPr>
          <p:nvPr>
            <p:ph idx="1"/>
          </p:nvPr>
        </p:nvSpPr>
        <p:spPr>
          <a:xfrm>
            <a:off x="697684" y="1158729"/>
            <a:ext cx="8522516" cy="5316684"/>
          </a:xfrm>
        </p:spPr>
        <p:txBody>
          <a:bodyPr/>
          <a:lstStyle/>
          <a:p>
            <a:endParaRPr lang="en-US" sz="1600" dirty="0">
              <a:solidFill>
                <a:schemeClr val="tx1"/>
              </a:solidFill>
            </a:endParaRPr>
          </a:p>
          <a:p>
            <a:pPr lvl="1">
              <a:buFont typeface="Arial" panose="020B0604020202020204" pitchFamily="34" charset="0"/>
              <a:buChar char="•"/>
            </a:pPr>
            <a:r>
              <a:rPr lang="en-US" sz="1800" b="1" dirty="0">
                <a:solidFill>
                  <a:schemeClr val="tx1"/>
                </a:solidFill>
              </a:rPr>
              <a:t>Initiatives going on in EU: </a:t>
            </a:r>
          </a:p>
          <a:p>
            <a:pPr marL="457200" lvl="1" indent="0"/>
            <a:endParaRPr lang="en-US" sz="1800" dirty="0">
              <a:solidFill>
                <a:schemeClr val="tx1"/>
              </a:solidFill>
            </a:endParaRPr>
          </a:p>
          <a:p>
            <a:pPr lvl="1">
              <a:buFont typeface="Arial" panose="020B0604020202020204" pitchFamily="34" charset="0"/>
              <a:buChar char="•"/>
            </a:pPr>
            <a:r>
              <a:rPr lang="en-US" sz="1800" dirty="0">
                <a:hlinkClick r:id="rId3"/>
              </a:rPr>
              <a:t>https://ec.europa.eu/info/law/better-regulation/initiatives/ares-2018-6426936_en</a:t>
            </a:r>
            <a:r>
              <a:rPr lang="en-US" sz="1800" dirty="0"/>
              <a:t> </a:t>
            </a:r>
          </a:p>
          <a:p>
            <a:pPr lvl="1">
              <a:buFont typeface="Arial" panose="020B0604020202020204" pitchFamily="34" charset="0"/>
              <a:buChar char="•"/>
            </a:pPr>
            <a:r>
              <a:rPr lang="en-US" sz="1800" dirty="0"/>
              <a:t>This one is in consultation mode, a survey of the form "would you trust a connected device if there was a European harmonized standard?" Consumer interest groups could respond that they would, but industry has already universally said that they do not believe standardization is necessary yet.</a:t>
            </a:r>
          </a:p>
          <a:p>
            <a:pPr lvl="1">
              <a:buFont typeface="Arial" panose="020B0604020202020204" pitchFamily="34" charset="0"/>
              <a:buChar char="•"/>
            </a:pPr>
            <a:endParaRPr lang="en-US" sz="1800" dirty="0"/>
          </a:p>
          <a:p>
            <a:pPr lvl="1">
              <a:buFont typeface="Arial" panose="020B0604020202020204" pitchFamily="34" charset="0"/>
              <a:buChar char="•"/>
            </a:pPr>
            <a:r>
              <a:rPr lang="en-US" sz="1800" dirty="0">
                <a:hlinkClick r:id="rId4"/>
              </a:rPr>
              <a:t>https://ec.europa.eu/info/law/better-regulation/initiatives/ares-2018-6621038_en</a:t>
            </a:r>
            <a:r>
              <a:rPr lang="en-US" sz="1800" dirty="0"/>
              <a:t>  </a:t>
            </a:r>
            <a:endParaRPr lang="en-US" sz="1800" dirty="0">
              <a:solidFill>
                <a:schemeClr val="tx1"/>
              </a:solidFill>
            </a:endParaRPr>
          </a:p>
          <a:p>
            <a:pPr lvl="1">
              <a:buFont typeface="Arial" panose="020B0604020202020204" pitchFamily="34" charset="0"/>
              <a:buChar char="•"/>
            </a:pPr>
            <a:r>
              <a:rPr lang="en-US" dirty="0"/>
              <a:t>This initiative specifies the categories of radio equipment covered by additional essential requirements relating to reconfigurable radio systems, a.k.a.  </a:t>
            </a:r>
            <a:r>
              <a:rPr lang="en-US" sz="1800" dirty="0"/>
              <a:t>Software Defined Radios. </a:t>
            </a:r>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17-19 Sept 2019</a:t>
            </a:r>
            <a:endParaRPr lang="en-GB" dirty="0"/>
          </a:p>
        </p:txBody>
      </p:sp>
    </p:spTree>
    <p:extLst>
      <p:ext uri="{BB962C8B-B14F-4D97-AF65-F5344CB8AC3E}">
        <p14:creationId xmlns:p14="http://schemas.microsoft.com/office/powerpoint/2010/main" val="2761801375"/>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39409</TotalTime>
  <Words>3968</Words>
  <Application>Microsoft Office PowerPoint</Application>
  <PresentationFormat>On-screen Show (4:3)</PresentationFormat>
  <Paragraphs>609</Paragraphs>
  <Slides>29</Slides>
  <Notes>19</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29</vt:i4>
      </vt:variant>
    </vt:vector>
  </HeadingPairs>
  <TitlesOfParts>
    <vt:vector size="38" baseType="lpstr">
      <vt:lpstr>Arial</vt:lpstr>
      <vt:lpstr>Calibri</vt:lpstr>
      <vt:lpstr>Helvetica</vt:lpstr>
      <vt:lpstr>Monotype Sorts</vt:lpstr>
      <vt:lpstr>Times New Roman</vt:lpstr>
      <vt:lpstr>Wingdings</vt:lpstr>
      <vt:lpstr>Office Theme</vt:lpstr>
      <vt:lpstr>Document</vt:lpstr>
      <vt:lpstr>Presentation</vt:lpstr>
      <vt:lpstr>IEEE 802.18 RR-TAG Wireless Interim Agenda</vt:lpstr>
      <vt:lpstr>Call to Order / Administrative Items</vt:lpstr>
      <vt:lpstr>Other Guidelines for IEEE WG Meetings</vt:lpstr>
      <vt:lpstr>Participation in IEEE 802 Meetings</vt:lpstr>
      <vt:lpstr>Agenda</vt:lpstr>
      <vt:lpstr>Administrative – Motions and more</vt:lpstr>
      <vt:lpstr>EU items to share -1</vt:lpstr>
      <vt:lpstr>EU items to share -2 </vt:lpstr>
      <vt:lpstr>EU items to share -3</vt:lpstr>
      <vt:lpstr>ITU-R items to share</vt:lpstr>
      <vt:lpstr>FCC UWB Bosch petition for rule making</vt:lpstr>
      <vt:lpstr>FCC UWB Bosch petition for rule making – Motion – tbd</vt:lpstr>
      <vt:lpstr>FCC UWB Piper Waiver request</vt:lpstr>
      <vt:lpstr>FCC UWB Piper waiver request – Motion - tbd</vt:lpstr>
      <vt:lpstr>General Discussion Items -1</vt:lpstr>
      <vt:lpstr>Actions / AOB / Recess</vt:lpstr>
      <vt:lpstr>Thursday Agenda</vt:lpstr>
      <vt:lpstr>Japan and Korea</vt:lpstr>
      <vt:lpstr>APT and APAC</vt:lpstr>
      <vt:lpstr>URSI and UWB</vt:lpstr>
      <vt:lpstr>Actions Required</vt:lpstr>
      <vt:lpstr>Any Other Business</vt:lpstr>
      <vt:lpstr>Adjourn</vt:lpstr>
      <vt:lpstr>PowerPoint Presentation</vt:lpstr>
      <vt:lpstr>Responsibilities of WG Vice Chair</vt:lpstr>
      <vt:lpstr>Responsibilities of WG Secretary</vt:lpstr>
      <vt:lpstr>Responsibilities of Working Group Officers</vt:lpstr>
      <vt:lpstr>ITU-R SM.2352 on THz</vt:lpstr>
      <vt:lpstr>ITU-R THz SM.2352 motion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1920</cp:revision>
  <cp:lastPrinted>1601-01-01T00:00:00Z</cp:lastPrinted>
  <dcterms:created xsi:type="dcterms:W3CDTF">2016-03-03T14:54:45Z</dcterms:created>
  <dcterms:modified xsi:type="dcterms:W3CDTF">2019-09-17T07:16:27Z</dcterms:modified>
</cp:coreProperties>
</file>