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330" r:id="rId5"/>
    <p:sldId id="516" r:id="rId6"/>
    <p:sldId id="596" r:id="rId7"/>
    <p:sldId id="603" r:id="rId8"/>
    <p:sldId id="606" r:id="rId9"/>
    <p:sldId id="608" r:id="rId10"/>
    <p:sldId id="616" r:id="rId11"/>
    <p:sldId id="617" r:id="rId12"/>
    <p:sldId id="609" r:id="rId13"/>
    <p:sldId id="611" r:id="rId14"/>
    <p:sldId id="614" r:id="rId15"/>
    <p:sldId id="618" r:id="rId16"/>
    <p:sldId id="524" r:id="rId17"/>
    <p:sldId id="498" r:id="rId18"/>
    <p:sldId id="402" r:id="rId19"/>
    <p:sldId id="403" r:id="rId20"/>
    <p:sldId id="462" r:id="rId21"/>
    <p:sldId id="549" r:id="rId22"/>
    <p:sldId id="425" r:id="rId23"/>
    <p:sldId id="615" r:id="rId24"/>
    <p:sldId id="592" r:id="rId25"/>
    <p:sldId id="59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256" autoAdjust="0"/>
  </p:normalViewPr>
  <p:slideViewPr>
    <p:cSldViewPr>
      <p:cViewPr varScale="1">
        <p:scale>
          <a:sx n="104" d="100"/>
          <a:sy n="104" d="100"/>
        </p:scale>
        <p:origin x="126" y="34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12-Sep-19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8904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695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8143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56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Sept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 Sept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Sept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802.18-19/0123r00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8/dcn/19/18-19-0118" TargetMode="External"/><Relationship Id="rId3" Type="http://schemas.openxmlformats.org/officeDocument/2006/relationships/hyperlink" Target="https://www.acma.gov.au/theACMA/new-approaches-to-spectrum-sharing-1" TargetMode="External"/><Relationship Id="rId7" Type="http://schemas.openxmlformats.org/officeDocument/2006/relationships/hyperlink" Target="https://mentor.ieee.org/802.18/dcn/19/18-19-0118-00-0000-acma-spectrum-sharing-consultation-802-comment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acma.gov.au/-/media/Spectrum-Transformation-and-Government/Presentation/Spectrum-sharing-tune-up_Aug-2019_Federated-Wireless-pdf.pdf?la=en" TargetMode="External"/><Relationship Id="rId5" Type="http://schemas.openxmlformats.org/officeDocument/2006/relationships/hyperlink" Target="https://www.acma.gov.au/theACMA/~/link.aspx?_id=435BBFAE656548B8BFD81099B517F66E&amp;_z=z" TargetMode="External"/><Relationship Id="rId4" Type="http://schemas.openxmlformats.org/officeDocument/2006/relationships/hyperlink" Target="https://mentor.ieee.org/802.18/dcn/19/18-19-0110-00-0000-acma-spectrum-sharing-new-approaches-consultation.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18-00-0000-acma-spectrum-sharing-consultation-802-comment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7" Type="http://schemas.openxmlformats.org/officeDocument/2006/relationships/hyperlink" Target="https://mentor.ieee.org/802.18/dcn/19/18-19-0119"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19/18-19-0119-01-0000-draft-reply-comments-to-uwb-petition.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19-01-0000-draft-reply-comments-to-uwb-petition.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9-246&amp;sort=date_disseminated,DES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19/18-19-0122-00-0000-piper-uwb-waiver-request-to-fcc.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ederalregister.gov/documents/2019/09/09/2019-19323/use-of-spectrum-bands-above-24-ghz-for-mobile-radio-services?utm_source=federalregister.gov&amp;utm_medium=email&amp;utm_campaign=subscription+mailing+list"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govinfo.gov/content/pkg/FR-2019-09-09/pdf/2019-19323.pdf?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mentor.ieee.org/802.18/dcn/19/18-19-0115-00-0000-icasa-s-africa-intentions-to-amend-spectrum-regs-ieee-802-comments.docx" TargetMode="External"/><Relationship Id="rId4" Type="http://schemas.openxmlformats.org/officeDocument/2006/relationships/hyperlink" Target="https://mentor.ieee.org/802.18/dcn/19/18-19-0109-00-0000-icasa-s-africa-intentions-to-amend-spectrum-regulation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21-00-0000-minutes-05sep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13" Type="http://schemas.openxmlformats.org/officeDocument/2006/relationships/hyperlink" Target="https://www.itu.int/en/ITU-R/study-groups/rcpm/Pages/wrc-23-preliminary-studies.aspx"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12" Type="http://schemas.openxmlformats.org/officeDocument/2006/relationships/hyperlink" Target="https://www.itu.int/oth/R1402000001"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c" TargetMode="External"/><Relationship Id="rId11" Type="http://schemas.openxmlformats.org/officeDocument/2006/relationships/hyperlink" Target="https://www.itu.int/en/ITU-R/conferences/wrc/2019/Pages/default.aspx"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 Sept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 Sept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3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285750" indent="-285750">
              <a:spcBef>
                <a:spcPts val="0"/>
              </a:spcBef>
              <a:buFont typeface="Arial" panose="020B0604020202020204" pitchFamily="34" charset="0"/>
              <a:buChar char="•"/>
            </a:pPr>
            <a:r>
              <a:rPr lang="en-US" sz="1800" dirty="0"/>
              <a:t> </a:t>
            </a:r>
            <a:r>
              <a:rPr lang="en-US" sz="1800" b="0" dirty="0">
                <a:hlinkClick r:id="rId3"/>
              </a:rPr>
              <a:t>https://www.acma.gov.au/theACMA/new-approaches-to-spectrum-sharing-1</a:t>
            </a:r>
            <a:r>
              <a:rPr lang="en-US" sz="1800" b="0" dirty="0"/>
              <a:t> </a:t>
            </a:r>
          </a:p>
          <a:p>
            <a:pPr>
              <a:buFont typeface="Arial" panose="020B0604020202020204" pitchFamily="34" charset="0"/>
              <a:buChar char="•"/>
            </a:pPr>
            <a:r>
              <a:rPr lang="en-US" sz="1800" b="0" dirty="0">
                <a:hlinkClick r:id="rId4"/>
              </a:rPr>
              <a:t>https://mentor.ieee.org/802.18/dcn/19/18-19-0110-00-0000-acma-spectrum-sharing-new-approaches-consultation.docx</a:t>
            </a:r>
            <a:endParaRPr lang="en-US" sz="1800" b="0" dirty="0"/>
          </a:p>
          <a:p>
            <a:pPr>
              <a:buFont typeface="Arial" panose="020B0604020202020204" pitchFamily="34" charset="0"/>
              <a:buChar char="•"/>
            </a:pPr>
            <a:r>
              <a:rPr lang="en-US" sz="1800" b="0" dirty="0"/>
              <a:t>Comments due 27 Sept, the RR_TAG would need to approve by 12 Sept.</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r>
              <a:rPr lang="en-US" sz="1800" b="0" dirty="0">
                <a:solidFill>
                  <a:schemeClr val="tx1"/>
                </a:solidFill>
              </a:rPr>
              <a:t>Had reviewed the questions and started some thoughts on them.</a:t>
            </a:r>
          </a:p>
          <a:p>
            <a:pPr>
              <a:buFont typeface="Arial" panose="020B0604020202020204" pitchFamily="34" charset="0"/>
              <a:buChar char="•"/>
            </a:pPr>
            <a:r>
              <a:rPr lang="en-US" sz="1600" kern="1200" dirty="0">
                <a:latin typeface="Times New Roman" pitchFamily="16" charset="0"/>
              </a:rPr>
              <a:t>Some of the ACMA presentation slides are now available at:</a:t>
            </a:r>
          </a:p>
          <a:p>
            <a:pPr lvl="1">
              <a:buFont typeface="Arial" panose="020B0604020202020204" pitchFamily="34" charset="0"/>
              <a:buChar char="•"/>
            </a:pPr>
            <a:r>
              <a:rPr lang="en-US" sz="1200" u="sng" kern="1200" dirty="0">
                <a:latin typeface="Times New Roman" pitchFamily="16" charset="0"/>
                <a:hlinkClick r:id="rId5"/>
              </a:rPr>
              <a:t>https://www.acma.gov.au/theACMA/~/link.aspx?_id=435BBFAE656548B8BFD81099B517F66E&amp;_z=z</a:t>
            </a:r>
            <a:endParaRPr lang="en-US" sz="1200" u="sng" kern="1200" dirty="0">
              <a:latin typeface="Times New Roman" pitchFamily="16" charset="0"/>
            </a:endParaRPr>
          </a:p>
          <a:p>
            <a:pPr lvl="1">
              <a:buFont typeface="Arial" panose="020B0604020202020204" pitchFamily="34" charset="0"/>
              <a:buChar char="•"/>
            </a:pPr>
            <a:r>
              <a:rPr lang="en-US" sz="1400" kern="1200" dirty="0">
                <a:latin typeface="Times New Roman" pitchFamily="16" charset="0"/>
              </a:rPr>
              <a:t>including one related to case study on CBRS and 6 GHz AFC that may be of interest:</a:t>
            </a:r>
          </a:p>
          <a:p>
            <a:pPr lvl="1">
              <a:buFont typeface="Arial" panose="020B0604020202020204" pitchFamily="34" charset="0"/>
              <a:buChar char="•"/>
            </a:pPr>
            <a:r>
              <a:rPr lang="en-US" sz="1400" u="sng" kern="1200" dirty="0">
                <a:latin typeface="Times New Roman" pitchFamily="16" charset="0"/>
                <a:hlinkClick r:id="rId6"/>
              </a:rPr>
              <a:t>https://www.acma.gov.au/-/media/Spectrum-Transformation-and-Government/Presentation/Spectrum-sharing-tune-up_Aug-2019_Federated-Wireless-pdf.pdf?la=en</a:t>
            </a:r>
            <a:endParaRPr lang="en-US" sz="1400" kern="1200" dirty="0">
              <a:latin typeface="Times New Roman" pitchFamily="16" charset="0"/>
            </a:endParaRPr>
          </a:p>
          <a:p>
            <a:pPr>
              <a:buFont typeface="Arial" panose="020B0604020202020204" pitchFamily="34" charset="0"/>
              <a:buChar char="•"/>
            </a:pPr>
            <a:r>
              <a:rPr lang="en-US" sz="1800" dirty="0">
                <a:solidFill>
                  <a:schemeClr val="tx1"/>
                </a:solidFill>
              </a:rPr>
              <a:t>Need to approve today, will review the latest draft: </a:t>
            </a:r>
          </a:p>
          <a:p>
            <a:pPr>
              <a:buFont typeface="Arial" panose="020B0604020202020204" pitchFamily="34" charset="0"/>
              <a:buChar char="•"/>
            </a:pPr>
            <a:r>
              <a:rPr lang="en-US" sz="1800" b="0" dirty="0">
                <a:hlinkClick r:id="rId7"/>
              </a:rPr>
              <a:t>https://mentor.ieee.org/802.18/dcn/19/18-19-0118-00-0000-acma-spectrum-sharing-consultation-802-comments.docx</a:t>
            </a:r>
            <a:r>
              <a:rPr lang="en-US" sz="1800" b="0" dirty="0"/>
              <a:t>,    </a:t>
            </a:r>
            <a:r>
              <a:rPr lang="en-US" sz="1800" dirty="0">
                <a:hlinkClick r:id="rId8"/>
              </a:rPr>
              <a:t>or latest</a:t>
            </a: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ACMA consultation on sharing</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comments in </a:t>
            </a:r>
            <a:r>
              <a:rPr lang="en-US" sz="1600" b="0" dirty="0">
                <a:hlinkClick r:id="rId3"/>
              </a:rPr>
              <a:t>https://mentor.ieee.org/802.18/dcn/19/18-19-0118-</a:t>
            </a:r>
            <a:r>
              <a:rPr lang="en-US" sz="1600" b="0" dirty="0">
                <a:highlight>
                  <a:srgbClr val="FFFF00"/>
                </a:highlight>
                <a:hlinkClick r:id="rId3"/>
              </a:rPr>
              <a:t>00</a:t>
            </a:r>
            <a:r>
              <a:rPr lang="en-US" sz="1600" b="0" dirty="0">
                <a:hlinkClick r:id="rId3"/>
              </a:rPr>
              <a:t>-0000-acma-spectrum-sharing-consultation-802-comments.docx</a:t>
            </a:r>
            <a:r>
              <a:rPr lang="en-US" sz="1600" b="0" dirty="0"/>
              <a:t> response to comments to ACMA’s consultation on Spectrum Sharing, Overview and new approaches. With the chair of 802.18 to have editorial privileges and send to the LMSC(EC) for review/approval and submission to the ACMA before 26 September 2019.</a:t>
            </a:r>
          </a:p>
          <a:p>
            <a:endParaRPr lang="en-US" altLang="en-US" sz="1600" b="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bg1">
                    <a:lumMod val="7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01951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Bosch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endParaRPr lang="en-US" sz="14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Will review current draft, and if ready, will vote on it. (If not ready, will try Tuesday in Hanoi)</a:t>
            </a:r>
          </a:p>
          <a:p>
            <a:pPr>
              <a:buFont typeface="Arial" panose="020B0604020202020204" pitchFamily="34" charset="0"/>
              <a:buChar char="•"/>
            </a:pPr>
            <a:r>
              <a:rPr lang="en-US" sz="1600" b="0" dirty="0">
                <a:solidFill>
                  <a:schemeClr val="tx1"/>
                </a:solidFill>
                <a:hlinkClick r:id="rId6"/>
              </a:rPr>
              <a:t>https://mentor.ieee.org/802.18/dcn/19/18-19-0119-01-0000-draft-reply-comments-to-uwb-petition.docx</a:t>
            </a:r>
            <a:r>
              <a:rPr lang="en-US" sz="1600" b="0" dirty="0">
                <a:solidFill>
                  <a:schemeClr val="tx1"/>
                </a:solidFill>
              </a:rPr>
              <a:t>   </a:t>
            </a:r>
            <a:r>
              <a:rPr lang="en-US" sz="1600" dirty="0">
                <a:solidFill>
                  <a:schemeClr val="tx1"/>
                </a:solidFill>
                <a:hlinkClick r:id="rId7"/>
              </a:rPr>
              <a:t>or latest</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https://mentor.ieee.org/802.18/dcn/19/18-19-0119-</a:t>
            </a:r>
            <a:r>
              <a:rPr lang="en-US" sz="1600" b="0" u="sng" dirty="0">
                <a:highlight>
                  <a:srgbClr val="FFFF00"/>
                </a:highlight>
                <a:hlinkClick r:id="rId3"/>
              </a:rPr>
              <a:t>01-</a:t>
            </a:r>
            <a:r>
              <a:rPr lang="en-US" sz="1600" b="0" u="sng" dirty="0">
                <a:hlinkClick r:id="rId3"/>
              </a:rPr>
              <a:t>0000-draft-reply-comments-to-uwb-petition.docx</a:t>
            </a:r>
            <a:r>
              <a:rPr lang="en-US" sz="1600" b="0" u="sng" dirty="0"/>
              <a:t> </a:t>
            </a:r>
            <a:r>
              <a:rPr lang="en-US" sz="1600" b="0" dirty="0"/>
              <a:t>  response to comments to FCC’s public notice RM-11844 on a UWB Petition for Rule Making. With the chair of 802.18 to have editorial privileges and send to the LMSC(EC) for review/approval and submission to the FCC before </a:t>
            </a:r>
            <a:r>
              <a:rPr lang="en-US" sz="1600" b="0" dirty="0">
                <a:highlight>
                  <a:srgbClr val="FFFF00"/>
                </a:highlight>
              </a:rPr>
              <a:t>_________  </a:t>
            </a:r>
            <a:r>
              <a:rPr lang="en-US" sz="1600" b="0" dirty="0"/>
              <a:t>2019.</a:t>
            </a:r>
          </a:p>
          <a:p>
            <a:endParaRPr lang="en-US" altLang="en-US" sz="160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75000"/>
                  </a:schemeClr>
                </a:solidFill>
              </a:rPr>
              <a:t>Jay, Andy, Ben, Billy, Hassan, Mike, Peter, </a:t>
            </a:r>
            <a:r>
              <a:rPr lang="en-US" altLang="en-US" sz="1600" b="1" dirty="0" err="1">
                <a:solidFill>
                  <a:schemeClr val="bg1">
                    <a:lumMod val="75000"/>
                  </a:schemeClr>
                </a:solidFill>
              </a:rPr>
              <a:t>TimH</a:t>
            </a:r>
            <a:r>
              <a:rPr lang="en-US" altLang="en-US" sz="1600" b="1" dirty="0">
                <a:solidFill>
                  <a:schemeClr val="bg1">
                    <a:lumMod val="75000"/>
                  </a:schemeClr>
                </a:solidFill>
              </a:rPr>
              <a:t>, Vijay</a:t>
            </a:r>
          </a:p>
          <a:p>
            <a:pPr lvl="1"/>
            <a:r>
              <a:rPr lang="en-US" altLang="en-US" sz="1600" b="1" dirty="0">
                <a:solidFill>
                  <a:schemeClr val="bg1">
                    <a:lumMod val="75000"/>
                  </a:schemeClr>
                </a:solidFill>
              </a:rPr>
              <a:t>Motion: Passed</a:t>
            </a:r>
          </a:p>
          <a:p>
            <a:pPr lvl="1"/>
            <a:r>
              <a:rPr lang="en-US" altLang="en-US" sz="1600" b="1" dirty="0">
                <a:solidFill>
                  <a:schemeClr val="bg1">
                    <a:lumMod val="7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FCC UWB Piper waiver request</a:t>
            </a:r>
          </a:p>
          <a:p>
            <a:pPr lvl="1">
              <a:buFont typeface="Arial" panose="020B0604020202020204" pitchFamily="34" charset="0"/>
              <a:buChar char="•"/>
            </a:pPr>
            <a:r>
              <a:rPr lang="en-US" sz="1600" u="sng" dirty="0">
                <a:hlinkClick r:id="rId3"/>
              </a:rPr>
              <a:t>https://www.fcc.gov/ecfs/search/filings?proceedings_name=19-246&amp;sort=date_disseminated,DESC</a:t>
            </a:r>
            <a:endParaRPr lang="en-US" sz="1600" u="sng" dirty="0"/>
          </a:p>
          <a:p>
            <a:pPr lvl="1">
              <a:buFont typeface="Arial" panose="020B0604020202020204" pitchFamily="34" charset="0"/>
              <a:buChar char="•"/>
            </a:pPr>
            <a:r>
              <a:rPr lang="en-US" sz="1600" dirty="0"/>
              <a:t>TECHNOLOGY SEEKS COMMENT ON PIPER NETWORKS INC. REQUEST FOR WAIVER OF PART 15 RULES FOR ENHANCED TRANSIT LOCATION SYSTEM. (DA No. 19-865). (</a:t>
            </a:r>
            <a:r>
              <a:rPr lang="en-US" sz="1600" dirty="0" err="1"/>
              <a:t>Dkt</a:t>
            </a:r>
            <a:r>
              <a:rPr lang="en-US" sz="1600" dirty="0"/>
              <a:t> No 19-246). </a:t>
            </a:r>
            <a:r>
              <a:rPr lang="en-US" sz="1600" b="1" dirty="0"/>
              <a:t>Comments Due: 2019-09-23</a:t>
            </a:r>
            <a:r>
              <a:rPr lang="en-US" sz="1600" dirty="0"/>
              <a:t>. Reply Comments Due: 2019-10-08. OET</a:t>
            </a:r>
          </a:p>
          <a:p>
            <a:pPr lvl="1">
              <a:buFont typeface="Arial" panose="020B0604020202020204" pitchFamily="34" charset="0"/>
              <a:buChar char="•"/>
            </a:pPr>
            <a:r>
              <a:rPr lang="en-US" sz="1600" dirty="0"/>
              <a:t>Would need to approve comments next week, 12 Sept to meet deadline.  A member will see if he has time to have something for next week. </a:t>
            </a:r>
          </a:p>
          <a:p>
            <a:pPr lvl="1">
              <a:buFont typeface="Arial" panose="020B0604020202020204" pitchFamily="34" charset="0"/>
              <a:buChar char="•"/>
            </a:pPr>
            <a:r>
              <a:rPr lang="en-US" sz="1600" dirty="0"/>
              <a:t>Key points:  fixed locations (along tracks) and higher power in 6GHz band.  </a:t>
            </a:r>
          </a:p>
          <a:p>
            <a:pPr lvl="2">
              <a:buFont typeface="Arial" panose="020B0604020202020204" pitchFamily="34" charset="0"/>
              <a:buChar char="•"/>
            </a:pPr>
            <a:r>
              <a:rPr lang="en-US" sz="1400" dirty="0"/>
              <a:t>Also directional antennas up and down the track. </a:t>
            </a:r>
          </a:p>
          <a:p>
            <a:pPr lvl="1">
              <a:buFont typeface="Arial" panose="020B0604020202020204" pitchFamily="34" charset="0"/>
              <a:buChar char="•"/>
            </a:pPr>
            <a:r>
              <a:rPr lang="en-US" sz="1600" dirty="0"/>
              <a:t>Is there enough information to make a technical determination about any possible interference?</a:t>
            </a:r>
          </a:p>
          <a:p>
            <a:pPr lvl="1">
              <a:buFont typeface="Arial" panose="020B0604020202020204" pitchFamily="34" charset="0"/>
              <a:buChar char="•"/>
            </a:pPr>
            <a:r>
              <a:rPr lang="en-US" sz="1600" dirty="0"/>
              <a:t>The request:</a:t>
            </a:r>
          </a:p>
          <a:p>
            <a:pPr lvl="2">
              <a:buFont typeface="Arial" panose="020B0604020202020204" pitchFamily="34" charset="0"/>
              <a:buChar char="•"/>
            </a:pPr>
            <a:r>
              <a:rPr lang="en-US" sz="1400" dirty="0">
                <a:hlinkClick r:id="rId4"/>
              </a:rPr>
              <a:t>https://mentor.ieee.org/802.18/dcn/19/18-19-0122-00-0000-piper-uwb-waiver-request-to-fcc.pdf</a:t>
            </a:r>
            <a:r>
              <a:rPr lang="en-US" sz="1400" dirty="0"/>
              <a:t> </a:t>
            </a:r>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85800" y="1216176"/>
            <a:ext cx="8292711" cy="5346442"/>
          </a:xfrm>
        </p:spPr>
        <p:txBody>
          <a:bodyPr/>
          <a:lstStyle/>
          <a:p>
            <a:pPr>
              <a:buFont typeface="Arial" panose="020B0604020202020204" pitchFamily="34" charset="0"/>
              <a:buChar char="•"/>
            </a:pPr>
            <a:r>
              <a:rPr lang="en-US" sz="1800" dirty="0"/>
              <a:t>Rule-Use of Spectrum Bands Above 24 GHz for Mobile Radio Services</a:t>
            </a:r>
          </a:p>
          <a:p>
            <a:pPr>
              <a:buFont typeface="Arial" panose="020B0604020202020204" pitchFamily="34" charset="0"/>
              <a:buChar char="•"/>
            </a:pPr>
            <a:r>
              <a:rPr lang="en-US" sz="1600" b="0" dirty="0"/>
              <a:t>FR Document: </a:t>
            </a:r>
            <a:r>
              <a:rPr lang="en-US" sz="1600" b="0" u="sng" dirty="0">
                <a:hlinkClick r:id="rId3"/>
              </a:rPr>
              <a:t>2019-19323</a:t>
            </a:r>
            <a:r>
              <a:rPr lang="en-US" sz="1600" b="0" dirty="0"/>
              <a:t> </a:t>
            </a:r>
            <a:br>
              <a:rPr lang="en-US" sz="1600" b="0" dirty="0"/>
            </a:br>
            <a:r>
              <a:rPr lang="en-US" sz="1600" b="0" dirty="0"/>
              <a:t>Citation: 84 FR 47146 </a:t>
            </a:r>
            <a:r>
              <a:rPr lang="en-US" sz="1600" b="0" u="sng" dirty="0">
                <a:hlinkClick r:id="rId4"/>
              </a:rPr>
              <a:t>PDF</a:t>
            </a:r>
            <a:r>
              <a:rPr lang="en-US" sz="1600" b="0" dirty="0"/>
              <a:t> Pages 47146-47147 </a:t>
            </a:r>
            <a:r>
              <a:rPr lang="en-US" sz="1600" b="0" i="1" dirty="0"/>
              <a:t>(2 pages)</a:t>
            </a:r>
            <a:r>
              <a:rPr lang="en-US" sz="1600" b="0" dirty="0"/>
              <a:t> </a:t>
            </a:r>
            <a:br>
              <a:rPr lang="en-US" sz="1600" b="0" dirty="0"/>
            </a:br>
            <a:r>
              <a:rPr lang="en-US" sz="1600" b="0" u="sng" dirty="0">
                <a:hlinkClick r:id="rId3"/>
              </a:rPr>
              <a:t>Permalink</a:t>
            </a:r>
            <a:r>
              <a:rPr lang="en-US" sz="1600" b="0" dirty="0"/>
              <a:t> </a:t>
            </a:r>
          </a:p>
          <a:p>
            <a:r>
              <a:rPr lang="en-US" sz="1600" b="0" dirty="0"/>
              <a:t>Abstract: In this document, the Commission announces that the Office of Management and Budget (OMB) has approved the information collection associated with a rule for specific millimeter wave bands above 24 GHz in the Commission's Fifth Report and Order, FCC 19-30, and that compliance with the modified rule is now required. It removes paragraphs advising that compliance was not required until OMB approval was obtained. This document is consistent with the Fifth Report and Order FCC 19-30, which states... </a:t>
            </a:r>
          </a:p>
          <a:p>
            <a:pPr>
              <a:buFont typeface="Arial" panose="020B0604020202020204" pitchFamily="34" charset="0"/>
              <a:buChar char="•"/>
            </a:pPr>
            <a:r>
              <a:rPr lang="en-US" sz="1400" dirty="0"/>
              <a:t> </a:t>
            </a:r>
          </a:p>
          <a:p>
            <a:pPr>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ACMA if approved, start LMSC ballot. </a:t>
            </a:r>
          </a:p>
          <a:p>
            <a:pPr>
              <a:buFont typeface="Wingdings" panose="05000000000000000000" pitchFamily="2" charset="2"/>
              <a:buChar char="q"/>
            </a:pPr>
            <a:r>
              <a:rPr lang="en-US" sz="1800" b="0" dirty="0">
                <a:solidFill>
                  <a:srgbClr val="00B0F0"/>
                </a:solidFill>
              </a:rPr>
              <a:t>UWB Bosch petition ex </a:t>
            </a:r>
            <a:r>
              <a:rPr lang="en-US" sz="1800" b="0" dirty="0" err="1">
                <a:solidFill>
                  <a:srgbClr val="00B0F0"/>
                </a:solidFill>
              </a:rPr>
              <a:t>parte</a:t>
            </a:r>
            <a:r>
              <a:rPr lang="en-US" sz="1800" b="0" dirty="0">
                <a:solidFill>
                  <a:srgbClr val="00B0F0"/>
                </a:solidFill>
              </a:rPr>
              <a:t>/reply, if approved, start LMSC ballot..</a:t>
            </a:r>
          </a:p>
          <a:p>
            <a:pPr>
              <a:buFont typeface="Wingdings" panose="05000000000000000000" pitchFamily="2" charset="2"/>
              <a:buChar char="q"/>
            </a:pPr>
            <a:r>
              <a:rPr lang="en-US" sz="1800" b="0" dirty="0">
                <a:solidFill>
                  <a:srgbClr val="00B0F0"/>
                </a:solidFill>
              </a:rPr>
              <a:t>UWB waiver request by Piper for a track site system, _______.</a:t>
            </a: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26 Sept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:_________________54+</a:t>
            </a:r>
            <a:r>
              <a:rPr lang="en-US" sz="1800" dirty="0"/>
              <a:t> 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CC6600"/>
                </a:solidFill>
              </a:rPr>
              <a:t>– </a:t>
            </a:r>
            <a:r>
              <a:rPr lang="en-US" sz="1200" dirty="0">
                <a:solidFill>
                  <a:srgbClr val="CC6600"/>
                </a:solidFill>
              </a:rPr>
              <a:t>remember no reciprocal from other WGs </a:t>
            </a:r>
            <a:endParaRPr lang="en-US" sz="1400" dirty="0">
              <a:solidFill>
                <a:srgbClr val="CC66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1600" dirty="0">
                <a:solidFill>
                  <a:srgbClr val="FF0000"/>
                </a:solidFill>
              </a:rPr>
              <a:t>Remember: bans on certain 15-inch MacBook Pro laptops on planes in any way.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 Sept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05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1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05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85750" indent="-285750">
              <a:spcBef>
                <a:spcPts val="0"/>
              </a:spcBef>
              <a:buFont typeface="Arial" panose="020B0604020202020204" pitchFamily="34" charset="0"/>
              <a:buChar char="•"/>
            </a:pPr>
            <a:r>
              <a:rPr lang="en-US" sz="1600" dirty="0"/>
              <a:t>NOTICE OF INTENTION TO AMEND ANNEXURE B OF THE RADIO FREQUENCY SPECTRUM REGULATIONS, 2015 </a:t>
            </a:r>
          </a:p>
          <a:p>
            <a:pPr lvl="1">
              <a:buFont typeface="Arial" panose="020B0604020202020204" pitchFamily="34" charset="0"/>
              <a:buChar char="•"/>
            </a:pPr>
            <a:r>
              <a:rPr lang="en-US" sz="1400" u="sng" dirty="0">
                <a:hlinkClick r:id="rId3"/>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4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4"/>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a:buFont typeface="Arial" panose="020B0604020202020204" pitchFamily="34" charset="0"/>
              <a:buChar char="•"/>
            </a:pPr>
            <a:r>
              <a:rPr lang="en-US" sz="1600" b="0" dirty="0">
                <a:solidFill>
                  <a:schemeClr val="tx1"/>
                </a:solidFill>
              </a:rPr>
              <a:t>A few folks worked on some text, thanks, the chair sent out </a:t>
            </a:r>
            <a:r>
              <a:rPr lang="en-US" sz="1600" b="0" dirty="0">
                <a:solidFill>
                  <a:schemeClr val="tx1"/>
                </a:solidFill>
                <a:hlinkClick r:id="rId5"/>
              </a:rPr>
              <a:t>https://mentor.ieee.org/802.18/dcn/19/18-19-0115-00-0000-icasa-s-africa-intentions-to-amend-spectrum-regs-ieee-802-comments.docx</a:t>
            </a:r>
            <a:r>
              <a:rPr lang="en-US" sz="1600" b="0" dirty="0">
                <a:solidFill>
                  <a:schemeClr val="tx1"/>
                </a:solidFill>
              </a:rPr>
              <a:t> for all to review. </a:t>
            </a:r>
          </a:p>
          <a:p>
            <a:pPr>
              <a:buFont typeface="Arial" panose="020B0604020202020204" pitchFamily="34" charset="0"/>
              <a:buChar char="•"/>
            </a:pPr>
            <a:r>
              <a:rPr lang="en-US" sz="1600" b="0" dirty="0">
                <a:solidFill>
                  <a:schemeClr val="tx1"/>
                </a:solidFill>
              </a:rPr>
              <a:t>Will review, edit and hopefully vote on it.</a:t>
            </a:r>
          </a:p>
          <a:p>
            <a:pPr>
              <a:buFont typeface="Arial" panose="020B0604020202020204" pitchFamily="34" charset="0"/>
              <a:buChar char="•"/>
            </a:pPr>
            <a:r>
              <a:rPr lang="en-US" sz="1600" b="0" dirty="0">
                <a:solidFill>
                  <a:schemeClr val="tx1"/>
                </a:solidFill>
              </a:rPr>
              <a:t>Some edits and updates.  Voted on r02.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 Sept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05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ACMA sharing consultation</a:t>
            </a:r>
          </a:p>
          <a:p>
            <a:pPr lvl="1">
              <a:spcBef>
                <a:spcPts val="0"/>
              </a:spcBef>
              <a:buFont typeface="Arial" panose="020B0604020202020204" pitchFamily="34" charset="0"/>
              <a:buChar char="•"/>
            </a:pPr>
            <a:r>
              <a:rPr lang="en-US" altLang="en-US" sz="1400" dirty="0"/>
              <a:t>UWB Bosch petition ex </a:t>
            </a:r>
            <a:r>
              <a:rPr lang="en-US" altLang="en-US" sz="1400" dirty="0" err="1"/>
              <a:t>parte</a:t>
            </a:r>
            <a:r>
              <a:rPr lang="en-US" altLang="en-US" sz="1400" dirty="0"/>
              <a:t>/reply comments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sharing comments</a:t>
            </a:r>
          </a:p>
          <a:p>
            <a:pPr lvl="1">
              <a:buFont typeface="Arial" panose="020B0604020202020204" pitchFamily="34" charset="0"/>
              <a:buChar char="•"/>
            </a:pPr>
            <a:r>
              <a:rPr lang="en-US" altLang="en-US" sz="1400" dirty="0">
                <a:solidFill>
                  <a:schemeClr val="tx1"/>
                </a:solidFill>
              </a:rPr>
              <a:t>UWB ex </a:t>
            </a:r>
            <a:r>
              <a:rPr lang="en-US" altLang="en-US" sz="1400" dirty="0" err="1">
                <a:solidFill>
                  <a:schemeClr val="tx1"/>
                </a:solidFill>
              </a:rPr>
              <a:t>parte</a:t>
            </a:r>
            <a:r>
              <a:rPr lang="en-US" altLang="en-US" sz="1400" dirty="0">
                <a:solidFill>
                  <a:schemeClr val="tx1"/>
                </a:solidFill>
              </a:rPr>
              <a:t> on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27Sept/12Sept to approve</a:t>
            </a:r>
          </a:p>
          <a:p>
            <a:pPr marL="685800" lvl="1">
              <a:spcBef>
                <a:spcPts val="0"/>
              </a:spcBef>
              <a:buFont typeface="Arial" panose="020B0604020202020204" pitchFamily="34" charset="0"/>
              <a:buChar char="•"/>
            </a:pPr>
            <a:endParaRPr lang="en-US" altLang="en-US" sz="1400" kern="0" dirty="0"/>
          </a:p>
          <a:p>
            <a:pPr marL="285750">
              <a:spcBef>
                <a:spcPts val="0"/>
              </a:spcBef>
              <a:buFont typeface="Arial" panose="020B0604020202020204" pitchFamily="34" charset="0"/>
              <a:buChar char="•"/>
            </a:pPr>
            <a:r>
              <a:rPr lang="en-US" altLang="en-US" sz="1400" b="0" kern="0" dirty="0"/>
              <a:t>UWB Bosch petition ex </a:t>
            </a:r>
            <a:r>
              <a:rPr lang="en-US" altLang="en-US" sz="1400" b="0" kern="0" dirty="0" err="1"/>
              <a:t>parte</a:t>
            </a:r>
            <a:r>
              <a:rPr lang="en-US" altLang="en-US" sz="1400" b="0" kern="0" dirty="0"/>
              <a:t> on comments</a:t>
            </a:r>
          </a:p>
          <a:p>
            <a:pPr marL="685800" lvl="1">
              <a:spcBef>
                <a:spcPts val="0"/>
              </a:spcBef>
              <a:buFont typeface="Arial" panose="020B0604020202020204" pitchFamily="34" charset="0"/>
              <a:buChar char="•"/>
            </a:pPr>
            <a:r>
              <a:rPr lang="en-US" altLang="en-US" sz="1400" kern="0" dirty="0"/>
              <a:t>In place of reply comments</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FCC UWB Piper Waiver</a:t>
            </a:r>
          </a:p>
          <a:p>
            <a:pPr lvl="1">
              <a:spcBef>
                <a:spcPts val="0"/>
              </a:spcBef>
              <a:buFont typeface="Arial" panose="020B0604020202020204" pitchFamily="34" charset="0"/>
              <a:buChar char="•"/>
            </a:pPr>
            <a:r>
              <a:rPr lang="en-US" sz="1400" dirty="0"/>
              <a:t>Rule-Use of Spectrum Bands Above 24 GHz for Mobile Radio Services</a:t>
            </a:r>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Stuart K</a:t>
            </a:r>
          </a:p>
          <a:p>
            <a:pPr>
              <a:spcBef>
                <a:spcPts val="400"/>
              </a:spcBef>
            </a:pPr>
            <a:r>
              <a:rPr lang="en-US" altLang="en-US" sz="1600" b="1" dirty="0">
                <a:solidFill>
                  <a:schemeClr val="bg1">
                    <a:lumMod val="75000"/>
                  </a:schemeClr>
                </a:solidFill>
              </a:rPr>
              <a:t>		Seconded by:	</a:t>
            </a:r>
            <a:r>
              <a:rPr lang="en-US" altLang="en-US" sz="1600" dirty="0">
                <a:solidFill>
                  <a:schemeClr val="bg1">
                    <a:lumMod val="75000"/>
                  </a:schemeClr>
                </a:solidFill>
              </a:rPr>
              <a:t>Hassan Y.</a:t>
            </a:r>
          </a:p>
          <a:p>
            <a:pPr lvl="1">
              <a:spcBef>
                <a:spcPts val="400"/>
              </a:spcBef>
            </a:pPr>
            <a:r>
              <a:rPr lang="en-US" altLang="en-US" sz="1600" b="1" dirty="0">
                <a:solidFill>
                  <a:schemeClr val="bg1">
                    <a:lumMod val="75000"/>
                  </a:schemeClr>
                </a:solidFill>
              </a:rPr>
              <a:t>Discussion?  	None</a:t>
            </a:r>
          </a:p>
          <a:p>
            <a:pPr lvl="1">
              <a:spcBef>
                <a:spcPts val="400"/>
              </a:spcBef>
            </a:pPr>
            <a:r>
              <a:rPr lang="en-US" altLang="en-US" sz="1600" b="1"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05 Sept 2019 in document </a:t>
            </a:r>
            <a:r>
              <a:rPr lang="en-US" altLang="en-US" sz="1600" dirty="0">
                <a:hlinkClick r:id="rId2"/>
              </a:rPr>
              <a:t>https://mentor.ieee.org/802.18/dcn/19/18-19-0121-00-0000-minutes-05sep19-rrtag-teleconference.docx</a:t>
            </a:r>
            <a:r>
              <a:rPr lang="en-US" altLang="en-US" sz="1600" dirty="0"/>
              <a:t>  </a:t>
            </a:r>
            <a:r>
              <a:rPr lang="en-US" sz="1600" b="1" dirty="0"/>
              <a:t>Posted: </a:t>
            </a:r>
            <a:r>
              <a:rPr lang="en-US" sz="1600" b="0" dirty="0"/>
              <a:t>06-Sep-2019 11:18:15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Mike L.  </a:t>
            </a:r>
          </a:p>
          <a:p>
            <a:pPr marL="0" indent="0">
              <a:spcBef>
                <a:spcPts val="400"/>
              </a:spcBef>
            </a:pPr>
            <a:r>
              <a:rPr lang="en-US" altLang="en-US" sz="1600" dirty="0">
                <a:solidFill>
                  <a:schemeClr val="bg1">
                    <a:lumMod val="75000"/>
                  </a:schemeClr>
                </a:solidFill>
              </a:rPr>
              <a:t>	Seconded by:	Hassan Y.</a:t>
            </a:r>
          </a:p>
          <a:p>
            <a:pPr>
              <a:spcBef>
                <a:spcPts val="400"/>
              </a:spcBef>
            </a:pPr>
            <a:r>
              <a:rPr lang="en-US" altLang="en-US" sz="1600" b="1" dirty="0">
                <a:solidFill>
                  <a:schemeClr val="bg1">
                    <a:lumMod val="75000"/>
                  </a:schemeClr>
                </a:solidFill>
              </a:rPr>
              <a:t>		Discussion?  	None</a:t>
            </a:r>
          </a:p>
          <a:p>
            <a:pPr lvl="1">
              <a:spcBef>
                <a:spcPts val="400"/>
              </a:spcBef>
            </a:pPr>
            <a:r>
              <a:rPr lang="en-US" altLang="en-US" sz="1600" b="1" dirty="0">
                <a:solidFill>
                  <a:schemeClr val="bg1">
                    <a:lumMod val="7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a:t>
            </a:r>
            <a:r>
              <a:rPr lang="en-US" altLang="en-US" sz="1800" dirty="0">
                <a:solidFill>
                  <a:schemeClr val="bg1">
                    <a:lumMod val="75000"/>
                  </a:schemeClr>
                </a:solidFill>
              </a:rPr>
              <a:t>nothing heard</a:t>
            </a:r>
            <a:r>
              <a:rPr lang="en-US" altLang="en-US" sz="1800" dirty="0">
                <a:solidFill>
                  <a:schemeClr val="tx1"/>
                </a:solidFill>
              </a:rPr>
              <a:t>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05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Who is on the list for chair nominations? </a:t>
            </a:r>
          </a:p>
          <a:p>
            <a:pPr lvl="2">
              <a:buFont typeface="Arial" panose="020B0604020202020204" pitchFamily="34" charset="0"/>
              <a:buChar char="•"/>
            </a:pPr>
            <a:r>
              <a:rPr lang="en-US" sz="1600" dirty="0"/>
              <a:t>Ian Marshall from Ruckus</a:t>
            </a:r>
          </a:p>
          <a:p>
            <a:pPr lvl="2">
              <a:buFont typeface="Arial" panose="020B0604020202020204" pitchFamily="34" charset="0"/>
              <a:buChar char="•"/>
            </a:pPr>
            <a:r>
              <a:rPr lang="en-US" sz="1600" dirty="0"/>
              <a:t> </a:t>
            </a:r>
          </a:p>
          <a:p>
            <a:pPr lvl="2">
              <a:buFont typeface="Arial" panose="020B0604020202020204" pitchFamily="34" charset="0"/>
              <a:buChar char="•"/>
            </a:pPr>
            <a:r>
              <a:rPr lang="en-US" sz="1600" dirty="0"/>
              <a:t> </a:t>
            </a:r>
          </a:p>
          <a:p>
            <a:pPr lvl="2">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(05 Sept and 07 Nov, meetings on 2.4 GHz SRDoc)</a:t>
            </a:r>
            <a:endParaRPr lang="en-US" sz="1800" dirty="0">
              <a:solidFill>
                <a:schemeClr val="tx1"/>
              </a:solidFill>
            </a:endParaRPr>
          </a:p>
          <a:p>
            <a:pPr lvl="1">
              <a:buFont typeface="Arial" panose="020B0604020202020204" pitchFamily="34" charset="0"/>
              <a:buChar char="•"/>
            </a:pPr>
            <a:r>
              <a:rPr lang="en-US" sz="1600" dirty="0">
                <a:solidFill>
                  <a:schemeClr val="bg1">
                    <a:lumMod val="75000"/>
                  </a:schemeClr>
                </a:solidFill>
              </a:rPr>
              <a:t>Nothing reported</a:t>
            </a:r>
          </a:p>
          <a:p>
            <a:pPr lvl="1">
              <a:buFont typeface="Arial" panose="020B0604020202020204" pitchFamily="34" charset="0"/>
              <a:buChar char="•"/>
            </a:pPr>
            <a:endParaRPr lang="en-US" sz="1200" dirty="0">
              <a:solidFill>
                <a:schemeClr val="tx1"/>
              </a:solidFill>
            </a:endParaRP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600" dirty="0">
                <a:solidFill>
                  <a:schemeClr val="bg1">
                    <a:lumMod val="75000"/>
                  </a:schemeClr>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bg1">
                    <a:lumMod val="75000"/>
                  </a:schemeClr>
                </a:solidFill>
              </a:rPr>
              <a:t>Nothing reported</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bg1">
                    <a:lumMod val="75000"/>
                  </a:schemeClr>
                </a:solidFill>
              </a:rPr>
              <a:t>Nothing reported </a:t>
            </a: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solidFill>
                  <a:schemeClr val="bg1">
                    <a:lumMod val="75000"/>
                  </a:schemeClr>
                </a:solidFill>
              </a:rPr>
              <a:t>Nothing reported. </a:t>
            </a:r>
          </a:p>
          <a:p>
            <a:pPr>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Calendar:</a:t>
            </a:r>
            <a:endParaRPr lang="en-US" sz="1600" dirty="0">
              <a:hlinkClick r:id="rId3"/>
            </a:endParaRPr>
          </a:p>
          <a:p>
            <a:pPr lvl="1">
              <a:spcBef>
                <a:spcPts val="0"/>
              </a:spcBef>
              <a:buFont typeface="Arial" panose="020B0604020202020204" pitchFamily="34" charset="0"/>
              <a:buChar char="•"/>
            </a:pPr>
            <a:r>
              <a:rPr lang="en-US" sz="1600" dirty="0">
                <a:hlinkClick r:id="rId3"/>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4"/>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5"/>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6"/>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7"/>
              </a:rPr>
              <a:t>Study Group 5 (SG 5) Terrestrial services</a:t>
            </a:r>
            <a:endParaRPr lang="en-US" sz="1200" dirty="0"/>
          </a:p>
          <a:p>
            <a:pPr lvl="1">
              <a:spcBef>
                <a:spcPts val="0"/>
              </a:spcBef>
              <a:buFont typeface="Arial" panose="020B0604020202020204" pitchFamily="34" charset="0"/>
              <a:buChar char="•"/>
            </a:pPr>
            <a:r>
              <a:rPr lang="en-US" sz="1050" dirty="0">
                <a:hlinkClick r:id="rId8"/>
              </a:rPr>
              <a:t>Working Party 5A (WP 5A) - Land mobile service above 30 MHz* (excluding IMT); wireless access in the fixed service; amateur and amateur-satellite services</a:t>
            </a:r>
            <a:r>
              <a:rPr lang="en-US" sz="1050" dirty="0"/>
              <a:t>  (Chair on mailing list)</a:t>
            </a:r>
            <a:endParaRPr lang="en-US" sz="1050" dirty="0">
              <a:hlinkClick r:id="rId9"/>
            </a:endParaRPr>
          </a:p>
          <a:p>
            <a:pPr lvl="1">
              <a:spcBef>
                <a:spcPts val="0"/>
              </a:spcBef>
              <a:buFont typeface="Arial" panose="020B0604020202020204" pitchFamily="34" charset="0"/>
              <a:buChar char="•"/>
            </a:pPr>
            <a:r>
              <a:rPr lang="en-US" sz="1050" dirty="0">
                <a:hlinkClick r:id="rId9"/>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0"/>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1"/>
              </a:rPr>
              <a:t>https://www.itu.int/en/ITU-R/conferences/wrc/2019/Pages/default.aspx</a:t>
            </a:r>
            <a:r>
              <a:rPr lang="en-US" sz="1100" u="sng" dirty="0"/>
              <a:t>;  agenda and more: </a:t>
            </a:r>
            <a:r>
              <a:rPr lang="en-US" sz="1100" dirty="0"/>
              <a:t> </a:t>
            </a:r>
            <a:r>
              <a:rPr lang="en-US" sz="1100" u="sng" dirty="0">
                <a:hlinkClick r:id="rId12"/>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3"/>
              </a:rPr>
              <a:t>https://www.itu.int/en/ITU-R/study-groups/rcpm/Pages/wrc-23-preliminary-studies.aspx</a:t>
            </a:r>
            <a:r>
              <a:rPr lang="en-US" sz="1100" dirty="0"/>
              <a:t> </a:t>
            </a:r>
          </a:p>
          <a:p>
            <a:pPr lvl="6">
              <a:buFont typeface="Arial" panose="020B0604020202020204" pitchFamily="34" charset="0"/>
              <a:buChar char="•"/>
            </a:pPr>
            <a:endParaRPr lang="en-US" sz="800" dirty="0">
              <a:hlinkClick r:id="rId4"/>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38990</TotalTime>
  <Words>3443</Words>
  <Application>Microsoft Office PowerPoint</Application>
  <PresentationFormat>On-screen Show (4:3)</PresentationFormat>
  <Paragraphs>512</Paragraphs>
  <Slides>25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ACMA consultation on sharing</vt:lpstr>
      <vt:lpstr>ACMA consultation on sharing</vt:lpstr>
      <vt:lpstr>UWB Bosch petition for rule making</vt:lpstr>
      <vt:lpstr>UWB petition for rule making - Motion</vt:lpstr>
      <vt:lpstr>General Discussion Items -1</vt:lpstr>
      <vt:lpstr>General Discussion Items -2</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South Africa (ICASA): RF SPECTRUM REGULATIONS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1873</cp:revision>
  <cp:lastPrinted>1601-01-01T00:00:00Z</cp:lastPrinted>
  <dcterms:created xsi:type="dcterms:W3CDTF">2016-03-03T14:54:45Z</dcterms:created>
  <dcterms:modified xsi:type="dcterms:W3CDTF">2019-09-12T17:07:19Z</dcterms:modified>
</cp:coreProperties>
</file>