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341" r:id="rId3"/>
    <p:sldId id="342" r:id="rId4"/>
    <p:sldId id="344" r:id="rId5"/>
    <p:sldId id="345" r:id="rId6"/>
    <p:sldId id="343" r:id="rId7"/>
    <p:sldId id="346" r:id="rId8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F4FF"/>
    <a:srgbClr val="FFFFCC"/>
    <a:srgbClr val="FFCCFF"/>
    <a:srgbClr val="85DFFF"/>
    <a:srgbClr val="FFFFFF"/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23" autoAdjust="0"/>
    <p:restoredTop sz="96182" autoAdjust="0"/>
  </p:normalViewPr>
  <p:slideViewPr>
    <p:cSldViewPr>
      <p:cViewPr varScale="1">
        <p:scale>
          <a:sx n="82" d="100"/>
          <a:sy n="82" d="100"/>
        </p:scale>
        <p:origin x="1228" y="6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-16548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2670" y="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7/17/2019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dirty="0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465D53FD-DB5F-4815-BF01-6488A8FBD189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>
          <a:xfrm>
            <a:off x="4267200" y="6475413"/>
            <a:ext cx="606425" cy="363537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Y. Inoue (NTT)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85800" y="304800"/>
            <a:ext cx="2286000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altLang="ja-JP" smtClean="0"/>
              <a:t>July 2019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>
          <a:xfrm>
            <a:off x="684213" y="382970"/>
            <a:ext cx="2211387" cy="2730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July 2019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Y. Inoue (NTT)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>
          <a:xfrm>
            <a:off x="4191000" y="6475413"/>
            <a:ext cx="682625" cy="363537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84213" y="382970"/>
            <a:ext cx="2211387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altLang="ja-JP" smtClean="0"/>
              <a:t>July 2019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34000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Y. Inoue (NTT)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191000" y="6475413"/>
            <a:ext cx="682625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728690" y="597222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 smtClean="0">
                <a:solidFill>
                  <a:srgbClr val="000000"/>
                </a:solidFill>
              </a:rPr>
              <a:t>Submission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802.18-19/00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97r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01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oumu.go.jp/menu_news/s-news/02kiban12_04000251.html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altLang="ja-JP" smtClean="0"/>
              <a:t>July 2019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US" smtClean="0"/>
              <a:t>Y. Inoue (NTT)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3716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>
                <a:latin typeface="Times New Roman" charset="0"/>
              </a:rPr>
              <a:t>Overview of recent 5GHz band rule </a:t>
            </a:r>
            <a:r>
              <a:rPr lang="en-US" dirty="0">
                <a:latin typeface="Times New Roman" charset="0"/>
              </a:rPr>
              <a:t>c</a:t>
            </a:r>
            <a:r>
              <a:rPr lang="en-US" dirty="0" smtClean="0">
                <a:latin typeface="Times New Roman" charset="0"/>
              </a:rPr>
              <a:t>hanges in Japan</a:t>
            </a:r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4797242"/>
              </p:ext>
            </p:extLst>
          </p:nvPr>
        </p:nvGraphicFramePr>
        <p:xfrm>
          <a:off x="358775" y="2628900"/>
          <a:ext cx="8580438" cy="300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72" name="Document" r:id="rId4" imgW="4392273" imgH="1617783" progId="Word.Document.8">
                  <p:embed/>
                </p:oleObj>
              </mc:Choice>
              <mc:Fallback>
                <p:oleObj name="Document" r:id="rId4" imgW="4392273" imgH="1617783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775" y="2628900"/>
                        <a:ext cx="8580438" cy="300513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616167" y="2057400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>
          <a:xfrm>
            <a:off x="735900" y="609601"/>
            <a:ext cx="7770813" cy="761999"/>
          </a:xfrm>
        </p:spPr>
        <p:txBody>
          <a:bodyPr/>
          <a:lstStyle/>
          <a:p>
            <a:pPr eaLnBrk="1" hangingPunct="1"/>
            <a:r>
              <a:rPr lang="en-US" altLang="ja-JP" sz="3600" dirty="0">
                <a:latin typeface="Times New Roman" charset="0"/>
              </a:rPr>
              <a:t>Background</a:t>
            </a:r>
            <a:endParaRPr lang="en-US" sz="3600" dirty="0">
              <a:latin typeface="Times New Roman" charset="0"/>
            </a:endParaRP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382000" cy="50276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MIC Japan was considering rule changes in 5 GHz band to allow next generation high efficiency wireless LANs</a:t>
            </a:r>
            <a:endParaRPr lang="en-US" dirty="0"/>
          </a:p>
          <a:p>
            <a:pPr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altLang="en-US" dirty="0" smtClean="0"/>
              <a:t>New rules </a:t>
            </a:r>
            <a:endParaRPr lang="en-US" altLang="en-US" dirty="0">
              <a:solidFill>
                <a:schemeClr val="tx1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chemeClr val="tx1"/>
                </a:solidFill>
              </a:rPr>
              <a:t>Channel 144 is now available for low power data communication systems including wireless LANs.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chemeClr val="tx1"/>
                </a:solidFill>
              </a:rPr>
              <a:t>Requirements for the occupied channel bandwidth and spectrum mask are modified to allow 802.11ax signal.</a:t>
            </a:r>
            <a:endParaRPr lang="en-US" sz="1800" dirty="0">
              <a:solidFill>
                <a:schemeClr val="tx1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chemeClr val="tx1"/>
                </a:solidFill>
              </a:rPr>
              <a:t>So called 4 </a:t>
            </a:r>
            <a:r>
              <a:rPr lang="en-US" sz="1800" dirty="0" err="1" smtClean="0">
                <a:solidFill>
                  <a:schemeClr val="tx1"/>
                </a:solidFill>
              </a:rPr>
              <a:t>ms</a:t>
            </a:r>
            <a:r>
              <a:rPr lang="en-US" sz="1800" dirty="0" smtClean="0">
                <a:solidFill>
                  <a:schemeClr val="tx1"/>
                </a:solidFill>
              </a:rPr>
              <a:t> rule is changed.</a:t>
            </a:r>
            <a:endParaRPr lang="en-US" sz="1800" dirty="0">
              <a:solidFill>
                <a:schemeClr val="tx1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chemeClr val="tx1"/>
                </a:solidFill>
              </a:rPr>
              <a:t>Requirements for radar detection in the 5.3 GHz band are modified. </a:t>
            </a:r>
            <a:endParaRPr lang="en-US" altLang="ja-JP" sz="1800" dirty="0"/>
          </a:p>
          <a:p>
            <a:pPr>
              <a:buFont typeface="Arial" panose="020B0604020202020204" pitchFamily="34" charset="0"/>
              <a:buChar char="•"/>
            </a:pPr>
            <a:endParaRPr lang="en-US" sz="2200" dirty="0" smtClean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The new rule is announced on July 11</a:t>
            </a:r>
            <a:r>
              <a:rPr lang="en-US" sz="2200" baseline="30000" dirty="0" smtClean="0">
                <a:solidFill>
                  <a:schemeClr val="tx1"/>
                </a:solidFill>
              </a:rPr>
              <a:t>th</a:t>
            </a:r>
            <a:r>
              <a:rPr lang="en-US" sz="2200" dirty="0" smtClean="0">
                <a:solidFill>
                  <a:schemeClr val="tx1"/>
                </a:solidFill>
              </a:rPr>
              <a:t> and is effective now.</a:t>
            </a: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B322FEBA-011B-49F1-99D6-C984930F1E34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altLang="ja-JP" smtClean="0"/>
              <a:t>July 2019</a:t>
            </a:r>
            <a:endParaRPr lang="en-GB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CF99F54C-F8E7-48DB-A1DB-644579F6D49A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US" smtClean="0"/>
              <a:t>Y. Inoue (NTT)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9033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>
          <a:xfrm>
            <a:off x="735900" y="685801"/>
            <a:ext cx="7770813" cy="761999"/>
          </a:xfrm>
        </p:spPr>
        <p:txBody>
          <a:bodyPr/>
          <a:lstStyle/>
          <a:p>
            <a:pPr eaLnBrk="1" hangingPunct="1"/>
            <a:r>
              <a:rPr lang="en-US" altLang="ja-JP" sz="3600" dirty="0" smtClean="0">
                <a:latin typeface="Times New Roman" charset="0"/>
              </a:rPr>
              <a:t>Channel 144</a:t>
            </a:r>
            <a:endParaRPr lang="en-US" sz="3600" dirty="0">
              <a:latin typeface="Times New Roman" charset="0"/>
            </a:endParaRP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356014" y="1447800"/>
            <a:ext cx="8406985" cy="2208545"/>
          </a:xfrm>
        </p:spPr>
        <p:txBody>
          <a:bodyPr/>
          <a:lstStyle/>
          <a:p>
            <a:pPr marL="40005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The channel 144 is now available for low power data communication system including WLANs.</a:t>
            </a:r>
          </a:p>
          <a:p>
            <a:pPr marL="800100" lvl="1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One additional channel for 20 MHz, 40 MHz and 80 MHz channels.</a:t>
            </a:r>
          </a:p>
          <a:p>
            <a:pPr marL="800100" lvl="1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Three additional combinations for the 80 + 80 MHz channelization.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B322FEBA-011B-49F1-99D6-C984930F1E34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altLang="ja-JP" smtClean="0"/>
              <a:t>July 2019</a:t>
            </a:r>
            <a:endParaRPr lang="en-GB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CF99F54C-F8E7-48DB-A1DB-644579F6D49A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US" smtClean="0"/>
              <a:t>Y. Inoue (NTT)</a:t>
            </a:r>
            <a:endParaRPr lang="en-GB" dirty="0"/>
          </a:p>
        </p:txBody>
      </p:sp>
      <p:cxnSp>
        <p:nvCxnSpPr>
          <p:cNvPr id="4" name="直線コネクタ 3"/>
          <p:cNvCxnSpPr/>
          <p:nvPr/>
        </p:nvCxnSpPr>
        <p:spPr bwMode="auto">
          <a:xfrm>
            <a:off x="431101" y="3899901"/>
            <a:ext cx="8484299" cy="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6" name="直線コネクタ 5"/>
          <p:cNvCxnSpPr>
            <a:stCxn id="38" idx="2"/>
          </p:cNvCxnSpPr>
          <p:nvPr/>
        </p:nvCxnSpPr>
        <p:spPr bwMode="auto">
          <a:xfrm flipH="1">
            <a:off x="659700" y="3386554"/>
            <a:ext cx="8053" cy="513347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直線コネクタ 10"/>
          <p:cNvCxnSpPr/>
          <p:nvPr/>
        </p:nvCxnSpPr>
        <p:spPr bwMode="auto">
          <a:xfrm>
            <a:off x="838201" y="3747501"/>
            <a:ext cx="0" cy="30480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直線コネクタ 13"/>
          <p:cNvCxnSpPr/>
          <p:nvPr/>
        </p:nvCxnSpPr>
        <p:spPr bwMode="auto">
          <a:xfrm>
            <a:off x="1143001" y="3747501"/>
            <a:ext cx="0" cy="30480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直線コネクタ 14"/>
          <p:cNvCxnSpPr/>
          <p:nvPr/>
        </p:nvCxnSpPr>
        <p:spPr bwMode="auto">
          <a:xfrm>
            <a:off x="1447801" y="3747501"/>
            <a:ext cx="0" cy="30480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1752601" y="3747501"/>
            <a:ext cx="0" cy="30480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直線コネクタ 16"/>
          <p:cNvCxnSpPr/>
          <p:nvPr/>
        </p:nvCxnSpPr>
        <p:spPr bwMode="auto">
          <a:xfrm>
            <a:off x="2057401" y="3747501"/>
            <a:ext cx="0" cy="30480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直線コネクタ 17"/>
          <p:cNvCxnSpPr/>
          <p:nvPr/>
        </p:nvCxnSpPr>
        <p:spPr bwMode="auto">
          <a:xfrm>
            <a:off x="2362201" y="3747501"/>
            <a:ext cx="0" cy="30480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直線コネクタ 18"/>
          <p:cNvCxnSpPr/>
          <p:nvPr/>
        </p:nvCxnSpPr>
        <p:spPr bwMode="auto">
          <a:xfrm>
            <a:off x="2667001" y="3747501"/>
            <a:ext cx="0" cy="30480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直線コネクタ 19"/>
          <p:cNvCxnSpPr/>
          <p:nvPr/>
        </p:nvCxnSpPr>
        <p:spPr bwMode="auto">
          <a:xfrm>
            <a:off x="2971801" y="3747501"/>
            <a:ext cx="0" cy="30480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直線コネクタ 20"/>
          <p:cNvCxnSpPr/>
          <p:nvPr/>
        </p:nvCxnSpPr>
        <p:spPr bwMode="auto">
          <a:xfrm>
            <a:off x="3276601" y="3747501"/>
            <a:ext cx="0" cy="30480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直線コネクタ 21"/>
          <p:cNvCxnSpPr/>
          <p:nvPr/>
        </p:nvCxnSpPr>
        <p:spPr bwMode="auto">
          <a:xfrm>
            <a:off x="3581401" y="3747501"/>
            <a:ext cx="0" cy="30480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直線コネクタ 22"/>
          <p:cNvCxnSpPr/>
          <p:nvPr/>
        </p:nvCxnSpPr>
        <p:spPr bwMode="auto">
          <a:xfrm>
            <a:off x="4419601" y="3747501"/>
            <a:ext cx="0" cy="30480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直線コネクタ 23"/>
          <p:cNvCxnSpPr/>
          <p:nvPr/>
        </p:nvCxnSpPr>
        <p:spPr bwMode="auto">
          <a:xfrm>
            <a:off x="4724401" y="3747501"/>
            <a:ext cx="0" cy="30480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直線コネクタ 24"/>
          <p:cNvCxnSpPr/>
          <p:nvPr/>
        </p:nvCxnSpPr>
        <p:spPr bwMode="auto">
          <a:xfrm>
            <a:off x="5029201" y="3747501"/>
            <a:ext cx="0" cy="30480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直線コネクタ 25"/>
          <p:cNvCxnSpPr/>
          <p:nvPr/>
        </p:nvCxnSpPr>
        <p:spPr bwMode="auto">
          <a:xfrm>
            <a:off x="5334001" y="3747501"/>
            <a:ext cx="0" cy="30480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直線コネクタ 26"/>
          <p:cNvCxnSpPr/>
          <p:nvPr/>
        </p:nvCxnSpPr>
        <p:spPr bwMode="auto">
          <a:xfrm>
            <a:off x="5638801" y="3747501"/>
            <a:ext cx="0" cy="30480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直線コネクタ 27"/>
          <p:cNvCxnSpPr/>
          <p:nvPr/>
        </p:nvCxnSpPr>
        <p:spPr bwMode="auto">
          <a:xfrm>
            <a:off x="5943601" y="3747501"/>
            <a:ext cx="0" cy="30480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直線コネクタ 28"/>
          <p:cNvCxnSpPr/>
          <p:nvPr/>
        </p:nvCxnSpPr>
        <p:spPr bwMode="auto">
          <a:xfrm>
            <a:off x="6248401" y="3747501"/>
            <a:ext cx="0" cy="30480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直線コネクタ 29"/>
          <p:cNvCxnSpPr/>
          <p:nvPr/>
        </p:nvCxnSpPr>
        <p:spPr bwMode="auto">
          <a:xfrm>
            <a:off x="6553201" y="3747501"/>
            <a:ext cx="0" cy="30480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直線コネクタ 30"/>
          <p:cNvCxnSpPr/>
          <p:nvPr/>
        </p:nvCxnSpPr>
        <p:spPr bwMode="auto">
          <a:xfrm>
            <a:off x="6858001" y="3747501"/>
            <a:ext cx="0" cy="30480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直線コネクタ 31"/>
          <p:cNvCxnSpPr/>
          <p:nvPr/>
        </p:nvCxnSpPr>
        <p:spPr bwMode="auto">
          <a:xfrm>
            <a:off x="7162801" y="3747501"/>
            <a:ext cx="0" cy="30480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直線コネクタ 32"/>
          <p:cNvCxnSpPr/>
          <p:nvPr/>
        </p:nvCxnSpPr>
        <p:spPr bwMode="auto">
          <a:xfrm>
            <a:off x="7467601" y="3747501"/>
            <a:ext cx="0" cy="30480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直線コネクタ 33"/>
          <p:cNvCxnSpPr/>
          <p:nvPr/>
        </p:nvCxnSpPr>
        <p:spPr bwMode="auto">
          <a:xfrm>
            <a:off x="7772401" y="3747501"/>
            <a:ext cx="0" cy="30480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直線コネクタ 34"/>
          <p:cNvCxnSpPr/>
          <p:nvPr/>
        </p:nvCxnSpPr>
        <p:spPr bwMode="auto">
          <a:xfrm>
            <a:off x="8077201" y="3747501"/>
            <a:ext cx="0" cy="30480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直線コネクタ 35"/>
          <p:cNvCxnSpPr/>
          <p:nvPr/>
        </p:nvCxnSpPr>
        <p:spPr bwMode="auto">
          <a:xfrm>
            <a:off x="8382001" y="3747501"/>
            <a:ext cx="0" cy="30480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直線コネクタ 36"/>
          <p:cNvCxnSpPr/>
          <p:nvPr/>
        </p:nvCxnSpPr>
        <p:spPr bwMode="auto">
          <a:xfrm>
            <a:off x="533401" y="3747501"/>
            <a:ext cx="0" cy="30480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直線コネクタ 38"/>
          <p:cNvCxnSpPr/>
          <p:nvPr/>
        </p:nvCxnSpPr>
        <p:spPr bwMode="auto">
          <a:xfrm>
            <a:off x="3733800" y="3505200"/>
            <a:ext cx="2" cy="39470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直線コネクタ 40"/>
          <p:cNvCxnSpPr/>
          <p:nvPr/>
        </p:nvCxnSpPr>
        <p:spPr bwMode="auto">
          <a:xfrm>
            <a:off x="8686801" y="3747501"/>
            <a:ext cx="0" cy="30480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直線コネクタ 43"/>
          <p:cNvCxnSpPr/>
          <p:nvPr/>
        </p:nvCxnSpPr>
        <p:spPr bwMode="auto">
          <a:xfrm>
            <a:off x="4267201" y="3505200"/>
            <a:ext cx="0" cy="39470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直線コネクタ 44"/>
          <p:cNvCxnSpPr/>
          <p:nvPr/>
        </p:nvCxnSpPr>
        <p:spPr bwMode="auto">
          <a:xfrm>
            <a:off x="8534401" y="3413956"/>
            <a:ext cx="0" cy="48594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テキスト ボックス 37"/>
          <p:cNvSpPr txBox="1"/>
          <p:nvPr/>
        </p:nvSpPr>
        <p:spPr>
          <a:xfrm>
            <a:off x="395883" y="3048000"/>
            <a:ext cx="5437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chemeClr val="tx1"/>
                </a:solidFill>
              </a:rPr>
              <a:t>5.15</a:t>
            </a:r>
            <a:endParaRPr kumimoji="1" lang="ja-JP" altLang="en-US" sz="1600" b="1" dirty="0">
              <a:solidFill>
                <a:schemeClr val="tx1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3494862" y="3061701"/>
            <a:ext cx="5437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chemeClr val="tx1"/>
                </a:solidFill>
              </a:rPr>
              <a:t>5.35</a:t>
            </a:r>
            <a:endParaRPr kumimoji="1" lang="ja-JP" altLang="en-US" sz="1600" b="1" dirty="0">
              <a:solidFill>
                <a:schemeClr val="tx1"/>
              </a:solidFill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962401" y="3075402"/>
            <a:ext cx="5437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chemeClr val="tx1"/>
                </a:solidFill>
              </a:rPr>
              <a:t>5.47</a:t>
            </a:r>
            <a:endParaRPr kumimoji="1" lang="ja-JP" altLang="en-US" sz="1600" b="1" dirty="0">
              <a:solidFill>
                <a:schemeClr val="tx1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8219262" y="3061701"/>
            <a:ext cx="5437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</a:rPr>
              <a:t>5.73</a:t>
            </a:r>
            <a:endParaRPr kumimoji="1" lang="ja-JP" altLang="en-US" sz="1600" b="1" dirty="0">
              <a:solidFill>
                <a:srgbClr val="FF0000"/>
              </a:solidFill>
            </a:endParaRPr>
          </a:p>
        </p:txBody>
      </p:sp>
      <p:sp>
        <p:nvSpPr>
          <p:cNvPr id="40" name="台形 39"/>
          <p:cNvSpPr/>
          <p:nvPr/>
        </p:nvSpPr>
        <p:spPr bwMode="auto">
          <a:xfrm>
            <a:off x="985431" y="4204701"/>
            <a:ext cx="315139" cy="352255"/>
          </a:xfrm>
          <a:prstGeom prst="trapezoid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ja-JP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36</a:t>
            </a:r>
            <a:endParaRPr kumimoji="0" lang="ja-JP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51" name="台形 50"/>
          <p:cNvSpPr/>
          <p:nvPr/>
        </p:nvSpPr>
        <p:spPr bwMode="auto">
          <a:xfrm>
            <a:off x="1285062" y="4204701"/>
            <a:ext cx="315139" cy="352255"/>
          </a:xfrm>
          <a:prstGeom prst="trapezoid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ja-JP" sz="1400" b="1" dirty="0" smtClean="0">
                <a:solidFill>
                  <a:schemeClr val="tx1"/>
                </a:solidFill>
              </a:rPr>
              <a:t>40</a:t>
            </a:r>
            <a:endParaRPr kumimoji="0" lang="ja-JP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2" name="台形 51"/>
          <p:cNvSpPr/>
          <p:nvPr/>
        </p:nvSpPr>
        <p:spPr bwMode="auto">
          <a:xfrm>
            <a:off x="1589862" y="4204701"/>
            <a:ext cx="315139" cy="352255"/>
          </a:xfrm>
          <a:prstGeom prst="trapezoid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ja-JP" sz="1400" b="1" dirty="0" smtClean="0">
                <a:solidFill>
                  <a:schemeClr val="tx1"/>
                </a:solidFill>
              </a:rPr>
              <a:t>44</a:t>
            </a:r>
            <a:endParaRPr kumimoji="0" lang="ja-JP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3" name="台形 52"/>
          <p:cNvSpPr/>
          <p:nvPr/>
        </p:nvSpPr>
        <p:spPr bwMode="auto">
          <a:xfrm>
            <a:off x="1894662" y="4204701"/>
            <a:ext cx="315139" cy="352255"/>
          </a:xfrm>
          <a:prstGeom prst="trapezoid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ja-JP" sz="1400" b="1" dirty="0" smtClean="0">
                <a:solidFill>
                  <a:schemeClr val="tx1"/>
                </a:solidFill>
              </a:rPr>
              <a:t>48</a:t>
            </a:r>
            <a:endParaRPr kumimoji="0" lang="ja-JP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4" name="台形 53"/>
          <p:cNvSpPr/>
          <p:nvPr/>
        </p:nvSpPr>
        <p:spPr bwMode="auto">
          <a:xfrm>
            <a:off x="2204631" y="4204701"/>
            <a:ext cx="315139" cy="352255"/>
          </a:xfrm>
          <a:prstGeom prst="trapezoid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ja-JP" sz="1400" b="1" dirty="0" smtClean="0">
                <a:solidFill>
                  <a:schemeClr val="tx1"/>
                </a:solidFill>
              </a:rPr>
              <a:t>52</a:t>
            </a:r>
            <a:endParaRPr kumimoji="0" lang="ja-JP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5" name="台形 54"/>
          <p:cNvSpPr/>
          <p:nvPr/>
        </p:nvSpPr>
        <p:spPr bwMode="auto">
          <a:xfrm>
            <a:off x="2504262" y="4204701"/>
            <a:ext cx="315139" cy="352255"/>
          </a:xfrm>
          <a:prstGeom prst="trapezoid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ja-JP" sz="1400" b="1" dirty="0" smtClean="0">
                <a:solidFill>
                  <a:schemeClr val="tx1"/>
                </a:solidFill>
              </a:rPr>
              <a:t>56</a:t>
            </a:r>
            <a:endParaRPr kumimoji="0" lang="ja-JP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6" name="台形 55"/>
          <p:cNvSpPr/>
          <p:nvPr/>
        </p:nvSpPr>
        <p:spPr bwMode="auto">
          <a:xfrm>
            <a:off x="2809062" y="4204701"/>
            <a:ext cx="315139" cy="352255"/>
          </a:xfrm>
          <a:prstGeom prst="trapezoid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ja-JP" sz="1400" b="1" dirty="0" smtClean="0">
                <a:solidFill>
                  <a:schemeClr val="tx1"/>
                </a:solidFill>
              </a:rPr>
              <a:t>60</a:t>
            </a:r>
            <a:endParaRPr kumimoji="0" lang="ja-JP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7" name="台形 56"/>
          <p:cNvSpPr/>
          <p:nvPr/>
        </p:nvSpPr>
        <p:spPr bwMode="auto">
          <a:xfrm>
            <a:off x="3113862" y="4204701"/>
            <a:ext cx="315139" cy="352255"/>
          </a:xfrm>
          <a:prstGeom prst="trapezoid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ja-JP" sz="1400" b="1" dirty="0" smtClean="0">
                <a:solidFill>
                  <a:schemeClr val="tx1"/>
                </a:solidFill>
              </a:rPr>
              <a:t>64</a:t>
            </a:r>
            <a:endParaRPr kumimoji="0" lang="ja-JP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1225270" y="3352800"/>
            <a:ext cx="4411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chemeClr val="tx1"/>
                </a:solidFill>
              </a:rPr>
              <a:t>5.2</a:t>
            </a:r>
            <a:endParaRPr kumimoji="1" lang="ja-JP" altLang="en-US" sz="1600" b="1" dirty="0">
              <a:solidFill>
                <a:schemeClr val="tx1"/>
              </a:solidFill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2759255" y="3366501"/>
            <a:ext cx="4411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chemeClr val="tx1"/>
                </a:solidFill>
              </a:rPr>
              <a:t>5.3</a:t>
            </a:r>
            <a:endParaRPr kumimoji="1" lang="ja-JP" altLang="en-US" sz="1600" b="1" dirty="0">
              <a:solidFill>
                <a:schemeClr val="tx1"/>
              </a:solidFill>
            </a:endParaRPr>
          </a:p>
        </p:txBody>
      </p:sp>
      <p:sp>
        <p:nvSpPr>
          <p:cNvPr id="60" name="台形 59"/>
          <p:cNvSpPr/>
          <p:nvPr/>
        </p:nvSpPr>
        <p:spPr bwMode="auto">
          <a:xfrm>
            <a:off x="4871631" y="4204701"/>
            <a:ext cx="315139" cy="352255"/>
          </a:xfrm>
          <a:prstGeom prst="trapezoid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ja-JP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100</a:t>
            </a:r>
            <a:endParaRPr kumimoji="0" lang="ja-JP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61" name="台形 60"/>
          <p:cNvSpPr/>
          <p:nvPr/>
        </p:nvSpPr>
        <p:spPr bwMode="auto">
          <a:xfrm>
            <a:off x="5171262" y="4204701"/>
            <a:ext cx="315139" cy="352255"/>
          </a:xfrm>
          <a:prstGeom prst="trapezoid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ja-JP" sz="1400" b="1" dirty="0" smtClean="0">
                <a:solidFill>
                  <a:schemeClr val="tx1"/>
                </a:solidFill>
              </a:rPr>
              <a:t>104</a:t>
            </a:r>
            <a:endParaRPr kumimoji="0" lang="ja-JP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2" name="台形 61"/>
          <p:cNvSpPr/>
          <p:nvPr/>
        </p:nvSpPr>
        <p:spPr bwMode="auto">
          <a:xfrm>
            <a:off x="5476062" y="4204701"/>
            <a:ext cx="315139" cy="352255"/>
          </a:xfrm>
          <a:prstGeom prst="trapezoid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ja-JP" sz="1400" b="1" dirty="0" smtClean="0">
                <a:solidFill>
                  <a:schemeClr val="tx1"/>
                </a:solidFill>
              </a:rPr>
              <a:t>108</a:t>
            </a:r>
            <a:endParaRPr kumimoji="0" lang="ja-JP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3" name="台形 62"/>
          <p:cNvSpPr/>
          <p:nvPr/>
        </p:nvSpPr>
        <p:spPr bwMode="auto">
          <a:xfrm>
            <a:off x="5780862" y="4204701"/>
            <a:ext cx="315139" cy="352255"/>
          </a:xfrm>
          <a:prstGeom prst="trapezoid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ja-JP" sz="1400" b="1" dirty="0" smtClean="0">
                <a:solidFill>
                  <a:schemeClr val="tx1"/>
                </a:solidFill>
              </a:rPr>
              <a:t>112</a:t>
            </a:r>
            <a:endParaRPr kumimoji="0" lang="ja-JP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4" name="台形 63"/>
          <p:cNvSpPr/>
          <p:nvPr/>
        </p:nvSpPr>
        <p:spPr bwMode="auto">
          <a:xfrm>
            <a:off x="6090831" y="4204701"/>
            <a:ext cx="315139" cy="352255"/>
          </a:xfrm>
          <a:prstGeom prst="trapezoid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ja-JP" sz="1400" b="1" dirty="0" smtClean="0">
                <a:solidFill>
                  <a:schemeClr val="tx1"/>
                </a:solidFill>
              </a:rPr>
              <a:t>116</a:t>
            </a:r>
            <a:endParaRPr kumimoji="0" lang="ja-JP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5" name="台形 64"/>
          <p:cNvSpPr/>
          <p:nvPr/>
        </p:nvSpPr>
        <p:spPr bwMode="auto">
          <a:xfrm>
            <a:off x="6390462" y="4204701"/>
            <a:ext cx="315139" cy="352255"/>
          </a:xfrm>
          <a:prstGeom prst="trapezoid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ja-JP" sz="1400" b="1" dirty="0" smtClean="0">
                <a:solidFill>
                  <a:schemeClr val="tx1"/>
                </a:solidFill>
              </a:rPr>
              <a:t>120</a:t>
            </a:r>
            <a:endParaRPr kumimoji="0" lang="ja-JP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6" name="台形 65"/>
          <p:cNvSpPr/>
          <p:nvPr/>
        </p:nvSpPr>
        <p:spPr bwMode="auto">
          <a:xfrm>
            <a:off x="6695262" y="4204701"/>
            <a:ext cx="315139" cy="352255"/>
          </a:xfrm>
          <a:prstGeom prst="trapezoid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ja-JP" sz="1400" b="1" dirty="0" smtClean="0">
                <a:solidFill>
                  <a:schemeClr val="tx1"/>
                </a:solidFill>
              </a:rPr>
              <a:t>124</a:t>
            </a:r>
            <a:endParaRPr kumimoji="0" lang="ja-JP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7" name="台形 66"/>
          <p:cNvSpPr/>
          <p:nvPr/>
        </p:nvSpPr>
        <p:spPr bwMode="auto">
          <a:xfrm>
            <a:off x="7000062" y="4204701"/>
            <a:ext cx="315139" cy="352255"/>
          </a:xfrm>
          <a:prstGeom prst="trapezoid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ja-JP" sz="1400" b="1" dirty="0" smtClean="0">
                <a:solidFill>
                  <a:schemeClr val="tx1"/>
                </a:solidFill>
              </a:rPr>
              <a:t>128</a:t>
            </a:r>
            <a:endParaRPr kumimoji="0" lang="ja-JP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8" name="台形 67"/>
          <p:cNvSpPr/>
          <p:nvPr/>
        </p:nvSpPr>
        <p:spPr bwMode="auto">
          <a:xfrm>
            <a:off x="7310031" y="4204701"/>
            <a:ext cx="315139" cy="352255"/>
          </a:xfrm>
          <a:prstGeom prst="trapezoid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ja-JP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132</a:t>
            </a:r>
            <a:endParaRPr kumimoji="0" lang="ja-JP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69" name="台形 68"/>
          <p:cNvSpPr/>
          <p:nvPr/>
        </p:nvSpPr>
        <p:spPr bwMode="auto">
          <a:xfrm>
            <a:off x="7609662" y="4204701"/>
            <a:ext cx="315139" cy="352255"/>
          </a:xfrm>
          <a:prstGeom prst="trapezoid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ja-JP" sz="1400" b="1" dirty="0" smtClean="0">
                <a:solidFill>
                  <a:schemeClr val="tx1"/>
                </a:solidFill>
              </a:rPr>
              <a:t>136</a:t>
            </a:r>
            <a:endParaRPr kumimoji="0" lang="ja-JP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0" name="台形 69"/>
          <p:cNvSpPr/>
          <p:nvPr/>
        </p:nvSpPr>
        <p:spPr bwMode="auto">
          <a:xfrm>
            <a:off x="7914462" y="4204701"/>
            <a:ext cx="315139" cy="352255"/>
          </a:xfrm>
          <a:prstGeom prst="trapezoid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ja-JP" sz="1400" b="1" dirty="0" smtClean="0">
                <a:solidFill>
                  <a:schemeClr val="tx1"/>
                </a:solidFill>
              </a:rPr>
              <a:t>140</a:t>
            </a:r>
            <a:endParaRPr kumimoji="0" lang="ja-JP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1" name="台形 70"/>
          <p:cNvSpPr/>
          <p:nvPr/>
        </p:nvSpPr>
        <p:spPr bwMode="auto">
          <a:xfrm>
            <a:off x="8219262" y="4204701"/>
            <a:ext cx="315139" cy="352255"/>
          </a:xfrm>
          <a:prstGeom prst="trapezoid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ja-JP" sz="1400" b="1" dirty="0" smtClean="0">
                <a:solidFill>
                  <a:srgbClr val="FF0000"/>
                </a:solidFill>
              </a:rPr>
              <a:t>144</a:t>
            </a:r>
            <a:endParaRPr kumimoji="0" lang="ja-JP" altLang="en-US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72" name="台形 71"/>
          <p:cNvSpPr/>
          <p:nvPr/>
        </p:nvSpPr>
        <p:spPr bwMode="auto">
          <a:xfrm>
            <a:off x="1000940" y="4816621"/>
            <a:ext cx="599261" cy="352255"/>
          </a:xfrm>
          <a:prstGeom prst="trapezoid">
            <a:avLst/>
          </a:prstGeom>
          <a:solidFill>
            <a:srgbClr val="D5F4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ja-JP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38</a:t>
            </a:r>
            <a:endParaRPr kumimoji="0" lang="ja-JP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73" name="台形 72"/>
          <p:cNvSpPr/>
          <p:nvPr/>
        </p:nvSpPr>
        <p:spPr bwMode="auto">
          <a:xfrm>
            <a:off x="1610540" y="4816621"/>
            <a:ext cx="599261" cy="352255"/>
          </a:xfrm>
          <a:prstGeom prst="trapezoid">
            <a:avLst/>
          </a:prstGeom>
          <a:solidFill>
            <a:srgbClr val="D5F4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ja-JP" sz="1400" b="1" dirty="0" smtClean="0">
                <a:solidFill>
                  <a:schemeClr val="tx1"/>
                </a:solidFill>
              </a:rPr>
              <a:t>46</a:t>
            </a:r>
            <a:endParaRPr kumimoji="0" lang="ja-JP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74" name="台形 73"/>
          <p:cNvSpPr/>
          <p:nvPr/>
        </p:nvSpPr>
        <p:spPr bwMode="auto">
          <a:xfrm>
            <a:off x="2220140" y="4816621"/>
            <a:ext cx="599261" cy="352255"/>
          </a:xfrm>
          <a:prstGeom prst="trapezoid">
            <a:avLst/>
          </a:prstGeom>
          <a:solidFill>
            <a:srgbClr val="D5F4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ja-JP" sz="1400" b="1" dirty="0" smtClean="0">
                <a:solidFill>
                  <a:schemeClr val="tx1"/>
                </a:solidFill>
              </a:rPr>
              <a:t>54</a:t>
            </a:r>
            <a:endParaRPr kumimoji="0" lang="ja-JP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75" name="台形 74"/>
          <p:cNvSpPr/>
          <p:nvPr/>
        </p:nvSpPr>
        <p:spPr bwMode="auto">
          <a:xfrm>
            <a:off x="2829740" y="4816621"/>
            <a:ext cx="599261" cy="352255"/>
          </a:xfrm>
          <a:prstGeom prst="trapezoid">
            <a:avLst/>
          </a:prstGeom>
          <a:solidFill>
            <a:srgbClr val="D5F4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ja-JP" sz="1400" b="1" dirty="0" smtClean="0">
                <a:solidFill>
                  <a:schemeClr val="tx1"/>
                </a:solidFill>
              </a:rPr>
              <a:t>62</a:t>
            </a:r>
            <a:endParaRPr kumimoji="0" lang="ja-JP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76" name="台形 75"/>
          <p:cNvSpPr/>
          <p:nvPr/>
        </p:nvSpPr>
        <p:spPr bwMode="auto">
          <a:xfrm>
            <a:off x="4887140" y="4816621"/>
            <a:ext cx="599261" cy="352255"/>
          </a:xfrm>
          <a:prstGeom prst="trapezoid">
            <a:avLst/>
          </a:prstGeom>
          <a:solidFill>
            <a:srgbClr val="D5F4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ja-JP" sz="1400" b="1" dirty="0" smtClean="0">
                <a:solidFill>
                  <a:schemeClr val="tx1"/>
                </a:solidFill>
              </a:rPr>
              <a:t>102</a:t>
            </a:r>
            <a:endParaRPr kumimoji="0" lang="ja-JP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77" name="台形 76"/>
          <p:cNvSpPr/>
          <p:nvPr/>
        </p:nvSpPr>
        <p:spPr bwMode="auto">
          <a:xfrm>
            <a:off x="5496740" y="4816621"/>
            <a:ext cx="599261" cy="352255"/>
          </a:xfrm>
          <a:prstGeom prst="trapezoid">
            <a:avLst/>
          </a:prstGeom>
          <a:solidFill>
            <a:srgbClr val="D5F4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ja-JP" sz="1400" b="1" dirty="0" smtClean="0">
                <a:solidFill>
                  <a:schemeClr val="tx1"/>
                </a:solidFill>
              </a:rPr>
              <a:t>110</a:t>
            </a:r>
            <a:endParaRPr kumimoji="0" lang="ja-JP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78" name="台形 77"/>
          <p:cNvSpPr/>
          <p:nvPr/>
        </p:nvSpPr>
        <p:spPr bwMode="auto">
          <a:xfrm>
            <a:off x="6106340" y="4816621"/>
            <a:ext cx="599261" cy="352255"/>
          </a:xfrm>
          <a:prstGeom prst="trapezoid">
            <a:avLst/>
          </a:prstGeom>
          <a:solidFill>
            <a:srgbClr val="D5F4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ja-JP" sz="1400" b="1" dirty="0" smtClean="0">
                <a:solidFill>
                  <a:schemeClr val="tx1"/>
                </a:solidFill>
              </a:rPr>
              <a:t>118</a:t>
            </a:r>
            <a:endParaRPr kumimoji="0" lang="ja-JP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79" name="台形 78"/>
          <p:cNvSpPr/>
          <p:nvPr/>
        </p:nvSpPr>
        <p:spPr bwMode="auto">
          <a:xfrm>
            <a:off x="6715940" y="4816621"/>
            <a:ext cx="599261" cy="352255"/>
          </a:xfrm>
          <a:prstGeom prst="trapezoid">
            <a:avLst/>
          </a:prstGeom>
          <a:solidFill>
            <a:srgbClr val="D5F4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ja-JP" sz="1400" b="1" dirty="0" smtClean="0">
                <a:solidFill>
                  <a:schemeClr val="tx1"/>
                </a:solidFill>
              </a:rPr>
              <a:t>126</a:t>
            </a:r>
            <a:endParaRPr kumimoji="0" lang="ja-JP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80" name="台形 79"/>
          <p:cNvSpPr/>
          <p:nvPr/>
        </p:nvSpPr>
        <p:spPr bwMode="auto">
          <a:xfrm>
            <a:off x="7325540" y="4816621"/>
            <a:ext cx="599261" cy="352255"/>
          </a:xfrm>
          <a:prstGeom prst="trapezoid">
            <a:avLst/>
          </a:prstGeom>
          <a:solidFill>
            <a:srgbClr val="D5F4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ja-JP" sz="1400" b="1" dirty="0" smtClean="0">
                <a:solidFill>
                  <a:schemeClr val="tx1"/>
                </a:solidFill>
              </a:rPr>
              <a:t>134</a:t>
            </a:r>
            <a:endParaRPr kumimoji="0" lang="ja-JP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81" name="台形 80"/>
          <p:cNvSpPr/>
          <p:nvPr/>
        </p:nvSpPr>
        <p:spPr bwMode="auto">
          <a:xfrm>
            <a:off x="7935140" y="4816621"/>
            <a:ext cx="599261" cy="352255"/>
          </a:xfrm>
          <a:prstGeom prst="trapezoid">
            <a:avLst/>
          </a:prstGeom>
          <a:solidFill>
            <a:srgbClr val="D5F4FF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ja-JP" sz="1400" b="1" dirty="0" smtClean="0">
                <a:solidFill>
                  <a:srgbClr val="FF0000"/>
                </a:solidFill>
              </a:rPr>
              <a:t>142</a:t>
            </a:r>
            <a:endParaRPr kumimoji="0" lang="ja-JP" altLang="en-US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82" name="台形 81"/>
          <p:cNvSpPr/>
          <p:nvPr/>
        </p:nvSpPr>
        <p:spPr bwMode="auto">
          <a:xfrm>
            <a:off x="990601" y="5426221"/>
            <a:ext cx="1214030" cy="352255"/>
          </a:xfrm>
          <a:prstGeom prst="trapezoid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ja-JP" sz="1400" b="1" dirty="0" smtClean="0">
                <a:solidFill>
                  <a:schemeClr val="tx1"/>
                </a:solidFill>
              </a:rPr>
              <a:t>42</a:t>
            </a:r>
            <a:endParaRPr kumimoji="0" lang="ja-JP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83" name="台形 82"/>
          <p:cNvSpPr/>
          <p:nvPr/>
        </p:nvSpPr>
        <p:spPr bwMode="auto">
          <a:xfrm>
            <a:off x="2214971" y="5426221"/>
            <a:ext cx="1214030" cy="352255"/>
          </a:xfrm>
          <a:prstGeom prst="trapezoid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ja-JP" sz="1400" b="1" dirty="0" smtClean="0">
                <a:solidFill>
                  <a:schemeClr val="tx1"/>
                </a:solidFill>
              </a:rPr>
              <a:t>58</a:t>
            </a:r>
            <a:endParaRPr kumimoji="0" lang="ja-JP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84" name="台形 83"/>
          <p:cNvSpPr/>
          <p:nvPr/>
        </p:nvSpPr>
        <p:spPr bwMode="auto">
          <a:xfrm>
            <a:off x="4876801" y="5426221"/>
            <a:ext cx="1214030" cy="352255"/>
          </a:xfrm>
          <a:prstGeom prst="trapezoid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ja-JP" sz="1400" b="1" dirty="0" smtClean="0">
                <a:solidFill>
                  <a:schemeClr val="tx1"/>
                </a:solidFill>
              </a:rPr>
              <a:t>106</a:t>
            </a:r>
            <a:endParaRPr kumimoji="0" lang="ja-JP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85" name="台形 84"/>
          <p:cNvSpPr/>
          <p:nvPr/>
        </p:nvSpPr>
        <p:spPr bwMode="auto">
          <a:xfrm>
            <a:off x="6101171" y="5426221"/>
            <a:ext cx="1214030" cy="352255"/>
          </a:xfrm>
          <a:prstGeom prst="trapezoid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ja-JP" sz="1400" b="1" dirty="0" smtClean="0">
                <a:solidFill>
                  <a:schemeClr val="tx1"/>
                </a:solidFill>
              </a:rPr>
              <a:t>122</a:t>
            </a:r>
            <a:endParaRPr kumimoji="0" lang="ja-JP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86" name="台形 85"/>
          <p:cNvSpPr/>
          <p:nvPr/>
        </p:nvSpPr>
        <p:spPr bwMode="auto">
          <a:xfrm>
            <a:off x="7325540" y="5425427"/>
            <a:ext cx="1208861" cy="352255"/>
          </a:xfrm>
          <a:prstGeom prst="trapezoid">
            <a:avLst/>
          </a:prstGeom>
          <a:solidFill>
            <a:srgbClr val="92D050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ja-JP" sz="1400" b="1" dirty="0" smtClean="0">
                <a:solidFill>
                  <a:srgbClr val="FF0000"/>
                </a:solidFill>
              </a:rPr>
              <a:t>138</a:t>
            </a:r>
            <a:endParaRPr kumimoji="0" lang="ja-JP" altLang="en-US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87" name="台形 86"/>
          <p:cNvSpPr/>
          <p:nvPr/>
        </p:nvSpPr>
        <p:spPr bwMode="auto">
          <a:xfrm>
            <a:off x="990601" y="6033900"/>
            <a:ext cx="2438400" cy="352255"/>
          </a:xfrm>
          <a:prstGeom prst="trapezoid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ja-JP" sz="1400" b="1" dirty="0" smtClean="0">
                <a:solidFill>
                  <a:schemeClr val="tx1"/>
                </a:solidFill>
              </a:rPr>
              <a:t>50</a:t>
            </a:r>
            <a:endParaRPr kumimoji="0" lang="ja-JP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88" name="台形 87"/>
          <p:cNvSpPr/>
          <p:nvPr/>
        </p:nvSpPr>
        <p:spPr bwMode="auto">
          <a:xfrm>
            <a:off x="4867537" y="6033900"/>
            <a:ext cx="2438400" cy="352255"/>
          </a:xfrm>
          <a:prstGeom prst="trapezoid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ja-JP" sz="1400" b="1" dirty="0" smtClean="0">
                <a:solidFill>
                  <a:schemeClr val="tx1"/>
                </a:solidFill>
              </a:rPr>
              <a:t>114</a:t>
            </a:r>
            <a:endParaRPr kumimoji="0" lang="ja-JP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76200" y="4174035"/>
            <a:ext cx="8531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solidFill>
                  <a:schemeClr val="tx1"/>
                </a:solidFill>
              </a:rPr>
              <a:t>20 MHz</a:t>
            </a:r>
          </a:p>
          <a:p>
            <a:r>
              <a:rPr kumimoji="1" lang="en-US" altLang="ja-JP" sz="1400" b="1" dirty="0" smtClean="0">
                <a:solidFill>
                  <a:schemeClr val="tx1"/>
                </a:solidFill>
              </a:rPr>
              <a:t>channels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76200" y="4752201"/>
            <a:ext cx="8531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4</a:t>
            </a:r>
            <a:r>
              <a:rPr kumimoji="1" lang="en-US" altLang="ja-JP" sz="1400" b="1" dirty="0" smtClean="0">
                <a:solidFill>
                  <a:schemeClr val="tx1"/>
                </a:solidFill>
              </a:rPr>
              <a:t>0 MHz</a:t>
            </a:r>
          </a:p>
          <a:p>
            <a:r>
              <a:rPr kumimoji="1" lang="en-US" altLang="ja-JP" sz="1400" b="1" dirty="0" smtClean="0">
                <a:solidFill>
                  <a:schemeClr val="tx1"/>
                </a:solidFill>
              </a:rPr>
              <a:t>channels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76200" y="5344180"/>
            <a:ext cx="8531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8</a:t>
            </a:r>
            <a:r>
              <a:rPr kumimoji="1" lang="en-US" altLang="ja-JP" sz="1400" b="1" dirty="0" smtClean="0">
                <a:solidFill>
                  <a:schemeClr val="tx1"/>
                </a:solidFill>
              </a:rPr>
              <a:t>0 MHz</a:t>
            </a:r>
          </a:p>
          <a:p>
            <a:r>
              <a:rPr kumimoji="1" lang="en-US" altLang="ja-JP" sz="1400" b="1" dirty="0" smtClean="0">
                <a:solidFill>
                  <a:schemeClr val="tx1"/>
                </a:solidFill>
              </a:rPr>
              <a:t>channels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76200" y="5953780"/>
            <a:ext cx="8883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solidFill>
                  <a:schemeClr val="tx1"/>
                </a:solidFill>
              </a:rPr>
              <a:t>160 MHz</a:t>
            </a:r>
          </a:p>
          <a:p>
            <a:r>
              <a:rPr kumimoji="1" lang="en-US" altLang="ja-JP" sz="1400" b="1" dirty="0" smtClean="0">
                <a:solidFill>
                  <a:schemeClr val="tx1"/>
                </a:solidFill>
              </a:rPr>
              <a:t>channels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4816654" y="3378281"/>
            <a:ext cx="4411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chemeClr val="tx1"/>
                </a:solidFill>
              </a:rPr>
              <a:t>5.5</a:t>
            </a:r>
            <a:endParaRPr kumimoji="1" lang="ja-JP" altLang="en-US" sz="1600" b="1" dirty="0">
              <a:solidFill>
                <a:schemeClr val="tx1"/>
              </a:solidFill>
            </a:endParaRP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6330669" y="3390061"/>
            <a:ext cx="4411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chemeClr val="tx1"/>
                </a:solidFill>
              </a:rPr>
              <a:t>5.6</a:t>
            </a:r>
            <a:endParaRPr kumimoji="1" lang="ja-JP" altLang="en-US" sz="1600" b="1" dirty="0">
              <a:solidFill>
                <a:schemeClr val="tx1"/>
              </a:solidFill>
            </a:endParaRP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7864654" y="3378281"/>
            <a:ext cx="4411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chemeClr val="tx1"/>
                </a:solidFill>
              </a:rPr>
              <a:t>5.7</a:t>
            </a:r>
            <a:endParaRPr kumimoji="1" lang="ja-JP" altLang="en-US" sz="1600" b="1" dirty="0">
              <a:solidFill>
                <a:schemeClr val="tx1"/>
              </a:solidFill>
            </a:endParaRPr>
          </a:p>
        </p:txBody>
      </p:sp>
      <p:grpSp>
        <p:nvGrpSpPr>
          <p:cNvPr id="43" name="グループ化 42"/>
          <p:cNvGrpSpPr/>
          <p:nvPr/>
        </p:nvGrpSpPr>
        <p:grpSpPr>
          <a:xfrm>
            <a:off x="3943351" y="3800890"/>
            <a:ext cx="114300" cy="228600"/>
            <a:chOff x="152400" y="838200"/>
            <a:chExt cx="228600" cy="457200"/>
          </a:xfrm>
        </p:grpSpPr>
        <p:grpSp>
          <p:nvGrpSpPr>
            <p:cNvPr id="42" name="グループ化 41"/>
            <p:cNvGrpSpPr/>
            <p:nvPr/>
          </p:nvGrpSpPr>
          <p:grpSpPr>
            <a:xfrm>
              <a:off x="152400" y="838200"/>
              <a:ext cx="152400" cy="457200"/>
              <a:chOff x="152400" y="838200"/>
              <a:chExt cx="152400" cy="457200"/>
            </a:xfrm>
          </p:grpSpPr>
          <p:cxnSp>
            <p:nvCxnSpPr>
              <p:cNvPr id="13" name="直線コネクタ 12"/>
              <p:cNvCxnSpPr/>
              <p:nvPr/>
            </p:nvCxnSpPr>
            <p:spPr bwMode="auto">
              <a:xfrm>
                <a:off x="152400" y="838200"/>
                <a:ext cx="152400" cy="152400"/>
              </a:xfrm>
              <a:prstGeom prst="line">
                <a:avLst/>
              </a:prstGeom>
              <a:solidFill>
                <a:srgbClr val="00B8FF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4" name="直線コネクタ 93"/>
              <p:cNvCxnSpPr/>
              <p:nvPr/>
            </p:nvCxnSpPr>
            <p:spPr bwMode="auto">
              <a:xfrm>
                <a:off x="152400" y="1143000"/>
                <a:ext cx="152400" cy="152400"/>
              </a:xfrm>
              <a:prstGeom prst="line">
                <a:avLst/>
              </a:prstGeom>
              <a:solidFill>
                <a:srgbClr val="00B8FF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5" name="直線コネクタ 94"/>
              <p:cNvCxnSpPr/>
              <p:nvPr/>
            </p:nvCxnSpPr>
            <p:spPr bwMode="auto">
              <a:xfrm flipH="1">
                <a:off x="152400" y="990600"/>
                <a:ext cx="152400" cy="152400"/>
              </a:xfrm>
              <a:prstGeom prst="line">
                <a:avLst/>
              </a:prstGeom>
              <a:solidFill>
                <a:srgbClr val="00B8FF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97" name="グループ化 96"/>
            <p:cNvGrpSpPr/>
            <p:nvPr/>
          </p:nvGrpSpPr>
          <p:grpSpPr>
            <a:xfrm>
              <a:off x="228600" y="838200"/>
              <a:ext cx="152400" cy="457200"/>
              <a:chOff x="152400" y="838200"/>
              <a:chExt cx="152400" cy="457200"/>
            </a:xfrm>
          </p:grpSpPr>
          <p:cxnSp>
            <p:nvCxnSpPr>
              <p:cNvPr id="101" name="直線コネクタ 100"/>
              <p:cNvCxnSpPr/>
              <p:nvPr/>
            </p:nvCxnSpPr>
            <p:spPr bwMode="auto">
              <a:xfrm>
                <a:off x="152400" y="838200"/>
                <a:ext cx="152400" cy="152400"/>
              </a:xfrm>
              <a:prstGeom prst="line">
                <a:avLst/>
              </a:prstGeom>
              <a:solidFill>
                <a:srgbClr val="00B8FF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2" name="直線コネクタ 101"/>
              <p:cNvCxnSpPr/>
              <p:nvPr/>
            </p:nvCxnSpPr>
            <p:spPr bwMode="auto">
              <a:xfrm>
                <a:off x="152400" y="1143000"/>
                <a:ext cx="152400" cy="152400"/>
              </a:xfrm>
              <a:prstGeom prst="line">
                <a:avLst/>
              </a:prstGeom>
              <a:solidFill>
                <a:srgbClr val="00B8FF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3" name="直線コネクタ 102"/>
              <p:cNvCxnSpPr/>
              <p:nvPr/>
            </p:nvCxnSpPr>
            <p:spPr bwMode="auto">
              <a:xfrm flipH="1">
                <a:off x="152400" y="990600"/>
                <a:ext cx="152400" cy="152400"/>
              </a:xfrm>
              <a:prstGeom prst="line">
                <a:avLst/>
              </a:prstGeom>
              <a:solidFill>
                <a:srgbClr val="00B8FF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sp>
        <p:nvSpPr>
          <p:cNvPr id="104" name="テキスト ボックス 103"/>
          <p:cNvSpPr txBox="1"/>
          <p:nvPr/>
        </p:nvSpPr>
        <p:spPr>
          <a:xfrm>
            <a:off x="8518893" y="4039808"/>
            <a:ext cx="5966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chemeClr val="tx1"/>
                </a:solidFill>
              </a:rPr>
              <a:t>GHz</a:t>
            </a:r>
            <a:endParaRPr kumimoji="1" lang="ja-JP" alt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699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>
          <a:xfrm>
            <a:off x="735900" y="685801"/>
            <a:ext cx="7770813" cy="761999"/>
          </a:xfrm>
        </p:spPr>
        <p:txBody>
          <a:bodyPr/>
          <a:lstStyle/>
          <a:p>
            <a:pPr eaLnBrk="1" hangingPunct="1"/>
            <a:r>
              <a:rPr lang="en-US" altLang="ja-JP" sz="3600" dirty="0" smtClean="0">
                <a:latin typeface="Times New Roman" charset="0"/>
              </a:rPr>
              <a:t>Occupied channel bandwidth</a:t>
            </a:r>
            <a:endParaRPr lang="en-US" sz="3600" dirty="0">
              <a:latin typeface="Times New Roman" charset="0"/>
            </a:endParaRP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381000" y="1596118"/>
            <a:ext cx="8382000" cy="4042682"/>
          </a:xfrm>
        </p:spPr>
        <p:txBody>
          <a:bodyPr/>
          <a:lstStyle/>
          <a:p>
            <a:pPr>
              <a:spcBef>
                <a:spcPts val="18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dirty="0" smtClean="0"/>
              <a:t>Requirements for the </a:t>
            </a:r>
            <a:r>
              <a:rPr lang="en-US" altLang="ja-JP" dirty="0"/>
              <a:t>o</a:t>
            </a:r>
            <a:r>
              <a:rPr lang="en-US" altLang="ja-JP" dirty="0" smtClean="0"/>
              <a:t>ccupied channel bandwidths are relaxed to accommodate new OFDM signal of 802.11ax.</a:t>
            </a:r>
          </a:p>
          <a:p>
            <a:pPr>
              <a:spcBef>
                <a:spcPts val="1800"/>
              </a:spcBef>
              <a:buFont typeface="Arial" panose="020B0604020202020204" pitchFamily="34" charset="0"/>
              <a:buChar char="•"/>
              <a:defRPr/>
            </a:pPr>
            <a:endParaRPr lang="en-US" altLang="ja-JP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B322FEBA-011B-49F1-99D6-C984930F1E34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altLang="ja-JP" smtClean="0"/>
              <a:t>July 2019</a:t>
            </a:r>
            <a:endParaRPr lang="en-GB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CF99F54C-F8E7-48DB-A1DB-644579F6D49A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US" smtClean="0"/>
              <a:t>Y. Inoue (NTT)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5162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>
          <a:xfrm>
            <a:off x="735900" y="685801"/>
            <a:ext cx="7770813" cy="1295399"/>
          </a:xfrm>
        </p:spPr>
        <p:txBody>
          <a:bodyPr/>
          <a:lstStyle/>
          <a:p>
            <a:pPr eaLnBrk="1" hangingPunct="1"/>
            <a:r>
              <a:rPr lang="en-US" sz="3600" dirty="0" smtClean="0">
                <a:latin typeface="Times New Roman" charset="0"/>
              </a:rPr>
              <a:t>Radio burst length/Effective duration of the carrier sense</a:t>
            </a:r>
            <a:endParaRPr lang="en-US" sz="3600" dirty="0">
              <a:latin typeface="Times New Roman" charset="0"/>
            </a:endParaRP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381000" y="1977117"/>
            <a:ext cx="8382000" cy="4498296"/>
          </a:xfrm>
        </p:spPr>
        <p:txBody>
          <a:bodyPr/>
          <a:lstStyle/>
          <a:p>
            <a:pPr>
              <a:spcBef>
                <a:spcPts val="18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sz="2400" dirty="0" smtClean="0"/>
              <a:t>There have been technical requirements for the length of radio burst and effective duration of carrier sense, so called 4 </a:t>
            </a:r>
            <a:r>
              <a:rPr lang="en-US" altLang="ja-JP" sz="2400" dirty="0" err="1" smtClean="0"/>
              <a:t>ms</a:t>
            </a:r>
            <a:r>
              <a:rPr lang="en-US" altLang="ja-JP" sz="2400" dirty="0" smtClean="0"/>
              <a:t> rule.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dirty="0" smtClean="0"/>
              <a:t>The</a:t>
            </a:r>
            <a:r>
              <a:rPr lang="ja-JP" altLang="en-US" dirty="0" smtClean="0"/>
              <a:t> </a:t>
            </a:r>
            <a:r>
              <a:rPr lang="en-US" altLang="ja-JP" dirty="0" smtClean="0"/>
              <a:t>length</a:t>
            </a:r>
            <a:r>
              <a:rPr lang="ja-JP" altLang="en-US" dirty="0" smtClean="0"/>
              <a:t> </a:t>
            </a:r>
            <a:r>
              <a:rPr lang="en-US" altLang="ja-JP" dirty="0" smtClean="0"/>
              <a:t>of</a:t>
            </a:r>
            <a:r>
              <a:rPr lang="ja-JP" altLang="en-US" dirty="0" smtClean="0"/>
              <a:t> </a:t>
            </a:r>
            <a:r>
              <a:rPr lang="en-US" altLang="ja-JP" dirty="0" smtClean="0"/>
              <a:t>a</a:t>
            </a:r>
            <a:r>
              <a:rPr lang="ja-JP" altLang="en-US" dirty="0" smtClean="0"/>
              <a:t> </a:t>
            </a:r>
            <a:r>
              <a:rPr lang="en-US" altLang="ja-JP" dirty="0" smtClean="0"/>
              <a:t>radio</a:t>
            </a:r>
            <a:r>
              <a:rPr lang="ja-JP" altLang="en-US" dirty="0" smtClean="0"/>
              <a:t> </a:t>
            </a:r>
            <a:r>
              <a:rPr lang="en-US" altLang="ja-JP" dirty="0" smtClean="0"/>
              <a:t>burst</a:t>
            </a:r>
            <a:r>
              <a:rPr lang="ja-JP" altLang="en-US" dirty="0" smtClean="0"/>
              <a:t> </a:t>
            </a:r>
            <a:r>
              <a:rPr lang="en-US" altLang="ja-JP" dirty="0" smtClean="0"/>
              <a:t>must</a:t>
            </a:r>
            <a:r>
              <a:rPr lang="ja-JP" altLang="en-US" dirty="0" smtClean="0"/>
              <a:t> </a:t>
            </a:r>
            <a:r>
              <a:rPr lang="en-US" altLang="ja-JP" dirty="0" smtClean="0"/>
              <a:t>be</a:t>
            </a:r>
            <a:r>
              <a:rPr lang="ja-JP" altLang="en-US" dirty="0" smtClean="0"/>
              <a:t> </a:t>
            </a:r>
            <a:r>
              <a:rPr lang="en-US" altLang="ja-JP" dirty="0" smtClean="0"/>
              <a:t>less</a:t>
            </a:r>
            <a:r>
              <a:rPr lang="ja-JP" altLang="en-US" dirty="0" smtClean="0"/>
              <a:t> </a:t>
            </a:r>
            <a:r>
              <a:rPr lang="en-US" altLang="ja-JP" dirty="0" smtClean="0"/>
              <a:t>than</a:t>
            </a:r>
            <a:r>
              <a:rPr lang="ja-JP" altLang="en-US" dirty="0" smtClean="0"/>
              <a:t> </a:t>
            </a:r>
            <a:r>
              <a:rPr lang="en-US" altLang="ja-JP" dirty="0" smtClean="0"/>
              <a:t>of</a:t>
            </a:r>
            <a:r>
              <a:rPr lang="ja-JP" altLang="en-US" dirty="0" smtClean="0"/>
              <a:t> </a:t>
            </a:r>
            <a:r>
              <a:rPr lang="en-US" altLang="ja-JP" dirty="0" smtClean="0"/>
              <a:t>equal</a:t>
            </a:r>
            <a:r>
              <a:rPr lang="ja-JP" altLang="en-US" dirty="0" smtClean="0"/>
              <a:t> </a:t>
            </a:r>
            <a:r>
              <a:rPr lang="en-US" altLang="ja-JP" dirty="0" smtClean="0"/>
              <a:t>to</a:t>
            </a:r>
            <a:r>
              <a:rPr lang="ja-JP" altLang="en-US" dirty="0" smtClean="0"/>
              <a:t> </a:t>
            </a:r>
            <a:r>
              <a:rPr lang="en-US" altLang="ja-JP" dirty="0" smtClean="0"/>
              <a:t>4</a:t>
            </a:r>
            <a:r>
              <a:rPr lang="ja-JP" altLang="en-US" dirty="0" smtClean="0"/>
              <a:t> </a:t>
            </a:r>
            <a:r>
              <a:rPr lang="en-US" altLang="ja-JP" dirty="0" err="1" smtClean="0"/>
              <a:t>ms.</a:t>
            </a:r>
            <a:endParaRPr lang="en-US" altLang="ja-JP" dirty="0" smtClean="0"/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dirty="0" smtClean="0"/>
              <a:t>A device has to do carrier sense if more than 4 </a:t>
            </a:r>
            <a:r>
              <a:rPr lang="en-US" altLang="ja-JP" dirty="0" err="1" smtClean="0"/>
              <a:t>ms</a:t>
            </a:r>
            <a:r>
              <a:rPr lang="en-US" altLang="ja-JP" dirty="0" smtClean="0"/>
              <a:t> had passed since previous carrier sense.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ja-JP" dirty="0" smtClean="0"/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ja-JP" dirty="0"/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ja-JP" dirty="0" smtClean="0"/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ja-JP" dirty="0"/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ja-JP" dirty="0" smtClean="0"/>
              <a:t>Now, 4 </a:t>
            </a:r>
            <a:r>
              <a:rPr lang="en-US" altLang="ja-JP" dirty="0" err="1" smtClean="0"/>
              <a:t>ms</a:t>
            </a:r>
            <a:r>
              <a:rPr lang="en-US" altLang="ja-JP" dirty="0" smtClean="0"/>
              <a:t> is relaxed to 8 </a:t>
            </a:r>
            <a:r>
              <a:rPr lang="en-US" altLang="ja-JP" dirty="0" err="1" smtClean="0"/>
              <a:t>ms.</a:t>
            </a:r>
            <a:endParaRPr lang="en-US" altLang="ja-JP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B322FEBA-011B-49F1-99D6-C984930F1E34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altLang="ja-JP" smtClean="0"/>
              <a:t>July 2019</a:t>
            </a:r>
            <a:endParaRPr lang="en-GB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CF99F54C-F8E7-48DB-A1DB-644579F6D49A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US" smtClean="0"/>
              <a:t>Y. Inoue (NTT)</a:t>
            </a:r>
            <a:endParaRPr lang="en-GB" dirty="0"/>
          </a:p>
        </p:txBody>
      </p:sp>
      <p:cxnSp>
        <p:nvCxnSpPr>
          <p:cNvPr id="4" name="直線コネクタ 3"/>
          <p:cNvCxnSpPr/>
          <p:nvPr/>
        </p:nvCxnSpPr>
        <p:spPr bwMode="auto">
          <a:xfrm>
            <a:off x="990600" y="5479332"/>
            <a:ext cx="73914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" name="角丸四角形 4"/>
          <p:cNvSpPr/>
          <p:nvPr/>
        </p:nvSpPr>
        <p:spPr bwMode="auto">
          <a:xfrm>
            <a:off x="1295400" y="5105401"/>
            <a:ext cx="685800" cy="373931"/>
          </a:xfrm>
          <a:prstGeom prst="roundRect">
            <a:avLst/>
          </a:prstGeom>
          <a:pattFill prst="zigZag">
            <a:fgClr>
              <a:schemeClr val="tx1">
                <a:lumMod val="50000"/>
                <a:lumOff val="50000"/>
              </a:schemeClr>
            </a:fgClr>
            <a:bgClr>
              <a:schemeClr val="bg1"/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ja-JP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CS</a:t>
            </a:r>
            <a:endParaRPr kumimoji="0" lang="ja-JP" alt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6" name="角丸四角形 5"/>
          <p:cNvSpPr/>
          <p:nvPr/>
        </p:nvSpPr>
        <p:spPr bwMode="auto">
          <a:xfrm>
            <a:off x="1981200" y="5098332"/>
            <a:ext cx="1752600" cy="381000"/>
          </a:xfrm>
          <a:prstGeom prst="roundRect">
            <a:avLst/>
          </a:prstGeom>
          <a:solidFill>
            <a:srgbClr val="85D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ja-JP" sz="1800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Times New Roman" pitchFamily="16" charset="0"/>
                <a:ea typeface="MS Gothic" charset="-128"/>
              </a:rPr>
              <a:t>Radio Burst</a:t>
            </a:r>
            <a:endParaRPr kumimoji="0" lang="ja-JP" altLang="en-US" sz="1800" b="1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4" name="角丸四角形 13"/>
          <p:cNvSpPr/>
          <p:nvPr/>
        </p:nvSpPr>
        <p:spPr bwMode="auto">
          <a:xfrm>
            <a:off x="4038600" y="5486400"/>
            <a:ext cx="457200" cy="381000"/>
          </a:xfrm>
          <a:prstGeom prst="roundRect">
            <a:avLst/>
          </a:prstGeom>
          <a:solidFill>
            <a:srgbClr val="FF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ja-JP" sz="1600" b="1" i="0" u="none" strike="noStrike" cap="none" normalizeH="0" baseline="0" dirty="0" err="1" smtClean="0">
                <a:ln>
                  <a:noFill/>
                </a:ln>
                <a:solidFill>
                  <a:schemeClr val="accent6"/>
                </a:solidFill>
                <a:effectLst/>
                <a:latin typeface="Times New Roman" pitchFamily="16" charset="0"/>
                <a:ea typeface="MS Gothic" charset="-128"/>
              </a:rPr>
              <a:t>Ack</a:t>
            </a:r>
            <a:endParaRPr kumimoji="0" lang="ja-JP" altLang="en-US" sz="1600" b="1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6" name="角丸四角形 15"/>
          <p:cNvSpPr/>
          <p:nvPr/>
        </p:nvSpPr>
        <p:spPr bwMode="auto">
          <a:xfrm>
            <a:off x="4895397" y="5105401"/>
            <a:ext cx="685800" cy="373931"/>
          </a:xfrm>
          <a:prstGeom prst="roundRect">
            <a:avLst/>
          </a:prstGeom>
          <a:pattFill prst="zigZag">
            <a:fgClr>
              <a:schemeClr val="tx1">
                <a:lumMod val="50000"/>
                <a:lumOff val="50000"/>
              </a:schemeClr>
            </a:fgClr>
            <a:bgClr>
              <a:schemeClr val="bg1"/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ja-JP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CS</a:t>
            </a:r>
            <a:endParaRPr kumimoji="0" lang="ja-JP" alt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7" name="角丸四角形 16"/>
          <p:cNvSpPr/>
          <p:nvPr/>
        </p:nvSpPr>
        <p:spPr bwMode="auto">
          <a:xfrm>
            <a:off x="5581197" y="5098332"/>
            <a:ext cx="1752600" cy="381000"/>
          </a:xfrm>
          <a:prstGeom prst="roundRect">
            <a:avLst/>
          </a:prstGeom>
          <a:solidFill>
            <a:srgbClr val="85D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ja-JP" sz="1800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Times New Roman" pitchFamily="16" charset="0"/>
                <a:ea typeface="MS Gothic" charset="-128"/>
              </a:rPr>
              <a:t>Radio Burst</a:t>
            </a:r>
            <a:endParaRPr kumimoji="0" lang="ja-JP" altLang="en-US" sz="1800" b="1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8" name="角丸四角形 17"/>
          <p:cNvSpPr/>
          <p:nvPr/>
        </p:nvSpPr>
        <p:spPr bwMode="auto">
          <a:xfrm>
            <a:off x="7714797" y="5476178"/>
            <a:ext cx="457200" cy="381000"/>
          </a:xfrm>
          <a:prstGeom prst="roundRect">
            <a:avLst/>
          </a:prstGeom>
          <a:solidFill>
            <a:srgbClr val="FF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ja-JP" sz="1600" b="1" i="0" u="none" strike="noStrike" cap="none" normalizeH="0" baseline="0" dirty="0" err="1" smtClean="0">
                <a:ln>
                  <a:noFill/>
                </a:ln>
                <a:solidFill>
                  <a:schemeClr val="accent6"/>
                </a:solidFill>
                <a:effectLst/>
                <a:latin typeface="Times New Roman" pitchFamily="16" charset="0"/>
                <a:ea typeface="MS Gothic" charset="-128"/>
              </a:rPr>
              <a:t>Ack</a:t>
            </a:r>
            <a:endParaRPr kumimoji="0" lang="ja-JP" altLang="en-US" sz="1600" b="1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7" name="角丸四角形吹き出し 6"/>
          <p:cNvSpPr/>
          <p:nvPr/>
        </p:nvSpPr>
        <p:spPr bwMode="auto">
          <a:xfrm>
            <a:off x="3000363" y="4574055"/>
            <a:ext cx="1572513" cy="381000"/>
          </a:xfrm>
          <a:prstGeom prst="wedgeRoundRectCallout">
            <a:avLst>
              <a:gd name="adj1" fmla="val -67743"/>
              <a:gd name="adj2" fmla="val 82668"/>
              <a:gd name="adj3" fmla="val 16667"/>
            </a:avLst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Times New Roman" pitchFamily="16" charset="0"/>
                <a:ea typeface="MS Gothic" charset="-128"/>
              </a:rPr>
              <a:t>Length &lt;= 4 </a:t>
            </a:r>
            <a:r>
              <a:rPr kumimoji="0" lang="en-US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accent6"/>
                </a:solidFill>
                <a:effectLst/>
                <a:latin typeface="Times New Roman" pitchFamily="16" charset="0"/>
                <a:ea typeface="MS Gothic" charset="-128"/>
              </a:rPr>
              <a:t>ms</a:t>
            </a:r>
            <a:endParaRPr kumimoji="0" lang="ja-JP" altLang="en-US" sz="16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2" name="角丸四角形吹き出し 21"/>
          <p:cNvSpPr/>
          <p:nvPr/>
        </p:nvSpPr>
        <p:spPr bwMode="auto">
          <a:xfrm>
            <a:off x="5181601" y="4183932"/>
            <a:ext cx="3581400" cy="704603"/>
          </a:xfrm>
          <a:prstGeom prst="wedgeRoundRectCallout">
            <a:avLst>
              <a:gd name="adj1" fmla="val -48561"/>
              <a:gd name="adj2" fmla="val 79264"/>
              <a:gd name="adj3" fmla="val 16667"/>
            </a:avLst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Times New Roman" pitchFamily="16" charset="0"/>
                <a:ea typeface="MS Gothic" charset="-128"/>
              </a:rPr>
              <a:t>This carrier sense </a:t>
            </a:r>
            <a:r>
              <a:rPr lang="en-US" altLang="ja-JP" sz="1600" dirty="0" smtClean="0">
                <a:solidFill>
                  <a:schemeClr val="accent6"/>
                </a:solidFill>
              </a:rPr>
              <a:t>can be omitted if 4 </a:t>
            </a:r>
            <a:r>
              <a:rPr lang="en-US" altLang="ja-JP" sz="1600" dirty="0" err="1" smtClean="0">
                <a:solidFill>
                  <a:schemeClr val="accent6"/>
                </a:solidFill>
              </a:rPr>
              <a:t>ms</a:t>
            </a:r>
            <a:r>
              <a:rPr lang="en-US" altLang="ja-JP" sz="1600" dirty="0" smtClean="0">
                <a:solidFill>
                  <a:schemeClr val="accent6"/>
                </a:solidFill>
              </a:rPr>
              <a:t> has not passed since previous CS</a:t>
            </a:r>
            <a:endParaRPr kumimoji="0" lang="ja-JP" altLang="en-US" sz="16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65148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>
          <a:xfrm>
            <a:off x="403413" y="685801"/>
            <a:ext cx="8435788" cy="1066799"/>
          </a:xfrm>
        </p:spPr>
        <p:txBody>
          <a:bodyPr/>
          <a:lstStyle/>
          <a:p>
            <a:pPr eaLnBrk="1" hangingPunct="1"/>
            <a:r>
              <a:rPr lang="en-US" sz="3600" dirty="0" smtClean="0">
                <a:latin typeface="Times New Roman" charset="0"/>
              </a:rPr>
              <a:t>Requirements for DFS in 5.3 GHz band</a:t>
            </a:r>
            <a:endParaRPr lang="en-US" sz="3600" dirty="0">
              <a:latin typeface="Times New Roman" charset="0"/>
            </a:endParaRP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382000" cy="3023106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ja-JP" sz="2000" dirty="0" smtClean="0">
                <a:solidFill>
                  <a:schemeClr val="tx1"/>
                </a:solidFill>
              </a:rPr>
              <a:t>New</a:t>
            </a:r>
            <a:r>
              <a:rPr lang="ja-JP" altLang="en-US" sz="2000" dirty="0" smtClean="0">
                <a:solidFill>
                  <a:schemeClr val="tx1"/>
                </a:solidFill>
              </a:rPr>
              <a:t> </a:t>
            </a:r>
            <a:r>
              <a:rPr lang="en-US" altLang="ja-JP" sz="2000" dirty="0" smtClean="0">
                <a:solidFill>
                  <a:schemeClr val="tx1"/>
                </a:solidFill>
              </a:rPr>
              <a:t>pulse</a:t>
            </a:r>
            <a:r>
              <a:rPr lang="ja-JP" altLang="en-US" sz="2000" dirty="0" smtClean="0">
                <a:solidFill>
                  <a:schemeClr val="tx1"/>
                </a:solidFill>
              </a:rPr>
              <a:t> </a:t>
            </a:r>
            <a:r>
              <a:rPr lang="en-US" altLang="ja-JP" sz="2000" dirty="0" smtClean="0">
                <a:solidFill>
                  <a:schemeClr val="tx1"/>
                </a:solidFill>
              </a:rPr>
              <a:t>patterns</a:t>
            </a:r>
            <a:r>
              <a:rPr lang="ja-JP" altLang="en-US" sz="2000" dirty="0" smtClean="0">
                <a:solidFill>
                  <a:schemeClr val="tx1"/>
                </a:solidFill>
              </a:rPr>
              <a:t> </a:t>
            </a:r>
            <a:r>
              <a:rPr lang="en-US" altLang="ja-JP" sz="2000" dirty="0" smtClean="0">
                <a:solidFill>
                  <a:schemeClr val="tx1"/>
                </a:solidFill>
              </a:rPr>
              <a:t>for WLAN to detect </a:t>
            </a:r>
            <a:r>
              <a:rPr lang="en-US" altLang="ja-JP" sz="2000" dirty="0" smtClean="0">
                <a:solidFill>
                  <a:schemeClr val="tx1"/>
                </a:solidFill>
              </a:rPr>
              <a:t>are</a:t>
            </a:r>
            <a:r>
              <a:rPr lang="en-US" altLang="ja-JP" sz="2000" dirty="0" smtClean="0">
                <a:solidFill>
                  <a:schemeClr val="tx1"/>
                </a:solidFill>
              </a:rPr>
              <a:t> </a:t>
            </a:r>
            <a:r>
              <a:rPr lang="en-US" altLang="ja-JP" sz="2000" dirty="0" smtClean="0">
                <a:solidFill>
                  <a:schemeClr val="tx1"/>
                </a:solidFill>
              </a:rPr>
              <a:t>defined in terms of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US" altLang="ja-JP" sz="1600" b="1" dirty="0" smtClean="0">
                <a:solidFill>
                  <a:schemeClr val="tx1"/>
                </a:solidFill>
              </a:rPr>
              <a:t>Minimum and maximum values of the pulse width (W), minimum and maximum values of pulse repetition frequency (PRF), number of pulses in a period, etc.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en-US" sz="2000" b="1" dirty="0" smtClean="0">
                <a:solidFill>
                  <a:schemeClr val="tx1"/>
                </a:solidFill>
              </a:rPr>
              <a:t>Future pulse pattern of the new weather radar is still under discussion.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en-US" sz="2000" dirty="0">
                <a:solidFill>
                  <a:schemeClr val="tx1"/>
                </a:solidFill>
              </a:rPr>
              <a:t>The </a:t>
            </a:r>
            <a:r>
              <a:rPr lang="en-US" altLang="en-US" sz="2000" dirty="0" smtClean="0">
                <a:solidFill>
                  <a:schemeClr val="tx1"/>
                </a:solidFill>
              </a:rPr>
              <a:t>definition </a:t>
            </a:r>
            <a:r>
              <a:rPr lang="en-US" altLang="en-US" sz="2000" dirty="0">
                <a:solidFill>
                  <a:schemeClr val="tx1"/>
                </a:solidFill>
              </a:rPr>
              <a:t>of traffic load during in service monitoring is </a:t>
            </a:r>
            <a:r>
              <a:rPr lang="en-US" altLang="en-US" sz="2000" dirty="0" smtClean="0">
                <a:solidFill>
                  <a:schemeClr val="tx1"/>
                </a:solidFill>
              </a:rPr>
              <a:t>change</a:t>
            </a:r>
            <a:r>
              <a:rPr lang="en-US" altLang="en-US" sz="2000" dirty="0" smtClean="0">
                <a:solidFill>
                  <a:schemeClr val="tx1"/>
                </a:solidFill>
              </a:rPr>
              <a:t>d similar </a:t>
            </a:r>
            <a:r>
              <a:rPr lang="en-US" altLang="en-US" sz="2000" dirty="0">
                <a:solidFill>
                  <a:schemeClr val="tx1"/>
                </a:solidFill>
              </a:rPr>
              <a:t>to the requirement of </a:t>
            </a:r>
            <a:r>
              <a:rPr lang="en-US" altLang="en-US" sz="2000" dirty="0" smtClean="0">
                <a:solidFill>
                  <a:schemeClr val="tx1"/>
                </a:solidFill>
              </a:rPr>
              <a:t>ETSI (30% channel time).</a:t>
            </a:r>
            <a:endParaRPr lang="en-US" altLang="en-US" sz="20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en-US" sz="2000" dirty="0" smtClean="0">
                <a:solidFill>
                  <a:schemeClr val="tx1"/>
                </a:solidFill>
              </a:rPr>
              <a:t>There is mitigation period of 1 year to adopt new radar detection scheme.</a:t>
            </a:r>
            <a:endParaRPr lang="en-US" altLang="en-US" sz="2000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B322FEBA-011B-49F1-99D6-C984930F1E34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altLang="ja-JP" smtClean="0"/>
              <a:t>July 2019</a:t>
            </a:r>
            <a:endParaRPr lang="en-GB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CF99F54C-F8E7-48DB-A1DB-644579F6D49A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US" smtClean="0"/>
              <a:t>Y. Inoue (NTT)</a:t>
            </a:r>
            <a:endParaRPr lang="en-GB" dirty="0"/>
          </a:p>
        </p:txBody>
      </p:sp>
      <p:cxnSp>
        <p:nvCxnSpPr>
          <p:cNvPr id="4" name="直線コネクタ 3"/>
          <p:cNvCxnSpPr/>
          <p:nvPr/>
        </p:nvCxnSpPr>
        <p:spPr bwMode="auto">
          <a:xfrm>
            <a:off x="838200" y="5998668"/>
            <a:ext cx="7704138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直線矢印コネクタ 5"/>
          <p:cNvCxnSpPr/>
          <p:nvPr/>
        </p:nvCxnSpPr>
        <p:spPr bwMode="auto">
          <a:xfrm flipV="1">
            <a:off x="735900" y="4627068"/>
            <a:ext cx="0" cy="12954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" name="直線コネクタ 10"/>
          <p:cNvCxnSpPr/>
          <p:nvPr/>
        </p:nvCxnSpPr>
        <p:spPr bwMode="auto">
          <a:xfrm>
            <a:off x="838200" y="5617668"/>
            <a:ext cx="7704138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直線コネクタ 9"/>
          <p:cNvCxnSpPr/>
          <p:nvPr/>
        </p:nvCxnSpPr>
        <p:spPr bwMode="auto">
          <a:xfrm flipV="1">
            <a:off x="1219200" y="4495800"/>
            <a:ext cx="0" cy="150286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直線コネクタ 13"/>
          <p:cNvCxnSpPr/>
          <p:nvPr/>
        </p:nvCxnSpPr>
        <p:spPr bwMode="auto">
          <a:xfrm>
            <a:off x="838200" y="5236668"/>
            <a:ext cx="7704138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正方形/長方形 11"/>
          <p:cNvSpPr/>
          <p:nvPr/>
        </p:nvSpPr>
        <p:spPr bwMode="auto">
          <a:xfrm>
            <a:off x="1213770" y="5236668"/>
            <a:ext cx="152400" cy="762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ja-JP" alt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6" name="正方形/長方形 15"/>
          <p:cNvSpPr/>
          <p:nvPr/>
        </p:nvSpPr>
        <p:spPr bwMode="auto">
          <a:xfrm>
            <a:off x="1986488" y="5257799"/>
            <a:ext cx="604312" cy="762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ja-JP" alt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15" name="直線矢印コネクタ 14"/>
          <p:cNvCxnSpPr/>
          <p:nvPr/>
        </p:nvCxnSpPr>
        <p:spPr bwMode="auto">
          <a:xfrm>
            <a:off x="990600" y="5465268"/>
            <a:ext cx="22860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9" name="直線矢印コネクタ 18"/>
          <p:cNvCxnSpPr/>
          <p:nvPr/>
        </p:nvCxnSpPr>
        <p:spPr bwMode="auto">
          <a:xfrm>
            <a:off x="1371600" y="5465268"/>
            <a:ext cx="22860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sp>
        <p:nvSpPr>
          <p:cNvPr id="17" name="テキスト ボックス 16"/>
          <p:cNvSpPr txBox="1"/>
          <p:nvPr/>
        </p:nvSpPr>
        <p:spPr>
          <a:xfrm>
            <a:off x="1524000" y="5307330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solidFill>
                  <a:schemeClr val="tx1"/>
                </a:solidFill>
              </a:rPr>
              <a:t>W1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cxnSp>
        <p:nvCxnSpPr>
          <p:cNvPr id="22" name="直線コネクタ 21"/>
          <p:cNvCxnSpPr/>
          <p:nvPr/>
        </p:nvCxnSpPr>
        <p:spPr bwMode="auto">
          <a:xfrm flipH="1" flipV="1">
            <a:off x="1366170" y="4779468"/>
            <a:ext cx="5430" cy="12192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直線コネクタ 22"/>
          <p:cNvCxnSpPr/>
          <p:nvPr/>
        </p:nvCxnSpPr>
        <p:spPr bwMode="auto">
          <a:xfrm flipV="1">
            <a:off x="1981200" y="4779468"/>
            <a:ext cx="0" cy="124033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直線コネクタ 24"/>
          <p:cNvCxnSpPr/>
          <p:nvPr/>
        </p:nvCxnSpPr>
        <p:spPr bwMode="auto">
          <a:xfrm flipV="1">
            <a:off x="2590800" y="4779468"/>
            <a:ext cx="0" cy="124033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直線矢印コネクタ 25"/>
          <p:cNvCxnSpPr/>
          <p:nvPr/>
        </p:nvCxnSpPr>
        <p:spPr bwMode="auto">
          <a:xfrm>
            <a:off x="1986488" y="5076303"/>
            <a:ext cx="599025" cy="796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27" name="テキスト ボックス 26"/>
          <p:cNvSpPr txBox="1"/>
          <p:nvPr/>
        </p:nvSpPr>
        <p:spPr>
          <a:xfrm>
            <a:off x="2078955" y="4831128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solidFill>
                  <a:schemeClr val="tx1"/>
                </a:solidFill>
              </a:rPr>
              <a:t>W2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cxnSp>
        <p:nvCxnSpPr>
          <p:cNvPr id="31" name="直線矢印コネクタ 30"/>
          <p:cNvCxnSpPr/>
          <p:nvPr/>
        </p:nvCxnSpPr>
        <p:spPr bwMode="auto">
          <a:xfrm>
            <a:off x="1371600" y="4948443"/>
            <a:ext cx="599025" cy="796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32" name="テキスト ボックス 31"/>
          <p:cNvSpPr txBox="1"/>
          <p:nvPr/>
        </p:nvSpPr>
        <p:spPr>
          <a:xfrm>
            <a:off x="1464067" y="4703268"/>
            <a:ext cx="394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solidFill>
                  <a:schemeClr val="tx1"/>
                </a:solidFill>
              </a:rPr>
              <a:t>T1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cxnSp>
        <p:nvCxnSpPr>
          <p:cNvPr id="37" name="直線矢印コネクタ 36"/>
          <p:cNvCxnSpPr/>
          <p:nvPr/>
        </p:nvCxnSpPr>
        <p:spPr bwMode="auto">
          <a:xfrm>
            <a:off x="2601375" y="4966598"/>
            <a:ext cx="903825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38" name="テキスト ボックス 37"/>
          <p:cNvSpPr txBox="1"/>
          <p:nvPr/>
        </p:nvSpPr>
        <p:spPr>
          <a:xfrm>
            <a:off x="2893162" y="4721423"/>
            <a:ext cx="394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solidFill>
                  <a:schemeClr val="tx1"/>
                </a:solidFill>
              </a:rPr>
              <a:t>T2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sp>
        <p:nvSpPr>
          <p:cNvPr id="41" name="正方形/長方形 40"/>
          <p:cNvSpPr/>
          <p:nvPr/>
        </p:nvSpPr>
        <p:spPr bwMode="auto">
          <a:xfrm>
            <a:off x="3505200" y="5236669"/>
            <a:ext cx="152400" cy="762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ja-JP" alt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42" name="正方形/長方形 41"/>
          <p:cNvSpPr/>
          <p:nvPr/>
        </p:nvSpPr>
        <p:spPr bwMode="auto">
          <a:xfrm>
            <a:off x="4277917" y="5234107"/>
            <a:ext cx="604312" cy="762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ja-JP" alt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43" name="直線コネクタ 42"/>
          <p:cNvCxnSpPr/>
          <p:nvPr/>
        </p:nvCxnSpPr>
        <p:spPr bwMode="auto">
          <a:xfrm flipV="1">
            <a:off x="3510630" y="4495800"/>
            <a:ext cx="0" cy="15240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" name="正方形/長方形 43"/>
          <p:cNvSpPr/>
          <p:nvPr/>
        </p:nvSpPr>
        <p:spPr bwMode="auto">
          <a:xfrm>
            <a:off x="6019800" y="5257800"/>
            <a:ext cx="152400" cy="762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ja-JP" alt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45" name="正方形/長方形 44"/>
          <p:cNvSpPr/>
          <p:nvPr/>
        </p:nvSpPr>
        <p:spPr bwMode="auto">
          <a:xfrm>
            <a:off x="6792517" y="5255238"/>
            <a:ext cx="604312" cy="762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ja-JP" alt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46" name="直線矢印コネクタ 45"/>
          <p:cNvCxnSpPr/>
          <p:nvPr/>
        </p:nvCxnSpPr>
        <p:spPr bwMode="auto">
          <a:xfrm>
            <a:off x="1219199" y="4648200"/>
            <a:ext cx="2286001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50" name="テキスト ボックス 49"/>
          <p:cNvSpPr txBox="1"/>
          <p:nvPr/>
        </p:nvSpPr>
        <p:spPr>
          <a:xfrm>
            <a:off x="1929396" y="4370597"/>
            <a:ext cx="6719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solidFill>
                  <a:schemeClr val="tx1"/>
                </a:solidFill>
              </a:rPr>
              <a:t>1/PRF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566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Reference</a:t>
            </a:r>
            <a:endParaRPr kumimoji="1" lang="ja-JP" alt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>
          <a:xfrm>
            <a:off x="379413" y="1981200"/>
            <a:ext cx="8383588" cy="4113213"/>
          </a:xfrm>
        </p:spPr>
        <p:txBody>
          <a:bodyPr/>
          <a:lstStyle/>
          <a:p>
            <a:r>
              <a:rPr kumimoji="1" lang="en-US" altLang="ja-JP" sz="2000" dirty="0" smtClean="0"/>
              <a:t>1. MIC Web site, Technical Requirements for the next generation high efficiency wireless LANs,	</a:t>
            </a:r>
            <a:r>
              <a:rPr lang="en-US" altLang="ja-JP" sz="2000" dirty="0" smtClean="0">
                <a:hlinkClick r:id="rId2"/>
              </a:rPr>
              <a:t>http</a:t>
            </a:r>
            <a:r>
              <a:rPr lang="en-US" altLang="ja-JP" sz="2000" dirty="0">
                <a:hlinkClick r:id="rId2"/>
              </a:rPr>
              <a:t>://</a:t>
            </a:r>
            <a:r>
              <a:rPr lang="en-US" altLang="ja-JP" sz="2000" dirty="0" smtClean="0">
                <a:hlinkClick r:id="rId2"/>
              </a:rPr>
              <a:t>www.soumu.go.jp/menu_news/s-news/02kiban12_04000251.html</a:t>
            </a:r>
            <a:r>
              <a:rPr lang="en-US" altLang="ja-JP" sz="2000" dirty="0" smtClean="0"/>
              <a:t> (in Japanese)</a:t>
            </a:r>
            <a:endParaRPr kumimoji="1" lang="ja-JP" altLang="en-US" sz="20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F5D8E26B-7BCF-4D25-9C89-0168A6618F18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idx="4294967295"/>
          </p:nvPr>
        </p:nvSpPr>
        <p:spPr>
          <a:xfrm>
            <a:off x="685800" y="260350"/>
            <a:ext cx="1525588" cy="273050"/>
          </a:xfrm>
        </p:spPr>
        <p:txBody>
          <a:bodyPr/>
          <a:lstStyle/>
          <a:p>
            <a:r>
              <a:rPr lang="en-US" altLang="ja-JP" smtClean="0"/>
              <a:t>July 2019</a:t>
            </a:r>
            <a:endParaRPr lang="en-GB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idx="4294967295"/>
          </p:nvPr>
        </p:nvSpPr>
        <p:spPr>
          <a:xfrm>
            <a:off x="5959475" y="6475413"/>
            <a:ext cx="3184525" cy="180975"/>
          </a:xfrm>
        </p:spPr>
        <p:txBody>
          <a:bodyPr/>
          <a:lstStyle/>
          <a:p>
            <a:r>
              <a:rPr lang="en-US" smtClean="0"/>
              <a:t>Y. Inoue (NTT)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6542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33CC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36290</TotalTime>
  <Words>526</Words>
  <Application>Microsoft Office PowerPoint</Application>
  <PresentationFormat>画面に合わせる (4:3)</PresentationFormat>
  <Paragraphs>127</Paragraphs>
  <Slides>7</Slides>
  <Notes>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Arial Unicode MS</vt:lpstr>
      <vt:lpstr>MS Gothic</vt:lpstr>
      <vt:lpstr>Arial</vt:lpstr>
      <vt:lpstr>Times New Roman</vt:lpstr>
      <vt:lpstr>Wingdings</vt:lpstr>
      <vt:lpstr>Office Theme</vt:lpstr>
      <vt:lpstr>Microsoft Word 97-2003 文書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Hewlett 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IEEE 802.18 RR-TAG Meeting Agenda</dc:title>
  <dc:creator>井上保彦</dc:creator>
  <cp:lastModifiedBy>Yasuhiko Inoue</cp:lastModifiedBy>
  <cp:revision>1606</cp:revision>
  <cp:lastPrinted>1601-01-01T00:00:00Z</cp:lastPrinted>
  <dcterms:created xsi:type="dcterms:W3CDTF">2016-03-03T14:54:45Z</dcterms:created>
  <dcterms:modified xsi:type="dcterms:W3CDTF">2019-07-17T14:05:32Z</dcterms:modified>
</cp:coreProperties>
</file>