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9" r:id="rId4"/>
    <p:sldId id="330" r:id="rId5"/>
    <p:sldId id="516" r:id="rId6"/>
    <p:sldId id="559" r:id="rId7"/>
    <p:sldId id="517" r:id="rId8"/>
    <p:sldId id="486" r:id="rId9"/>
    <p:sldId id="560" r:id="rId10"/>
    <p:sldId id="575" r:id="rId11"/>
    <p:sldId id="578" r:id="rId12"/>
    <p:sldId id="571" r:id="rId13"/>
    <p:sldId id="573" r:id="rId14"/>
    <p:sldId id="572" r:id="rId15"/>
    <p:sldId id="524" r:id="rId16"/>
    <p:sldId id="498" r:id="rId17"/>
    <p:sldId id="402" r:id="rId18"/>
    <p:sldId id="403" r:id="rId19"/>
    <p:sldId id="5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366" autoAdjust="0"/>
  </p:normalViewPr>
  <p:slideViewPr>
    <p:cSldViewPr>
      <p:cViewPr varScale="1">
        <p:scale>
          <a:sx n="112" d="100"/>
          <a:sy n="112" d="100"/>
        </p:scale>
        <p:origin x="798" y="7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9725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7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proofpoint.com/v2/url?u=https-3A__www.ofcom.org.uk_research-2Dand-2Ddata_technology_radio-2Dspectrum_spectrum-2Duse_ams&amp;d=DwMGaQ&amp;c=pqcuzKEN_84c78MOSc5_fw&amp;r=z8R-nWJ8GIxwjOjNKhEFByb-tZ6XE3GZXWSggNdVo-w&amp;m=djtxQNbVy6kJXtp-lzEvR-qg3CNW6B6KfZ3eu5y98oc&amp;s=WvS7xN2Sr0Hci-ORCZ3MWgMZPTv8jV7mlDd3-8MiQuM&amp;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8-05-0000-acma-5yr-spectrum-outlook-2019-23-ieee-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mobilesportsreport.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7-00-0000-minutes-02ma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9/18-19-0058-03-0000-acma-5yr-spectrum-outlook-2019-23-ieee-802-comments.docx" TargetMode="Externa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5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98889" y="1046089"/>
            <a:ext cx="8305800" cy="5180012"/>
          </a:xfrm>
        </p:spPr>
        <p:txBody>
          <a:bodyPr/>
          <a:lstStyle/>
          <a:p>
            <a:pPr>
              <a:buFont typeface="Arial" panose="020B0604020202020204" pitchFamily="34" charset="0"/>
              <a:buChar char="•"/>
            </a:pPr>
            <a:r>
              <a:rPr lang="en-US" sz="1600" dirty="0">
                <a:solidFill>
                  <a:schemeClr val="tx1"/>
                </a:solidFill>
              </a:rPr>
              <a:t>List i</a:t>
            </a:r>
            <a:r>
              <a:rPr lang="en-US" sz="1600" dirty="0"/>
              <a:t>tem 7, the statement in the second bullet is vague and should be deleted.</a:t>
            </a:r>
          </a:p>
          <a:p>
            <a:pPr lvl="1"/>
            <a:r>
              <a:rPr lang="en-US" sz="1600" i="1" dirty="0"/>
              <a:t>“In regard to the longer-term view, IEEE 802 believes that creating and maintaining a dynamic database of all RF spectrum use will enable the maximum utilization of this finite resource. It can monitor and manage interference to licensed users and critical national defense spectrum, while opening a large amount of spectrum for opportunistic use, such as for disaster recovery and bringing broadband to unserved or underserved segments of the population.”</a:t>
            </a:r>
            <a:endParaRPr lang="en-US" sz="1600" dirty="0"/>
          </a:p>
          <a:p>
            <a:pPr lvl="1"/>
            <a:r>
              <a:rPr lang="en-US" sz="1600" dirty="0"/>
              <a:t>Who is creating the DB? ACMA? </a:t>
            </a:r>
          </a:p>
          <a:p>
            <a:pPr lvl="1"/>
            <a:r>
              <a:rPr lang="en-US" sz="1600" dirty="0"/>
              <a:t>“all RF spectrum use” Is the DB local to Australia? Global? </a:t>
            </a:r>
          </a:p>
          <a:p>
            <a:pPr lvl="1"/>
            <a:r>
              <a:rPr lang="en-US" sz="1600" dirty="0"/>
              <a:t>“maximum utilization” – isn’t effective utilization enough? Cost of maximum utilization likely prohibitive.</a:t>
            </a:r>
          </a:p>
          <a:p>
            <a:pPr lvl="1"/>
            <a:r>
              <a:rPr lang="en-US" sz="1600" dirty="0"/>
              <a:t>“monitor and manage interference” This sounds like an over-reaching continuously monitoring system that has not yet been instantiated.</a:t>
            </a:r>
            <a:br>
              <a:rPr lang="en-US" sz="1600" dirty="0"/>
            </a:br>
            <a:r>
              <a:rPr lang="en-US" sz="1600" dirty="0"/>
              <a:t>The very limited UK experiment (24 sites, see </a:t>
            </a:r>
            <a:r>
              <a:rPr lang="en-US" sz="1600" u="sng" dirty="0">
                <a:hlinkClick r:id="rId3"/>
              </a:rPr>
              <a:t>https://www.ofcom.org.uk/research-and-data/technology/radio-spectrum/spectrum-use/ams</a:t>
            </a:r>
            <a:r>
              <a:rPr lang="en-US" sz="1600" dirty="0"/>
              <a:t>) is unlikely to be expanded. Not all frequencies have the same value and warrant continuous monitoring.</a:t>
            </a:r>
          </a:p>
          <a:p>
            <a:pPr lvl="1"/>
            <a:r>
              <a:rPr lang="en-US" sz="1600" dirty="0"/>
              <a:t>What is the “finite resource”? All RF spectrum – to </a:t>
            </a:r>
            <a:r>
              <a:rPr lang="en-US" sz="1600" dirty="0" err="1"/>
              <a:t>terahetz</a:t>
            </a:r>
            <a:r>
              <a:rPr lang="en-US" sz="1600" dirty="0"/>
              <a:t>  -is finite?</a:t>
            </a:r>
          </a:p>
          <a:p>
            <a:pPr lvl="1"/>
            <a:r>
              <a:rPr lang="en-US" sz="1600" dirty="0"/>
              <a:t>Transmissions from low power devices (e.g. nearly all WLANs) do not need to be tracked and monitored by a central system</a:t>
            </a:r>
          </a:p>
          <a:p>
            <a:pPr lvl="1">
              <a:buFont typeface="Arial" panose="020B0604020202020204" pitchFamily="34" charset="0"/>
              <a:buChar char="•"/>
            </a:pPr>
            <a:endParaRPr lang="en-US" alt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5460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dirty="0">
                <a:hlinkClick r:id="rId3"/>
              </a:rPr>
              <a:t>https://mentor.ieee.org/802.18/dcn/19/18-19-0058-05-0000-acma-5yr-spectrum-outlook-2019-23-ieee-802-comments.docx</a:t>
            </a:r>
            <a:r>
              <a:rPr lang="en-US" sz="1600" b="0" dirty="0"/>
              <a:t> response to ACMA’s Five-year spectrum outlook 2019-23 consultation. With the chair of 802.18 to have editorial privileges and send to the LMSC(EC) for review/approval and submission to the ACMA on or before 15 May</a:t>
            </a:r>
            <a:r>
              <a:rPr lang="en-US" altLang="en-US" sz="1600" dirty="0">
                <a:solidFill>
                  <a:schemeClr val="tx1"/>
                </a:solidFill>
              </a:rPr>
              <a:t> </a:t>
            </a:r>
            <a:r>
              <a:rPr lang="en-US" sz="1600" b="0" dirty="0"/>
              <a:t>2019.</a:t>
            </a:r>
          </a:p>
          <a:p>
            <a:endParaRPr lang="en-US" altLang="en-US" sz="1600" dirty="0">
              <a:solidFill>
                <a:schemeClr val="tx1"/>
              </a:solidFill>
            </a:endParaRPr>
          </a:p>
          <a:p>
            <a:r>
              <a:rPr lang="en-US" altLang="en-US" sz="1600" dirty="0"/>
              <a:t>		Moved by:  	Stuart Kerry (Ruckus)	</a:t>
            </a:r>
          </a:p>
          <a:p>
            <a:pPr lvl="1"/>
            <a:r>
              <a:rPr lang="en-US" altLang="en-US" sz="1600" b="1" dirty="0"/>
              <a:t>Seconded by:  	Mike Lynch (</a:t>
            </a:r>
            <a:r>
              <a:rPr lang="en-US" altLang="en-US" sz="1600" b="1" dirty="0" err="1"/>
              <a:t>MJLynch</a:t>
            </a:r>
            <a:r>
              <a:rPr lang="en-US" altLang="en-US" sz="1600" b="1" dirty="0"/>
              <a:t> Assoc.)</a:t>
            </a:r>
          </a:p>
          <a:p>
            <a:pPr lvl="1"/>
            <a:r>
              <a:rPr lang="en-US" altLang="en-US" sz="1600" b="1" dirty="0"/>
              <a:t>Discussion?	none</a:t>
            </a:r>
          </a:p>
          <a:p>
            <a:pPr lvl="1"/>
            <a:r>
              <a:rPr lang="en-US" altLang="en-US" sz="1600" b="1" dirty="0">
                <a:solidFill>
                  <a:schemeClr val="tx1"/>
                </a:solidFill>
              </a:rPr>
              <a:t>Vote:  _8_Y   /  _0_N   /  _0_A </a:t>
            </a:r>
          </a:p>
          <a:p>
            <a:pPr lvl="1"/>
            <a:endParaRPr lang="en-US" altLang="en-US" sz="1600" b="1" dirty="0">
              <a:solidFill>
                <a:schemeClr val="tx1"/>
              </a:solidFill>
            </a:endParaRPr>
          </a:p>
          <a:p>
            <a:pPr lvl="1"/>
            <a:r>
              <a:rPr lang="en-US" altLang="en-US" sz="1600" b="1" dirty="0" err="1">
                <a:solidFill>
                  <a:schemeClr val="tx1"/>
                </a:solidFill>
              </a:rPr>
              <a:t>VijayA</a:t>
            </a:r>
            <a:r>
              <a:rPr lang="en-US" altLang="en-US" sz="1600" b="1" dirty="0">
                <a:solidFill>
                  <a:schemeClr val="tx1"/>
                </a:solidFill>
              </a:rPr>
              <a:t>, </a:t>
            </a:r>
            <a:r>
              <a:rPr lang="en-US" altLang="en-US" sz="1600" b="1" dirty="0" err="1">
                <a:solidFill>
                  <a:schemeClr val="tx1"/>
                </a:solidFill>
              </a:rPr>
              <a:t>DorothyS</a:t>
            </a:r>
            <a:r>
              <a:rPr lang="en-US" altLang="en-US" sz="1600" b="1" dirty="0">
                <a:solidFill>
                  <a:schemeClr val="tx1"/>
                </a:solidFill>
              </a:rPr>
              <a:t>, </a:t>
            </a:r>
            <a:r>
              <a:rPr lang="en-US" altLang="en-US" sz="1600" b="1" dirty="0" err="1">
                <a:solidFill>
                  <a:schemeClr val="tx1"/>
                </a:solidFill>
              </a:rPr>
              <a:t>PaulN</a:t>
            </a:r>
            <a:r>
              <a:rPr lang="en-US" altLang="en-US" sz="1600" b="1" dirty="0">
                <a:solidFill>
                  <a:schemeClr val="tx1"/>
                </a:solidFill>
              </a:rPr>
              <a:t>, </a:t>
            </a:r>
            <a:r>
              <a:rPr lang="en-US" altLang="en-US" sz="1600" b="1" dirty="0" err="1">
                <a:solidFill>
                  <a:schemeClr val="tx1"/>
                </a:solidFill>
              </a:rPr>
              <a:t>HassanY</a:t>
            </a:r>
            <a:r>
              <a:rPr lang="en-US" altLang="en-US" sz="1600" b="1" dirty="0">
                <a:solidFill>
                  <a:schemeClr val="tx1"/>
                </a:solidFill>
              </a:rPr>
              <a:t>, </a:t>
            </a:r>
            <a:r>
              <a:rPr lang="en-US" altLang="en-US" sz="1600" b="1" dirty="0" err="1">
                <a:solidFill>
                  <a:schemeClr val="tx1"/>
                </a:solidFill>
              </a:rPr>
              <a:t>MikeL</a:t>
            </a:r>
            <a:r>
              <a:rPr lang="en-US" altLang="en-US" sz="1600" b="1" dirty="0">
                <a:solidFill>
                  <a:schemeClr val="tx1"/>
                </a:solidFill>
              </a:rPr>
              <a:t>, </a:t>
            </a:r>
            <a:r>
              <a:rPr lang="en-US" altLang="en-US" sz="1600" b="1" dirty="0" err="1">
                <a:solidFill>
                  <a:schemeClr val="tx1"/>
                </a:solidFill>
              </a:rPr>
              <a:t>PeterE</a:t>
            </a:r>
            <a:r>
              <a:rPr lang="en-US" altLang="en-US" sz="1600" b="1" dirty="0">
                <a:solidFill>
                  <a:schemeClr val="tx1"/>
                </a:solidFill>
              </a:rPr>
              <a:t>, </a:t>
            </a:r>
            <a:r>
              <a:rPr lang="en-US" altLang="en-US" sz="1600" b="1" dirty="0" err="1">
                <a:solidFill>
                  <a:schemeClr val="tx1"/>
                </a:solidFill>
              </a:rPr>
              <a:t>StuartK</a:t>
            </a:r>
            <a:r>
              <a:rPr lang="en-US" altLang="en-US" sz="1600" b="1" dirty="0">
                <a:solidFill>
                  <a:schemeClr val="tx1"/>
                </a:solidFill>
              </a:rPr>
              <a:t>, </a:t>
            </a:r>
            <a:r>
              <a:rPr lang="en-US" altLang="en-US" sz="1600" b="1" dirty="0" err="1">
                <a:solidFill>
                  <a:schemeClr val="tx1"/>
                </a:solidFill>
              </a:rPr>
              <a:t>jayh</a:t>
            </a:r>
            <a:r>
              <a:rPr lang="en-US" altLang="en-US" sz="1600" b="1" dirty="0">
                <a:solidFill>
                  <a:schemeClr val="tx1"/>
                </a:solidFill>
              </a:rPr>
              <a:t> </a:t>
            </a:r>
          </a:p>
          <a:p>
            <a:pPr lvl="1"/>
            <a:endParaRPr lang="en-US" altLang="en-US" sz="1600" b="1" dirty="0">
              <a:solidFill>
                <a:schemeClr val="tx1"/>
              </a:solidFill>
            </a:endParaRPr>
          </a:p>
          <a:p>
            <a:pPr lvl="1"/>
            <a:r>
              <a:rPr lang="en-US" altLang="en-US" sz="1600" b="1" dirty="0">
                <a:solidFill>
                  <a:schemeClr val="tx1"/>
                </a:solidFill>
              </a:rPr>
              <a:t>Motion - _Passed_</a:t>
            </a:r>
          </a:p>
          <a:p>
            <a:pPr lvl="1"/>
            <a:r>
              <a:rPr lang="en-US" altLang="en-US" sz="1600" b="1" dirty="0">
                <a:solidFill>
                  <a:schemeClr val="tx1"/>
                </a:solidFill>
              </a:rPr>
              <a:t>__10__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972699"/>
            <a:ext cx="8064111" cy="5502714"/>
          </a:xfrm>
        </p:spPr>
        <p:txBody>
          <a:bodyPr/>
          <a:lstStyle/>
          <a:p>
            <a:pPr>
              <a:buFont typeface="Arial" panose="020B0604020202020204" pitchFamily="34" charset="0"/>
              <a:buChar char="•"/>
            </a:pPr>
            <a:r>
              <a:rPr lang="en-US" sz="1600" dirty="0"/>
              <a:t>At the end of 05 April ex </a:t>
            </a:r>
            <a:r>
              <a:rPr lang="en-US" sz="1600" dirty="0" err="1"/>
              <a:t>parte</a:t>
            </a:r>
            <a:r>
              <a:rPr lang="en-US" sz="16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a:t>
            </a:r>
            <a:r>
              <a:rPr lang="en-US" sz="1600" dirty="0" err="1"/>
              <a:t>parte</a:t>
            </a:r>
            <a:r>
              <a:rPr lang="en-US" sz="1600" dirty="0"/>
              <a:t>,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by end of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passed on.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At this point the chair has not received any contributions. </a:t>
            </a:r>
          </a:p>
          <a:p>
            <a:pPr>
              <a:buFont typeface="Arial" panose="020B0604020202020204" pitchFamily="34" charset="0"/>
              <a:buChar char="•"/>
            </a:pPr>
            <a:r>
              <a:rPr lang="en-US" sz="1600" dirty="0"/>
              <a:t>It was brought up a contribution is being worked on and we should see it next week at the interim. </a:t>
            </a:r>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Chair of 802.15.3d has brought up, ITU-R SM.2352 on THz communications needs to be updated.   There is an ITU-R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lvl="1">
              <a:buFont typeface="Arial" panose="020B0604020202020204" pitchFamily="34" charset="0"/>
              <a:buChar char="•"/>
            </a:pPr>
            <a:r>
              <a:rPr lang="en-US" sz="1600" b="1" dirty="0"/>
              <a:t>Status:  </a:t>
            </a:r>
            <a:r>
              <a:rPr lang="en-US" sz="1600" dirty="0"/>
              <a:t>we can hold till June and work on communications during July plenary.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Wi-Fi usage at final-4 </a:t>
            </a:r>
            <a:endParaRPr lang="en-US" sz="2000" dirty="0">
              <a:solidFill>
                <a:schemeClr val="tx1"/>
              </a:solidFill>
            </a:endParaRPr>
          </a:p>
          <a:p>
            <a:pPr lvl="1">
              <a:buFont typeface="Arial" panose="020B0604020202020204" pitchFamily="34" charset="0"/>
              <a:buChar char="•"/>
            </a:pPr>
            <a:r>
              <a:rPr lang="en-US" sz="1600" dirty="0"/>
              <a:t>From : </a:t>
            </a:r>
            <a:r>
              <a:rPr lang="en-US" sz="1600" dirty="0">
                <a:hlinkClick r:id="rId2"/>
              </a:rPr>
              <a:t>https://www.mobilesportsreport.com/</a:t>
            </a:r>
            <a:endParaRPr lang="en-US" sz="1600" dirty="0"/>
          </a:p>
          <a:p>
            <a:pPr lvl="1">
              <a:buFont typeface="Arial" panose="020B0604020202020204" pitchFamily="34" charset="0"/>
              <a:buChar char="•"/>
            </a:pPr>
            <a:r>
              <a:rPr lang="en-US" sz="1600" dirty="0"/>
              <a:t>Fans at this year’s NCAA Men’s Final Four basketball tournament at U.S. Bank Stadium in Minneapolis used more than 31 terabytes of data on the Wi-Fi network during the championship weekend,</a:t>
            </a:r>
          </a:p>
          <a:p>
            <a:pPr lvl="1">
              <a:buFont typeface="Arial" panose="020B0604020202020204" pitchFamily="34" charset="0"/>
              <a:buChar char="•"/>
            </a:pPr>
            <a:r>
              <a:rPr lang="en-US" sz="1600" dirty="0"/>
              <a:t>The peak concurrent user number from Final Four Saturday of 31,141 was also an overall record, beating Super Bowl 53’s mark of 30,605.  </a:t>
            </a:r>
          </a:p>
          <a:p>
            <a:pPr lvl="1">
              <a:buFont typeface="Arial" panose="020B0604020202020204" pitchFamily="34" charset="0"/>
              <a:buChar char="•"/>
            </a:pPr>
            <a:r>
              <a:rPr lang="en-US" sz="1600" dirty="0"/>
              <a:t>According to stadium network officials, there were 1,414 active Cisco access points for the Final Four games,</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Anything of note to discuss next week at the Wireless Interim?  nothing heard</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comments, chair to restart LMSC ballot.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and/or help shape the NPRM.   Target 16 May to vote on comments. </a:t>
            </a:r>
          </a:p>
          <a:p>
            <a:pPr>
              <a:buFont typeface="Arial" panose="020B0604020202020204" pitchFamily="34" charset="0"/>
              <a:buChar char="•"/>
            </a:pPr>
            <a:r>
              <a:rPr lang="en-US" sz="1800" dirty="0">
                <a:solidFill>
                  <a:srgbClr val="00B0F0"/>
                </a:solidFill>
              </a:rPr>
              <a:t>Add reference of Wi-Fi info on previous slide.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Nothing else brought up.</a:t>
            </a: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rPr>
              <a:t>(new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no teleconference 23 May.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15:46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May Wireless Interim in Atlanta, GA, USA at the Grand Hyatt in Buckhead.  Next Week. </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3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comment change requested</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t>ACMA comment change requested</a:t>
            </a:r>
          </a:p>
          <a:p>
            <a:pPr marL="685800" lvl="1">
              <a:spcBef>
                <a:spcPts val="0"/>
              </a:spcBef>
              <a:buFont typeface="Arial" panose="020B0604020202020204" pitchFamily="34" charset="0"/>
              <a:buChar char="•"/>
            </a:pPr>
            <a:r>
              <a:rPr lang="en-US" sz="1400" dirty="0"/>
              <a:t>From LMSC ballot </a:t>
            </a:r>
            <a:endParaRPr lang="en-US" sz="1400" b="0" dirty="0"/>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kern="0" dirty="0"/>
              <a:t>Wi-Fi usage </a:t>
            </a:r>
          </a:p>
          <a:p>
            <a:pPr lvl="1">
              <a:spcBef>
                <a:spcPts val="0"/>
              </a:spcBef>
              <a:buFont typeface="Arial" panose="020B0604020202020204" pitchFamily="34" charset="0"/>
              <a:buChar char="•"/>
            </a:pPr>
            <a:r>
              <a:rPr lang="en-US" altLang="en-US" sz="1400" kern="0" dirty="0"/>
              <a:t>Next week’s f2f Interim, discussion points</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a:t>
            </a:r>
          </a:p>
          <a:p>
            <a:r>
              <a:rPr lang="en-US" altLang="en-US" sz="1600" b="1" dirty="0">
                <a:solidFill>
                  <a:schemeClr val="tx1"/>
                </a:solidFill>
              </a:rPr>
              <a:t>		Seconded by:	Vijay </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02 May 2019in document: </a:t>
            </a:r>
            <a:r>
              <a:rPr lang="en-US" sz="1600" u="sng" dirty="0">
                <a:hlinkClick r:id="rId2"/>
              </a:rPr>
              <a:t>https://mentor.ieee.org/802.18/dcn/19/18-19-0057-00-0000-minutes-02may19-rrtag-teleconference.docx</a:t>
            </a:r>
            <a:r>
              <a:rPr lang="en-US" sz="1600" u="sng" dirty="0"/>
              <a:t>   </a:t>
            </a:r>
            <a:r>
              <a:rPr lang="en-US" sz="1600" b="1" dirty="0"/>
              <a:t>Posted:  </a:t>
            </a:r>
            <a:r>
              <a:rPr lang="en-US" sz="1600" b="0" dirty="0"/>
              <a:t>05-May-2019 22:32:02 ET</a:t>
            </a:r>
          </a:p>
          <a:p>
            <a:pPr marL="0" indent="0"/>
            <a:r>
              <a:rPr lang="en-US" altLang="en-US" sz="1600" b="0" dirty="0">
                <a:solidFill>
                  <a:schemeClr val="tx1"/>
                </a:solidFill>
              </a:rPr>
              <a:t>	</a:t>
            </a:r>
            <a:r>
              <a:rPr lang="en-US" altLang="en-US" sz="1600" dirty="0">
                <a:solidFill>
                  <a:schemeClr val="tx1"/>
                </a:solidFill>
              </a:rPr>
              <a:t>Moved by:  	Vijay</a:t>
            </a:r>
          </a:p>
          <a:p>
            <a:r>
              <a:rPr lang="en-US" altLang="en-US" sz="1600" dirty="0">
                <a:solidFill>
                  <a:schemeClr val="tx1"/>
                </a:solidFill>
              </a:rPr>
              <a:t>		Seconded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09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r>
              <a:rPr lang="en-US" sz="1600" dirty="0">
                <a:solidFill>
                  <a:schemeClr val="tx1"/>
                </a:solidFill>
              </a:rPr>
              <a:t>Finland asked for a delay on the delegated act (V2X) in taking effect in 60 days, </a:t>
            </a:r>
            <a:r>
              <a:rPr lang="en-US" sz="1600" dirty="0" err="1">
                <a:solidFill>
                  <a:schemeClr val="tx1"/>
                </a:solidFill>
              </a:rPr>
              <a:t>tbd</a:t>
            </a:r>
            <a:r>
              <a:rPr lang="en-US" sz="1600" dirty="0">
                <a:solidFill>
                  <a:schemeClr val="tx1"/>
                </a:solidFill>
              </a:rPr>
              <a:t>.</a:t>
            </a:r>
          </a:p>
          <a:p>
            <a:pPr lvl="2">
              <a:buFont typeface="Arial" panose="020B0604020202020204" pitchFamily="34" charset="0"/>
              <a:buChar char="•"/>
            </a:pPr>
            <a:r>
              <a:rPr lang="en-US" sz="1600" dirty="0">
                <a:solidFill>
                  <a:schemeClr val="tx1"/>
                </a:solidFill>
              </a:rPr>
              <a:t>It takes 16 countries &amp; 65% of population to stop the act from going into effect. </a:t>
            </a:r>
          </a:p>
          <a:p>
            <a:pPr lvl="2">
              <a:buFont typeface="Arial" panose="020B0604020202020204" pitchFamily="34" charset="0"/>
              <a:buChar char="•"/>
            </a:pPr>
            <a:r>
              <a:rPr lang="en-US" sz="1600" dirty="0">
                <a:solidFill>
                  <a:schemeClr val="tx1"/>
                </a:solidFill>
              </a:rPr>
              <a:t>It is a mandatory act, and would be </a:t>
            </a:r>
            <a:r>
              <a:rPr lang="en-US" sz="1600" dirty="0" err="1">
                <a:solidFill>
                  <a:schemeClr val="tx1"/>
                </a:solidFill>
              </a:rPr>
              <a:t>requied</a:t>
            </a:r>
            <a:r>
              <a:rPr lang="en-US" sz="1600" dirty="0">
                <a:solidFill>
                  <a:schemeClr val="tx1"/>
                </a:solidFill>
              </a:rPr>
              <a:t> in 28 countries. </a:t>
            </a:r>
          </a:p>
          <a:p>
            <a:pPr lvl="1">
              <a:buFont typeface="Arial" panose="020B0604020202020204" pitchFamily="34" charset="0"/>
              <a:buChar char="•"/>
            </a:pPr>
            <a:r>
              <a:rPr lang="en-US" sz="1600" dirty="0">
                <a:solidFill>
                  <a:schemeClr val="tx1"/>
                </a:solidFill>
              </a:rPr>
              <a:t>Before: Work going on an ERM on co-existence studies between IEEE 802.11p/DSRC and 3GPP/C-V2X, both Co-channel and non-Co channels.   </a:t>
            </a:r>
          </a:p>
          <a:p>
            <a:pPr lvl="2">
              <a:buFont typeface="Arial" panose="020B0604020202020204" pitchFamily="34" charset="0"/>
              <a:buChar char="•"/>
            </a:pPr>
            <a:r>
              <a:rPr lang="en-US" sz="1400" dirty="0">
                <a:solidFill>
                  <a:schemeClr val="tx1"/>
                </a:solidFill>
              </a:rPr>
              <a:t>EC V2X – Delegated Act, regulation latest was published 13.3.2019 and passed in Parliament, now to member states.</a:t>
            </a:r>
          </a:p>
          <a:p>
            <a:pPr lvl="2">
              <a:buFont typeface="Arial" panose="020B0604020202020204" pitchFamily="34" charset="0"/>
              <a:buChar char="•"/>
            </a:pPr>
            <a:r>
              <a:rPr lang="en-US" sz="1400" dirty="0">
                <a:solidFill>
                  <a:schemeClr val="tx1"/>
                </a:solidFill>
              </a:rPr>
              <a:t>If no changes will go into effect 13may</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Nothing brought up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t>EN 300 328 </a:t>
            </a:r>
            <a:r>
              <a:rPr lang="en-US" sz="1600" dirty="0" err="1"/>
              <a:t>SRDoc</a:t>
            </a:r>
            <a:r>
              <a:rPr lang="en-US" sz="1600" dirty="0"/>
              <a:t> underway</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brought up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#8, ____________ </a:t>
            </a:r>
          </a:p>
          <a:p>
            <a:pPr lvl="1">
              <a:buFont typeface="Arial" panose="020B0604020202020204" pitchFamily="34" charset="0"/>
              <a:buChar char="•"/>
            </a:pPr>
            <a:r>
              <a:rPr lang="en-US" sz="1600" dirty="0">
                <a:solidFill>
                  <a:schemeClr val="tx1"/>
                </a:solidFill>
              </a:rPr>
              <a:t>ECC report 302 is in publication process. All was resolved. </a:t>
            </a:r>
          </a:p>
          <a:p>
            <a:pPr marL="457200" lvl="1" indent="0"/>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#7, 16-17 May, Copenhagen</a:t>
            </a:r>
            <a:endParaRPr lang="en-US" sz="1800" b="0" dirty="0"/>
          </a:p>
          <a:p>
            <a:pPr lvl="1">
              <a:buFont typeface="Arial" panose="020B0604020202020204" pitchFamily="34" charset="0"/>
              <a:buChar char="•"/>
            </a:pPr>
            <a:r>
              <a:rPr lang="en-US" sz="1600" dirty="0">
                <a:solidFill>
                  <a:schemeClr val="tx1"/>
                </a:solidFill>
              </a:rPr>
              <a:t>There was a decline for more studies, however this may come up again in #8. </a:t>
            </a:r>
          </a:p>
          <a:p>
            <a:pPr lvl="1">
              <a:buFont typeface="Arial" panose="020B0604020202020204" pitchFamily="34" charset="0"/>
              <a:buChar char="•"/>
            </a:pPr>
            <a:r>
              <a:rPr lang="en-US" sz="1600" dirty="0">
                <a:solidFill>
                  <a:schemeClr val="tx1"/>
                </a:solidFill>
              </a:rPr>
              <a:t>Working on Report A, to get to the EC.  Just a couple of WIs being worked on.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1 of 2</a:t>
            </a:r>
            <a:endParaRPr lang="en-US" sz="2400" dirty="0"/>
          </a:p>
        </p:txBody>
      </p:sp>
      <p:sp>
        <p:nvSpPr>
          <p:cNvPr id="3" name="Content Placeholder 2"/>
          <p:cNvSpPr>
            <a:spLocks noGrp="1"/>
          </p:cNvSpPr>
          <p:nvPr>
            <p:ph idx="1"/>
          </p:nvPr>
        </p:nvSpPr>
        <p:spPr>
          <a:xfrm>
            <a:off x="624240" y="1120849"/>
            <a:ext cx="8305800" cy="5354564"/>
          </a:xfrm>
        </p:spPr>
        <p:txBody>
          <a:bodyPr/>
          <a:lstStyle/>
          <a:p>
            <a:pPr>
              <a:buFont typeface="Arial" panose="020B0604020202020204" pitchFamily="34" charset="0"/>
              <a:buChar char="•"/>
            </a:pPr>
            <a:r>
              <a:rPr lang="en-US" sz="1600" dirty="0">
                <a:hlinkClick r:id="rId3"/>
              </a:rPr>
              <a:t>https://www.acma.gov.au/theACMA/draft-five-year-spectrum-outlook-2019-23</a:t>
            </a:r>
            <a:endParaRPr lang="en-US" sz="1600" dirty="0"/>
          </a:p>
          <a:p>
            <a:pPr>
              <a:buFont typeface="Arial" panose="020B0604020202020204" pitchFamily="34" charset="0"/>
              <a:buChar char="•"/>
            </a:pPr>
            <a:r>
              <a:rPr lang="en-US" altLang="en-US" sz="1600" dirty="0">
                <a:hlinkClick r:id="rId4"/>
              </a:rPr>
              <a:t>https://mentor.ieee.org/802.18/dcn/19/18-19-0048-00-0000-acma-draft-five-year-spectrum-outlook-2019-23.docx</a:t>
            </a:r>
            <a:endParaRPr lang="en-US" altLang="en-US" sz="1600" dirty="0"/>
          </a:p>
          <a:p>
            <a:pPr>
              <a:buFont typeface="Arial" panose="020B0604020202020204" pitchFamily="34" charset="0"/>
              <a:buChar char="•"/>
            </a:pPr>
            <a:r>
              <a:rPr lang="en-US" altLang="en-US" sz="1800" dirty="0"/>
              <a:t>Comments due 16 May 2019</a:t>
            </a:r>
          </a:p>
          <a:p>
            <a:pPr>
              <a:buFont typeface="Arial" panose="020B0604020202020204" pitchFamily="34" charset="0"/>
              <a:buChar char="•"/>
            </a:pPr>
            <a:r>
              <a:rPr lang="en-US" sz="1800" dirty="0"/>
              <a:t>Status: </a:t>
            </a:r>
          </a:p>
          <a:p>
            <a:pPr lvl="1">
              <a:buFont typeface="Arial" panose="020B0604020202020204" pitchFamily="34" charset="0"/>
              <a:buChar char="•"/>
            </a:pPr>
            <a:r>
              <a:rPr lang="en-US" sz="1600" dirty="0"/>
              <a:t>Once a 2</a:t>
            </a:r>
            <a:r>
              <a:rPr lang="en-US" sz="1600" baseline="30000" dirty="0"/>
              <a:t>nd</a:t>
            </a:r>
            <a:r>
              <a:rPr lang="en-US" sz="1600" dirty="0"/>
              <a:t> was found the 5 day LMSC(EC) ballot went out late Tuesday.</a:t>
            </a:r>
          </a:p>
          <a:p>
            <a:pPr lvl="1">
              <a:buFont typeface="Arial" panose="020B0604020202020204" pitchFamily="34" charset="0"/>
              <a:buChar char="•"/>
            </a:pPr>
            <a:r>
              <a:rPr lang="en-US" sz="1600" dirty="0"/>
              <a:t>Did have one update after the RR-TAG approval, see rev03, what went to the LMSC. </a:t>
            </a:r>
          </a:p>
          <a:p>
            <a:pPr lvl="2">
              <a:buFont typeface="Arial" panose="020B0604020202020204" pitchFamily="34" charset="0"/>
              <a:buChar char="•"/>
            </a:pPr>
            <a:r>
              <a:rPr lang="en-US" sz="1600" dirty="0"/>
              <a:t>ACMA just put out a new consultation on 3.4GHz and a good place to add to a point we already had on harmonization with other regulatory bodies. </a:t>
            </a:r>
          </a:p>
          <a:p>
            <a:pPr lvl="2">
              <a:buFont typeface="Arial" panose="020B0604020202020204" pitchFamily="34" charset="0"/>
              <a:buChar char="•"/>
            </a:pPr>
            <a:r>
              <a:rPr lang="en-US" sz="1600" dirty="0">
                <a:hlinkClick r:id="rId5"/>
              </a:rPr>
              <a:t>https://mentor.ieee.org/802.18/dcn/19/18-19-0058-03-0000-acma-5yr-spectrum-outlook-2019-23-ieee-802-comments.docx</a:t>
            </a:r>
            <a:r>
              <a:rPr lang="en-US" sz="1600" dirty="0"/>
              <a:t> </a:t>
            </a:r>
          </a:p>
          <a:p>
            <a:pPr lvl="4">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Wednesday, a requested update from LMSC member in this LMSC ballot, </a:t>
            </a:r>
            <a:r>
              <a:rPr lang="en-US" altLang="en-US" sz="1800" dirty="0"/>
              <a:t>See next slide.</a:t>
            </a:r>
          </a:p>
          <a:p>
            <a:pPr>
              <a:buFont typeface="Arial" panose="020B0604020202020204" pitchFamily="34" charset="0"/>
              <a:buChar char="•"/>
            </a:pPr>
            <a:r>
              <a:rPr lang="en-US" altLang="en-US" sz="1800" dirty="0"/>
              <a:t>After discussion, we re-approve comments w/o the paragraph in question and will re-start the LMSC ballot with an early close.  </a:t>
            </a:r>
          </a:p>
          <a:p>
            <a:pPr marL="0" indent="0"/>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35035</TotalTime>
  <Words>2826</Words>
  <Application>Microsoft Office PowerPoint</Application>
  <PresentationFormat>On-screen Show (4:3)</PresentationFormat>
  <Paragraphs>346</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 1 of 2</vt:lpstr>
      <vt:lpstr>ACMA 5 year Outlook 2 of 2</vt:lpstr>
      <vt:lpstr>ACMA 5 year Outlook 2 of 2</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1467</cp:revision>
  <cp:lastPrinted>1601-01-01T00:00:00Z</cp:lastPrinted>
  <dcterms:created xsi:type="dcterms:W3CDTF">2016-03-03T14:54:45Z</dcterms:created>
  <dcterms:modified xsi:type="dcterms:W3CDTF">2019-05-10T12:33:24Z</dcterms:modified>
</cp:coreProperties>
</file>