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56" r:id="rId2"/>
    <p:sldId id="516" r:id="rId3"/>
    <p:sldId id="498" r:id="rId4"/>
    <p:sldId id="560" r:id="rId5"/>
    <p:sldId id="561" r:id="rId6"/>
    <p:sldId id="562" r:id="rId7"/>
    <p:sldId id="563" r:id="rId8"/>
    <p:sldId id="587" r:id="rId9"/>
    <p:sldId id="588" r:id="rId10"/>
    <p:sldId id="566" r:id="rId11"/>
    <p:sldId id="567" r:id="rId12"/>
    <p:sldId id="568" r:id="rId13"/>
    <p:sldId id="584" r:id="rId14"/>
    <p:sldId id="569" r:id="rId15"/>
    <p:sldId id="570" r:id="rId16"/>
    <p:sldId id="571" r:id="rId17"/>
    <p:sldId id="572" r:id="rId18"/>
    <p:sldId id="586" r:id="rId19"/>
    <p:sldId id="576" r:id="rId20"/>
    <p:sldId id="573" r:id="rId21"/>
    <p:sldId id="574" r:id="rId22"/>
    <p:sldId id="575" r:id="rId23"/>
    <p:sldId id="565" r:id="rId24"/>
    <p:sldId id="577" r:id="rId25"/>
    <p:sldId id="578" r:id="rId26"/>
    <p:sldId id="579" r:id="rId27"/>
    <p:sldId id="402" r:id="rId28"/>
    <p:sldId id="580" r:id="rId29"/>
    <p:sldId id="583" r:id="rId30"/>
    <p:sldId id="581" r:id="rId31"/>
    <p:sldId id="585" r:id="rId3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4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5417" autoAdjust="0"/>
  </p:normalViewPr>
  <p:slideViewPr>
    <p:cSldViewPr>
      <p:cViewPr varScale="1">
        <p:scale>
          <a:sx n="110" d="100"/>
          <a:sy n="110" d="100"/>
        </p:scale>
        <p:origin x="480" y="96"/>
      </p:cViewPr>
      <p:guideLst>
        <p:guide orient="horz" pos="2160"/>
        <p:guide pos="2880"/>
      </p:guideLst>
    </p:cSldViewPr>
  </p:slideViewPr>
  <p:outlineViewPr>
    <p:cViewPr varScale="1">
      <p:scale>
        <a:sx n="170" d="200"/>
        <a:sy n="170" d="200"/>
      </p:scale>
      <p:origin x="0" y="-16548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22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holcomb\OneDrive%20-%20Itron\Documents\2standards\ieee\802-18\1903mar-yvr\teleconfs+before%20f2f\imf\WEOOct2018PPPGD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holcomb\OneDrive%20-%20Itron\Documents\2standards\ieee\802-18\1903mar-yvr\teleconfs+before%20f2f\imf\WEOOct2018PPPGDP.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2018-2023</a:t>
            </a:r>
          </a:p>
        </c:rich>
      </c:tx>
      <c:layout>
        <c:manualLayout>
          <c:xMode val="edge"/>
          <c:yMode val="edge"/>
          <c:x val="0.41364286517224141"/>
          <c:y val="6.078989528342211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4192-4CB3-AED1-2FD6B3F497BF}"/>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4192-4CB3-AED1-2FD6B3F497BF}"/>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4192-4CB3-AED1-2FD6B3F497BF}"/>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4192-4CB3-AED1-2FD6B3F497BF}"/>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9-4192-4CB3-AED1-2FD6B3F497BF}"/>
              </c:ext>
            </c:extLst>
          </c:dPt>
          <c:dPt>
            <c:idx val="5"/>
            <c:bubble3D val="0"/>
            <c:spPr>
              <a:solidFill>
                <a:srgbClr val="00B0F0"/>
              </a:solidFill>
              <a:ln w="19050">
                <a:solidFill>
                  <a:schemeClr val="lt1"/>
                </a:solidFill>
              </a:ln>
              <a:effectLst/>
            </c:spPr>
            <c:extLst>
              <c:ext xmlns:c16="http://schemas.microsoft.com/office/drawing/2014/chart" uri="{C3380CC4-5D6E-409C-BE32-E72D297353CC}">
                <c16:uniqueId val="{0000000B-4192-4CB3-AED1-2FD6B3F497BF}"/>
              </c:ext>
            </c:extLst>
          </c:dPt>
          <c:dPt>
            <c:idx val="6"/>
            <c:bubble3D val="0"/>
            <c:spPr>
              <a:solidFill>
                <a:srgbClr val="00B0F0"/>
              </a:solidFill>
              <a:ln w="19050">
                <a:solidFill>
                  <a:schemeClr val="lt1"/>
                </a:solidFill>
              </a:ln>
              <a:effectLst/>
            </c:spPr>
            <c:extLst>
              <c:ext xmlns:c16="http://schemas.microsoft.com/office/drawing/2014/chart" uri="{C3380CC4-5D6E-409C-BE32-E72D297353CC}">
                <c16:uniqueId val="{0000000D-4192-4CB3-AED1-2FD6B3F497BF}"/>
              </c:ext>
            </c:extLst>
          </c:dPt>
          <c:dPt>
            <c:idx val="7"/>
            <c:bubble3D val="0"/>
            <c:spPr>
              <a:solidFill>
                <a:srgbClr val="00B0F0"/>
              </a:solidFill>
              <a:ln w="19050">
                <a:solidFill>
                  <a:schemeClr val="lt1"/>
                </a:solidFill>
              </a:ln>
              <a:effectLst/>
            </c:spPr>
            <c:extLst>
              <c:ext xmlns:c16="http://schemas.microsoft.com/office/drawing/2014/chart" uri="{C3380CC4-5D6E-409C-BE32-E72D297353CC}">
                <c16:uniqueId val="{0000000F-4192-4CB3-AED1-2FD6B3F497BF}"/>
              </c:ext>
            </c:extLst>
          </c:dPt>
          <c:dPt>
            <c:idx val="8"/>
            <c:bubble3D val="0"/>
            <c:spPr>
              <a:solidFill>
                <a:srgbClr val="00B0F0"/>
              </a:solidFill>
              <a:ln w="19050">
                <a:solidFill>
                  <a:schemeClr val="lt1"/>
                </a:solidFill>
              </a:ln>
              <a:effectLst/>
            </c:spPr>
            <c:extLst>
              <c:ext xmlns:c16="http://schemas.microsoft.com/office/drawing/2014/chart" uri="{C3380CC4-5D6E-409C-BE32-E72D297353CC}">
                <c16:uniqueId val="{00000011-4192-4CB3-AED1-2FD6B3F497BF}"/>
              </c:ext>
            </c:extLst>
          </c:dPt>
          <c:dPt>
            <c:idx val="9"/>
            <c:bubble3D val="0"/>
            <c:spPr>
              <a:solidFill>
                <a:srgbClr val="92D050"/>
              </a:solidFill>
              <a:ln w="19050">
                <a:solidFill>
                  <a:schemeClr val="lt1"/>
                </a:solidFill>
              </a:ln>
              <a:effectLst/>
            </c:spPr>
            <c:extLst>
              <c:ext xmlns:c16="http://schemas.microsoft.com/office/drawing/2014/chart" uri="{C3380CC4-5D6E-409C-BE32-E72D297353CC}">
                <c16:uniqueId val="{00000013-4192-4CB3-AED1-2FD6B3F497BF}"/>
              </c:ext>
            </c:extLst>
          </c:dPt>
          <c:dPt>
            <c:idx val="10"/>
            <c:bubble3D val="0"/>
            <c:spPr>
              <a:solidFill>
                <a:srgbClr val="92D050"/>
              </a:solidFill>
              <a:ln w="19050">
                <a:solidFill>
                  <a:schemeClr val="lt1"/>
                </a:solidFill>
              </a:ln>
              <a:effectLst/>
            </c:spPr>
            <c:extLst>
              <c:ext xmlns:c16="http://schemas.microsoft.com/office/drawing/2014/chart" uri="{C3380CC4-5D6E-409C-BE32-E72D297353CC}">
                <c16:uniqueId val="{00000015-4192-4CB3-AED1-2FD6B3F497BF}"/>
              </c:ext>
            </c:extLst>
          </c:dPt>
          <c:dPt>
            <c:idx val="11"/>
            <c:bubble3D val="0"/>
            <c:spPr>
              <a:solidFill>
                <a:srgbClr val="92D050"/>
              </a:solidFill>
              <a:ln w="19050">
                <a:solidFill>
                  <a:schemeClr val="lt1"/>
                </a:solidFill>
              </a:ln>
              <a:effectLst/>
            </c:spPr>
            <c:extLst>
              <c:ext xmlns:c16="http://schemas.microsoft.com/office/drawing/2014/chart" uri="{C3380CC4-5D6E-409C-BE32-E72D297353CC}">
                <c16:uniqueId val="{00000017-4192-4CB3-AED1-2FD6B3F497BF}"/>
              </c:ext>
            </c:extLst>
          </c:dPt>
          <c:dPt>
            <c:idx val="12"/>
            <c:bubble3D val="0"/>
            <c:spPr>
              <a:solidFill>
                <a:srgbClr val="92D050"/>
              </a:solidFill>
              <a:ln w="19050">
                <a:solidFill>
                  <a:schemeClr val="lt1"/>
                </a:solidFill>
              </a:ln>
              <a:effectLst/>
            </c:spPr>
            <c:extLst>
              <c:ext xmlns:c16="http://schemas.microsoft.com/office/drawing/2014/chart" uri="{C3380CC4-5D6E-409C-BE32-E72D297353CC}">
                <c16:uniqueId val="{00000019-4192-4CB3-AED1-2FD6B3F497BF}"/>
              </c:ext>
            </c:extLst>
          </c:dPt>
          <c:dPt>
            <c:idx val="13"/>
            <c:bubble3D val="0"/>
            <c:spPr>
              <a:solidFill>
                <a:srgbClr val="92D050"/>
              </a:solidFill>
              <a:ln w="19050">
                <a:solidFill>
                  <a:schemeClr val="lt1"/>
                </a:solidFill>
              </a:ln>
              <a:effectLst/>
            </c:spPr>
            <c:extLst>
              <c:ext xmlns:c16="http://schemas.microsoft.com/office/drawing/2014/chart" uri="{C3380CC4-5D6E-409C-BE32-E72D297353CC}">
                <c16:uniqueId val="{0000001B-4192-4CB3-AED1-2FD6B3F497BF}"/>
              </c:ext>
            </c:extLst>
          </c:dPt>
          <c:dPt>
            <c:idx val="14"/>
            <c:bubble3D val="0"/>
            <c:spPr>
              <a:solidFill>
                <a:srgbClr val="92D050"/>
              </a:solidFill>
              <a:ln w="19050">
                <a:solidFill>
                  <a:schemeClr val="lt1"/>
                </a:solidFill>
              </a:ln>
              <a:effectLst/>
            </c:spPr>
            <c:extLst>
              <c:ext xmlns:c16="http://schemas.microsoft.com/office/drawing/2014/chart" uri="{C3380CC4-5D6E-409C-BE32-E72D297353CC}">
                <c16:uniqueId val="{0000001D-4192-4CB3-AED1-2FD6B3F497BF}"/>
              </c:ext>
            </c:extLst>
          </c:dPt>
          <c:dPt>
            <c:idx val="15"/>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1F-4192-4CB3-AED1-2FD6B3F497BF}"/>
              </c:ext>
            </c:extLst>
          </c:dPt>
          <c:dPt>
            <c:idx val="16"/>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1-4192-4CB3-AED1-2FD6B3F497BF}"/>
              </c:ext>
            </c:extLst>
          </c:dPt>
          <c:dPt>
            <c:idx val="1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3-4192-4CB3-AED1-2FD6B3F497BF}"/>
              </c:ext>
            </c:extLst>
          </c:dPt>
          <c:dPt>
            <c:idx val="18"/>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5-4192-4CB3-AED1-2FD6B3F497BF}"/>
              </c:ext>
            </c:extLst>
          </c:dPt>
          <c:dPt>
            <c:idx val="19"/>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7-4192-4CB3-AED1-2FD6B3F497BF}"/>
              </c:ext>
            </c:extLst>
          </c:dPt>
          <c:dPt>
            <c:idx val="2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9-4192-4CB3-AED1-2FD6B3F497BF}"/>
              </c:ext>
            </c:extLst>
          </c:dPt>
          <c:dLbls>
            <c:dLbl>
              <c:idx val="0"/>
              <c:layout>
                <c:manualLayout>
                  <c:x val="4.0235113193770489E-2"/>
                  <c:y val="-3.1661962230807278E-2"/>
                </c:manualLayout>
              </c:layout>
              <c:tx>
                <c:rich>
                  <a:bodyPr/>
                  <a:lstStyle/>
                  <a:p>
                    <a:fld id="{EFB06CBA-F2D3-43BB-80A5-94CBE8FCEA50}"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92-4CB3-AED1-2FD6B3F497BF}"/>
                </c:ext>
              </c:extLst>
            </c:dLbl>
            <c:dLbl>
              <c:idx val="1"/>
              <c:layout>
                <c:manualLayout>
                  <c:x val="5.3786702774316915E-2"/>
                  <c:y val="-5.177049373361485E-2"/>
                </c:manualLayout>
              </c:layout>
              <c:tx>
                <c:rich>
                  <a:bodyPr/>
                  <a:lstStyle/>
                  <a:p>
                    <a:fld id="{1C789A2D-D1F3-4B27-80F3-F20317C1ED50}"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192-4CB3-AED1-2FD6B3F497BF}"/>
                </c:ext>
              </c:extLst>
            </c:dLbl>
            <c:dLbl>
              <c:idx val="2"/>
              <c:layout>
                <c:manualLayout>
                  <c:x val="0.11379867019990651"/>
                  <c:y val="-2.1276463349197743E-2"/>
                </c:manualLayout>
              </c:layout>
              <c:tx>
                <c:rich>
                  <a:bodyPr/>
                  <a:lstStyle/>
                  <a:p>
                    <a:fld id="{BA66DFFC-E2E5-4391-A85A-E2D5E2B982E2}"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192-4CB3-AED1-2FD6B3F497BF}"/>
                </c:ext>
              </c:extLst>
            </c:dLbl>
            <c:dLbl>
              <c:idx val="3"/>
              <c:layout>
                <c:manualLayout>
                  <c:x val="9.068395285740137E-2"/>
                  <c:y val="3.039494764171106E-3"/>
                </c:manualLayout>
              </c:layout>
              <c:tx>
                <c:rich>
                  <a:bodyPr/>
                  <a:lstStyle/>
                  <a:p>
                    <a:fld id="{9462580D-F798-4FA7-9B4F-E038601D8330}"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192-4CB3-AED1-2FD6B3F497BF}"/>
                </c:ext>
              </c:extLst>
            </c:dLbl>
            <c:dLbl>
              <c:idx val="4"/>
              <c:layout>
                <c:manualLayout>
                  <c:x val="0.10079852881862568"/>
                  <c:y val="1.9363256959844657E-2"/>
                </c:manualLayout>
              </c:layout>
              <c:tx>
                <c:rich>
                  <a:bodyPr/>
                  <a:lstStyle/>
                  <a:p>
                    <a:fld id="{43381A47-EFF2-4496-AF2B-EE61F762EAA2}"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192-4CB3-AED1-2FD6B3F497BF}"/>
                </c:ext>
              </c:extLst>
            </c:dLbl>
            <c:dLbl>
              <c:idx val="5"/>
              <c:layout>
                <c:manualLayout>
                  <c:x val="4.4517558310597644E-2"/>
                  <c:y val="3.278801127532887E-2"/>
                </c:manualLayout>
              </c:layout>
              <c:tx>
                <c:rich>
                  <a:bodyPr/>
                  <a:lstStyle/>
                  <a:p>
                    <a:fld id="{4C3AFFFD-50D8-408D-8B74-54E8B50D4239}"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192-4CB3-AED1-2FD6B3F497BF}"/>
                </c:ext>
              </c:extLst>
            </c:dLbl>
            <c:dLbl>
              <c:idx val="6"/>
              <c:layout>
                <c:manualLayout>
                  <c:x val="8.5632989291949083E-2"/>
                  <c:y val="5.448689259765753E-2"/>
                </c:manualLayout>
              </c:layout>
              <c:tx>
                <c:rich>
                  <a:bodyPr/>
                  <a:lstStyle/>
                  <a:p>
                    <a:fld id="{DF00A025-A355-4FFD-92F2-5B2D5176934C}"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192-4CB3-AED1-2FD6B3F497BF}"/>
                </c:ext>
              </c:extLst>
            </c:dLbl>
            <c:dLbl>
              <c:idx val="7"/>
              <c:layout>
                <c:manualLayout>
                  <c:x val="7.6732089001250392E-2"/>
                  <c:y val="7.9631651527429834E-2"/>
                </c:manualLayout>
              </c:layout>
              <c:tx>
                <c:rich>
                  <a:bodyPr/>
                  <a:lstStyle/>
                  <a:p>
                    <a:fld id="{F784A301-3B4F-4EA0-B13E-ED8582341DDA}"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192-4CB3-AED1-2FD6B3F497BF}"/>
                </c:ext>
              </c:extLst>
            </c:dLbl>
            <c:dLbl>
              <c:idx val="8"/>
              <c:layout>
                <c:manualLayout>
                  <c:x val="1.4179338788515338E-2"/>
                  <c:y val="0.16413283693038791"/>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83735A4B-B3F0-48DE-8237-A5B87823569A}" type="CATEGORYNAME">
                      <a:rPr lang="en-US"/>
                      <a:pPr>
                        <a:defRPr/>
                      </a:pPr>
                      <a:t>[CATEGORY NAME]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6257623215418354"/>
                      <c:h val="0.11311132735933001"/>
                    </c:manualLayout>
                  </c15:layout>
                  <c15:dlblFieldTable/>
                  <c15:showDataLabelsRange val="0"/>
                </c:ext>
                <c:ext xmlns:c16="http://schemas.microsoft.com/office/drawing/2014/chart" uri="{C3380CC4-5D6E-409C-BE32-E72D297353CC}">
                  <c16:uniqueId val="{00000011-4192-4CB3-AED1-2FD6B3F497BF}"/>
                </c:ext>
              </c:extLst>
            </c:dLbl>
            <c:dLbl>
              <c:idx val="9"/>
              <c:layout>
                <c:manualLayout>
                  <c:x val="-1.5545820489840234E-2"/>
                  <c:y val="6.0789895283422116E-2"/>
                </c:manualLayout>
              </c:layout>
              <c:tx>
                <c:rich>
                  <a:bodyPr/>
                  <a:lstStyle/>
                  <a:p>
                    <a:fld id="{E4F6D106-FD27-41B3-90C4-C007C5710C5C}"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4192-4CB3-AED1-2FD6B3F497BF}"/>
                </c:ext>
              </c:extLst>
            </c:dLbl>
            <c:dLbl>
              <c:idx val="10"/>
              <c:layout>
                <c:manualLayout>
                  <c:x val="0.13503850446758728"/>
                  <c:y val="-0.10489128899947023"/>
                </c:manualLayout>
              </c:layout>
              <c:tx>
                <c:rich>
                  <a:bodyPr/>
                  <a:lstStyle/>
                  <a:p>
                    <a:fld id="{0CEA5046-C013-4BBF-BAE0-2504640B7BE7}"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4192-4CB3-AED1-2FD6B3F497BF}"/>
                </c:ext>
              </c:extLst>
            </c:dLbl>
            <c:dLbl>
              <c:idx val="11"/>
              <c:layout>
                <c:manualLayout>
                  <c:x val="0.13120774500121277"/>
                  <c:y val="-7.81406237809113E-2"/>
                </c:manualLayout>
              </c:layout>
              <c:tx>
                <c:rich>
                  <a:bodyPr/>
                  <a:lstStyle/>
                  <a:p>
                    <a:fld id="{CDCB619F-9E75-42C1-817C-A1A072FB5CD4}"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4192-4CB3-AED1-2FD6B3F497BF}"/>
                </c:ext>
              </c:extLst>
            </c:dLbl>
            <c:dLbl>
              <c:idx val="12"/>
              <c:layout>
                <c:manualLayout>
                  <c:x val="0.15545820489840226"/>
                  <c:y val="-3.9513431934224373E-2"/>
                </c:manualLayout>
              </c:layout>
              <c:tx>
                <c:rich>
                  <a:bodyPr/>
                  <a:lstStyle/>
                  <a:p>
                    <a:fld id="{AF54867C-0CFB-4B5B-B0E0-96D7CA537A69}"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4192-4CB3-AED1-2FD6B3F497BF}"/>
                </c:ext>
              </c:extLst>
            </c:dLbl>
            <c:dLbl>
              <c:idx val="13"/>
              <c:layout>
                <c:manualLayout>
                  <c:x val="0.10439344880355317"/>
                  <c:y val="3.9558904690538748E-3"/>
                </c:manualLayout>
              </c:layout>
              <c:tx>
                <c:rich>
                  <a:bodyPr/>
                  <a:lstStyle/>
                  <a:p>
                    <a:fld id="{CD6E5B30-6828-4B68-BC73-151C3B907DC7}"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4192-4CB3-AED1-2FD6B3F497BF}"/>
                </c:ext>
              </c:extLst>
            </c:dLbl>
            <c:dLbl>
              <c:idx val="14"/>
              <c:layout>
                <c:manualLayout>
                  <c:x val="2.5825035258614515E-2"/>
                  <c:y val="1.5197473820855418E-2"/>
                </c:manualLayout>
              </c:layout>
              <c:tx>
                <c:rich>
                  <a:bodyPr/>
                  <a:lstStyle/>
                  <a:p>
                    <a:fld id="{C874FAFC-7B39-4546-A888-A6BB6B9F02B7}"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4192-4CB3-AED1-2FD6B3F497BF}"/>
                </c:ext>
              </c:extLst>
            </c:dLbl>
            <c:dLbl>
              <c:idx val="15"/>
              <c:layout>
                <c:manualLayout>
                  <c:x val="-2.7680653315728149E-3"/>
                  <c:y val="-1.6975112544026657E-16"/>
                </c:manualLayout>
              </c:layout>
              <c:tx>
                <c:rich>
                  <a:bodyPr/>
                  <a:lstStyle/>
                  <a:p>
                    <a:fld id="{AE531691-9CE1-4B46-8711-D95DCE5D2C0A}"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4192-4CB3-AED1-2FD6B3F497BF}"/>
                </c:ext>
              </c:extLst>
            </c:dLbl>
            <c:dLbl>
              <c:idx val="16"/>
              <c:tx>
                <c:rich>
                  <a:bodyPr/>
                  <a:lstStyle/>
                  <a:p>
                    <a:fld id="{41D35EE5-7848-4D35-BFE9-01E1458AEFA0}" type="CATEGORYNAME">
                      <a:rPr lang="en-US"/>
                      <a:pPr/>
                      <a:t>[CATEGORY NAME]</a:t>
                    </a:fld>
                    <a:endParaRPr lang="en-US"/>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4192-4CB3-AED1-2FD6B3F497BF}"/>
                </c:ext>
              </c:extLst>
            </c:dLbl>
            <c:dLbl>
              <c:idx val="17"/>
              <c:layout>
                <c:manualLayout>
                  <c:x val="-8.5810025278757251E-2"/>
                  <c:y val="4.6296296296296511E-3"/>
                </c:manualLayout>
              </c:layout>
              <c:tx>
                <c:rich>
                  <a:bodyPr/>
                  <a:lstStyle/>
                  <a:p>
                    <a:fld id="{F3EA05E1-698A-48BB-A416-6882903230E3}"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4192-4CB3-AED1-2FD6B3F497BF}"/>
                </c:ext>
              </c:extLst>
            </c:dLbl>
            <c:dLbl>
              <c:idx val="18"/>
              <c:layout>
                <c:manualLayout>
                  <c:x val="-6.0142944023417494E-2"/>
                  <c:y val="-1.1375847648077272E-2"/>
                </c:manualLayout>
              </c:layout>
              <c:tx>
                <c:rich>
                  <a:bodyPr/>
                  <a:lstStyle/>
                  <a:p>
                    <a:fld id="{1B0EF36A-2AEB-47B6-9AEE-79C5A16FC58C}"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4192-4CB3-AED1-2FD6B3F497BF}"/>
                </c:ext>
              </c:extLst>
            </c:dLbl>
            <c:dLbl>
              <c:idx val="19"/>
              <c:layout>
                <c:manualLayout>
                  <c:x val="-5.4718431936746054E-2"/>
                  <c:y val="-1.7632180926045501E-2"/>
                </c:manualLayout>
              </c:layout>
              <c:tx>
                <c:rich>
                  <a:bodyPr/>
                  <a:lstStyle/>
                  <a:p>
                    <a:fld id="{F2311480-9C54-42D7-A602-BFC9C34DE8A7}"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4192-4CB3-AED1-2FD6B3F497BF}"/>
                </c:ext>
              </c:extLst>
            </c:dLbl>
            <c:dLbl>
              <c:idx val="20"/>
              <c:layout>
                <c:manualLayout>
                  <c:x val="-1.5545820489840234E-2"/>
                  <c:y val="-2.1276463349197756E-2"/>
                </c:manualLayout>
              </c:layout>
              <c:tx>
                <c:rich>
                  <a:bodyPr/>
                  <a:lstStyle/>
                  <a:p>
                    <a:fld id="{41CF7A69-7FE5-420B-BD7E-27994C46470E}"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4192-4CB3-AED1-2FD6B3F497B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'top 20-21 pies'!$I$5:$I$25</c:f>
              <c:strCache>
                <c:ptCount val="21"/>
                <c:pt idx="0">
                  <c:v>Germany</c:v>
                </c:pt>
                <c:pt idx="1">
                  <c:v>United Kingdom</c:v>
                </c:pt>
                <c:pt idx="2">
                  <c:v>France</c:v>
                </c:pt>
                <c:pt idx="3">
                  <c:v>Turkey</c:v>
                </c:pt>
                <c:pt idx="4">
                  <c:v>Italy</c:v>
                </c:pt>
                <c:pt idx="5">
                  <c:v>Saudi Arabia</c:v>
                </c:pt>
                <c:pt idx="6">
                  <c:v>Spain</c:v>
                </c:pt>
                <c:pt idx="7">
                  <c:v>Egypt</c:v>
                </c:pt>
                <c:pt idx="8">
                  <c:v>Islamic Republic of Iran</c:v>
                </c:pt>
                <c:pt idx="9">
                  <c:v>United States</c:v>
                </c:pt>
                <c:pt idx="10">
                  <c:v>Brazil</c:v>
                </c:pt>
                <c:pt idx="11">
                  <c:v>Mexico</c:v>
                </c:pt>
                <c:pt idx="12">
                  <c:v>Korea</c:v>
                </c:pt>
                <c:pt idx="13">
                  <c:v>Canada</c:v>
                </c:pt>
                <c:pt idx="14">
                  <c:v>Thailand</c:v>
                </c:pt>
                <c:pt idx="15">
                  <c:v>China</c:v>
                </c:pt>
                <c:pt idx="16">
                  <c:v>India</c:v>
                </c:pt>
                <c:pt idx="17">
                  <c:v>Japan</c:v>
                </c:pt>
                <c:pt idx="18">
                  <c:v>Indonesia</c:v>
                </c:pt>
                <c:pt idx="19">
                  <c:v>Russia</c:v>
                </c:pt>
                <c:pt idx="20">
                  <c:v>Australia</c:v>
                </c:pt>
              </c:strCache>
            </c:strRef>
          </c:cat>
          <c:val>
            <c:numRef>
              <c:f>'top 20-21 pies'!$J$5:$J$25</c:f>
              <c:numCache>
                <c:formatCode>#,##0</c:formatCode>
                <c:ptCount val="21"/>
                <c:pt idx="0">
                  <c:v>5184.1469999999999</c:v>
                </c:pt>
                <c:pt idx="1">
                  <c:v>3609.3290000000002</c:v>
                </c:pt>
                <c:pt idx="2">
                  <c:v>3540.7049999999999</c:v>
                </c:pt>
                <c:pt idx="3">
                  <c:v>2807.6610000000001</c:v>
                </c:pt>
                <c:pt idx="4">
                  <c:v>2748.4119999999998</c:v>
                </c:pt>
                <c:pt idx="5">
                  <c:v>2277.3290000000002</c:v>
                </c:pt>
                <c:pt idx="6">
                  <c:v>2249.3090000000002</c:v>
                </c:pt>
                <c:pt idx="7">
                  <c:v>1897.4659999999999</c:v>
                </c:pt>
                <c:pt idx="8">
                  <c:v>1884.845</c:v>
                </c:pt>
                <c:pt idx="9">
                  <c:v>24670.538</c:v>
                </c:pt>
                <c:pt idx="10">
                  <c:v>4148.5540000000001</c:v>
                </c:pt>
                <c:pt idx="11">
                  <c:v>3255.9050000000002</c:v>
                </c:pt>
                <c:pt idx="12">
                  <c:v>2689.5729999999999</c:v>
                </c:pt>
                <c:pt idx="13">
                  <c:v>2226.9180000000001</c:v>
                </c:pt>
                <c:pt idx="14">
                  <c:v>1740.675</c:v>
                </c:pt>
                <c:pt idx="15">
                  <c:v>37197.803</c:v>
                </c:pt>
                <c:pt idx="16">
                  <c:v>16575.037</c:v>
                </c:pt>
                <c:pt idx="17">
                  <c:v>6379.8459999999995</c:v>
                </c:pt>
                <c:pt idx="18">
                  <c:v>4968.7420000000002</c:v>
                </c:pt>
                <c:pt idx="19">
                  <c:v>4965.7259999999997</c:v>
                </c:pt>
                <c:pt idx="20">
                  <c:v>1654.2090000000001</c:v>
                </c:pt>
              </c:numCache>
            </c:numRef>
          </c:val>
          <c:extLst>
            <c:ext xmlns:c16="http://schemas.microsoft.com/office/drawing/2014/chart" uri="{C3380CC4-5D6E-409C-BE32-E72D297353CC}">
              <c16:uniqueId val="{0000002A-4192-4CB3-AED1-2FD6B3F497B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2015-2020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9FF1-418F-9147-28862EFE6015}"/>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9FF1-418F-9147-28862EFE6015}"/>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9FF1-418F-9147-28862EFE6015}"/>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9FF1-418F-9147-28862EFE6015}"/>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9-9FF1-418F-9147-28862EFE6015}"/>
              </c:ext>
            </c:extLst>
          </c:dPt>
          <c:dPt>
            <c:idx val="5"/>
            <c:bubble3D val="0"/>
            <c:spPr>
              <a:solidFill>
                <a:srgbClr val="00B0F0"/>
              </a:solidFill>
              <a:ln w="19050">
                <a:solidFill>
                  <a:schemeClr val="lt1"/>
                </a:solidFill>
              </a:ln>
              <a:effectLst/>
            </c:spPr>
            <c:extLst>
              <c:ext xmlns:c16="http://schemas.microsoft.com/office/drawing/2014/chart" uri="{C3380CC4-5D6E-409C-BE32-E72D297353CC}">
                <c16:uniqueId val="{0000000B-9FF1-418F-9147-28862EFE6015}"/>
              </c:ext>
            </c:extLst>
          </c:dPt>
          <c:dPt>
            <c:idx val="6"/>
            <c:bubble3D val="0"/>
            <c:spPr>
              <a:solidFill>
                <a:srgbClr val="00B0F0"/>
              </a:solidFill>
              <a:ln w="19050">
                <a:solidFill>
                  <a:schemeClr val="lt1"/>
                </a:solidFill>
              </a:ln>
              <a:effectLst/>
            </c:spPr>
            <c:extLst>
              <c:ext xmlns:c16="http://schemas.microsoft.com/office/drawing/2014/chart" uri="{C3380CC4-5D6E-409C-BE32-E72D297353CC}">
                <c16:uniqueId val="{0000000D-9FF1-418F-9147-28862EFE6015}"/>
              </c:ext>
            </c:extLst>
          </c:dPt>
          <c:dPt>
            <c:idx val="7"/>
            <c:bubble3D val="0"/>
            <c:spPr>
              <a:solidFill>
                <a:srgbClr val="00B0F0"/>
              </a:solidFill>
              <a:ln w="19050">
                <a:solidFill>
                  <a:schemeClr val="lt1"/>
                </a:solidFill>
              </a:ln>
              <a:effectLst/>
            </c:spPr>
            <c:extLst>
              <c:ext xmlns:c16="http://schemas.microsoft.com/office/drawing/2014/chart" uri="{C3380CC4-5D6E-409C-BE32-E72D297353CC}">
                <c16:uniqueId val="{0000000F-9FF1-418F-9147-28862EFE6015}"/>
              </c:ext>
            </c:extLst>
          </c:dPt>
          <c:dPt>
            <c:idx val="8"/>
            <c:bubble3D val="0"/>
            <c:spPr>
              <a:solidFill>
                <a:srgbClr val="00B0F0"/>
              </a:solidFill>
              <a:ln w="19050">
                <a:solidFill>
                  <a:schemeClr val="lt1"/>
                </a:solidFill>
              </a:ln>
              <a:effectLst/>
            </c:spPr>
            <c:extLst>
              <c:ext xmlns:c16="http://schemas.microsoft.com/office/drawing/2014/chart" uri="{C3380CC4-5D6E-409C-BE32-E72D297353CC}">
                <c16:uniqueId val="{00000011-9FF1-418F-9147-28862EFE6015}"/>
              </c:ext>
            </c:extLst>
          </c:dPt>
          <c:dPt>
            <c:idx val="9"/>
            <c:bubble3D val="0"/>
            <c:spPr>
              <a:solidFill>
                <a:srgbClr val="00B0F0"/>
              </a:solidFill>
              <a:ln w="19050">
                <a:solidFill>
                  <a:schemeClr val="lt1"/>
                </a:solidFill>
              </a:ln>
              <a:effectLst/>
            </c:spPr>
            <c:extLst>
              <c:ext xmlns:c16="http://schemas.microsoft.com/office/drawing/2014/chart" uri="{C3380CC4-5D6E-409C-BE32-E72D297353CC}">
                <c16:uniqueId val="{00000013-9FF1-418F-9147-28862EFE6015}"/>
              </c:ext>
            </c:extLst>
          </c:dPt>
          <c:dPt>
            <c:idx val="10"/>
            <c:bubble3D val="0"/>
            <c:spPr>
              <a:solidFill>
                <a:srgbClr val="00B0F0"/>
              </a:solidFill>
              <a:ln w="19050">
                <a:solidFill>
                  <a:schemeClr val="lt1"/>
                </a:solidFill>
              </a:ln>
              <a:effectLst/>
            </c:spPr>
            <c:extLst>
              <c:ext xmlns:c16="http://schemas.microsoft.com/office/drawing/2014/chart" uri="{C3380CC4-5D6E-409C-BE32-E72D297353CC}">
                <c16:uniqueId val="{00000015-9FF1-418F-9147-28862EFE6015}"/>
              </c:ext>
            </c:extLst>
          </c:dPt>
          <c:dPt>
            <c:idx val="11"/>
            <c:bubble3D val="0"/>
            <c:spPr>
              <a:solidFill>
                <a:srgbClr val="92D050"/>
              </a:solidFill>
              <a:ln w="19050">
                <a:solidFill>
                  <a:schemeClr val="lt1"/>
                </a:solidFill>
              </a:ln>
              <a:effectLst/>
            </c:spPr>
            <c:extLst>
              <c:ext xmlns:c16="http://schemas.microsoft.com/office/drawing/2014/chart" uri="{C3380CC4-5D6E-409C-BE32-E72D297353CC}">
                <c16:uniqueId val="{00000017-9FF1-418F-9147-28862EFE6015}"/>
              </c:ext>
            </c:extLst>
          </c:dPt>
          <c:dPt>
            <c:idx val="12"/>
            <c:bubble3D val="0"/>
            <c:spPr>
              <a:solidFill>
                <a:srgbClr val="92D050"/>
              </a:solidFill>
              <a:ln w="19050">
                <a:solidFill>
                  <a:schemeClr val="lt1"/>
                </a:solidFill>
              </a:ln>
              <a:effectLst/>
            </c:spPr>
            <c:extLst>
              <c:ext xmlns:c16="http://schemas.microsoft.com/office/drawing/2014/chart" uri="{C3380CC4-5D6E-409C-BE32-E72D297353CC}">
                <c16:uniqueId val="{00000019-9FF1-418F-9147-28862EFE6015}"/>
              </c:ext>
            </c:extLst>
          </c:dPt>
          <c:dPt>
            <c:idx val="13"/>
            <c:bubble3D val="0"/>
            <c:spPr>
              <a:solidFill>
                <a:srgbClr val="92D050"/>
              </a:solidFill>
              <a:ln w="19050">
                <a:solidFill>
                  <a:schemeClr val="lt1"/>
                </a:solidFill>
              </a:ln>
              <a:effectLst/>
            </c:spPr>
            <c:extLst>
              <c:ext xmlns:c16="http://schemas.microsoft.com/office/drawing/2014/chart" uri="{C3380CC4-5D6E-409C-BE32-E72D297353CC}">
                <c16:uniqueId val="{0000001B-9FF1-418F-9147-28862EFE6015}"/>
              </c:ext>
            </c:extLst>
          </c:dPt>
          <c:dPt>
            <c:idx val="14"/>
            <c:bubble3D val="0"/>
            <c:spPr>
              <a:solidFill>
                <a:srgbClr val="92D050"/>
              </a:solidFill>
              <a:ln w="19050">
                <a:solidFill>
                  <a:schemeClr val="lt1"/>
                </a:solidFill>
              </a:ln>
              <a:effectLst/>
            </c:spPr>
            <c:extLst>
              <c:ext xmlns:c16="http://schemas.microsoft.com/office/drawing/2014/chart" uri="{C3380CC4-5D6E-409C-BE32-E72D297353CC}">
                <c16:uniqueId val="{0000001D-9FF1-418F-9147-28862EFE6015}"/>
              </c:ext>
            </c:extLst>
          </c:dPt>
          <c:dPt>
            <c:idx val="15"/>
            <c:bubble3D val="0"/>
            <c:spPr>
              <a:solidFill>
                <a:srgbClr val="92D050"/>
              </a:solidFill>
              <a:ln w="19050">
                <a:solidFill>
                  <a:schemeClr val="lt1"/>
                </a:solidFill>
              </a:ln>
              <a:effectLst/>
            </c:spPr>
            <c:extLst>
              <c:ext xmlns:c16="http://schemas.microsoft.com/office/drawing/2014/chart" uri="{C3380CC4-5D6E-409C-BE32-E72D297353CC}">
                <c16:uniqueId val="{0000001F-9FF1-418F-9147-28862EFE6015}"/>
              </c:ext>
            </c:extLst>
          </c:dPt>
          <c:dPt>
            <c:idx val="16"/>
            <c:bubble3D val="0"/>
            <c:spPr>
              <a:solidFill>
                <a:srgbClr val="92D050"/>
              </a:solidFill>
              <a:ln w="19050">
                <a:solidFill>
                  <a:schemeClr val="lt1"/>
                </a:solidFill>
              </a:ln>
              <a:effectLst/>
            </c:spPr>
            <c:extLst>
              <c:ext xmlns:c16="http://schemas.microsoft.com/office/drawing/2014/chart" uri="{C3380CC4-5D6E-409C-BE32-E72D297353CC}">
                <c16:uniqueId val="{00000021-9FF1-418F-9147-28862EFE6015}"/>
              </c:ext>
            </c:extLst>
          </c:dPt>
          <c:dPt>
            <c:idx val="1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3-9FF1-418F-9147-28862EFE6015}"/>
              </c:ext>
            </c:extLst>
          </c:dPt>
          <c:dPt>
            <c:idx val="18"/>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5-9FF1-418F-9147-28862EFE6015}"/>
              </c:ext>
            </c:extLst>
          </c:dPt>
          <c:dPt>
            <c:idx val="19"/>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7-9FF1-418F-9147-28862EFE6015}"/>
              </c:ext>
            </c:extLst>
          </c:dPt>
          <c:dPt>
            <c:idx val="2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9-9FF1-418F-9147-28862EFE6015}"/>
              </c:ext>
            </c:extLst>
          </c:dPt>
          <c:dLbls>
            <c:dLbl>
              <c:idx val="0"/>
              <c:tx>
                <c:rich>
                  <a:bodyPr/>
                  <a:lstStyle/>
                  <a:p>
                    <a:fld id="{3ECD6B23-7F8D-47DB-A7E9-0D8BAA943FA0}" type="CATEGORYNAME">
                      <a:rPr lang="en-US"/>
                      <a:pPr/>
                      <a:t>[CATEGORY NAME]</a:t>
                    </a:fld>
                    <a:endParaRPr lang="en-US"/>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F1-418F-9147-28862EFE6015}"/>
                </c:ext>
              </c:extLst>
            </c:dLbl>
            <c:dLbl>
              <c:idx val="1"/>
              <c:tx>
                <c:rich>
                  <a:bodyPr/>
                  <a:lstStyle/>
                  <a:p>
                    <a:fld id="{E3FEC41C-CD0C-4A13-86C4-0C1B88453595}" type="CATEGORYNAME">
                      <a:rPr lang="en-US"/>
                      <a:pPr/>
                      <a:t>[CATEGORY NAME]</a:t>
                    </a:fld>
                    <a:endParaRPr lang="en-US"/>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F1-418F-9147-28862EFE6015}"/>
                </c:ext>
              </c:extLst>
            </c:dLbl>
            <c:dLbl>
              <c:idx val="2"/>
              <c:layout>
                <c:manualLayout>
                  <c:x val="7.1845239001825406E-2"/>
                  <c:y val="-8.1499379425839374E-2"/>
                </c:manualLayout>
              </c:layout>
              <c:tx>
                <c:rich>
                  <a:bodyPr/>
                  <a:lstStyle/>
                  <a:p>
                    <a:fld id="{9B8EEB1E-7BD2-4B65-BCF5-7F8AC61A0685}"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FF1-418F-9147-28862EFE6015}"/>
                </c:ext>
              </c:extLst>
            </c:dLbl>
            <c:dLbl>
              <c:idx val="3"/>
              <c:layout>
                <c:manualLayout>
                  <c:x val="6.0792125309236965E-2"/>
                  <c:y val="-5.7351415151516705E-2"/>
                </c:manualLayout>
              </c:layout>
              <c:tx>
                <c:rich>
                  <a:bodyPr/>
                  <a:lstStyle/>
                  <a:p>
                    <a:fld id="{148D55A7-96F0-43A5-85BC-CAC4CA395380}"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F1-418F-9147-28862EFE6015}"/>
                </c:ext>
              </c:extLst>
            </c:dLbl>
            <c:dLbl>
              <c:idx val="4"/>
              <c:layout>
                <c:manualLayout>
                  <c:x val="0.18790293277400508"/>
                  <c:y val="-3.0184955342903469E-2"/>
                </c:manualLayout>
              </c:layout>
              <c:tx>
                <c:rich>
                  <a:bodyPr/>
                  <a:lstStyle/>
                  <a:p>
                    <a:fld id="{A5141A1C-B55F-4939-8E06-E987FBA7073A}"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FF1-418F-9147-28862EFE6015}"/>
                </c:ext>
              </c:extLst>
            </c:dLbl>
            <c:dLbl>
              <c:idx val="5"/>
              <c:layout>
                <c:manualLayout>
                  <c:x val="0.22935210912121209"/>
                  <c:y val="6.0369910685805833E-3"/>
                </c:manualLayout>
              </c:layout>
              <c:tx>
                <c:rich>
                  <a:bodyPr/>
                  <a:lstStyle/>
                  <a:p>
                    <a:fld id="{EC03F690-DC9C-41B0-8449-098B2745F686}"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FF1-418F-9147-28862EFE6015}"/>
                </c:ext>
              </c:extLst>
            </c:dLbl>
            <c:dLbl>
              <c:idx val="6"/>
              <c:layout>
                <c:manualLayout>
                  <c:x val="0.17408654065826948"/>
                  <c:y val="1.8110973205742082E-2"/>
                </c:manualLayout>
              </c:layout>
              <c:tx>
                <c:rich>
                  <a:bodyPr/>
                  <a:lstStyle/>
                  <a:p>
                    <a:fld id="{4539F4B1-E8FE-493F-BFE0-786D6522C4A9}"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FF1-418F-9147-28862EFE6015}"/>
                </c:ext>
              </c:extLst>
            </c:dLbl>
            <c:dLbl>
              <c:idx val="7"/>
              <c:layout>
                <c:manualLayout>
                  <c:x val="9.1188187963855444E-2"/>
                  <c:y val="1.8110973205742082E-2"/>
                </c:manualLayout>
              </c:layout>
              <c:tx>
                <c:rich>
                  <a:bodyPr/>
                  <a:lstStyle/>
                  <a:p>
                    <a:fld id="{24DDEACB-2659-478B-9C17-59488F30F114}"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FF1-418F-9147-28862EFE6015}"/>
                </c:ext>
              </c:extLst>
            </c:dLbl>
            <c:dLbl>
              <c:idx val="8"/>
              <c:layout>
                <c:manualLayout>
                  <c:x val="4.6975733193501241E-2"/>
                  <c:y val="2.1129468740032319E-2"/>
                </c:manualLayout>
              </c:layout>
              <c:tx>
                <c:rich>
                  <a:bodyPr/>
                  <a:lstStyle/>
                  <a:p>
                    <a:fld id="{281B2F57-2A57-4BD1-896C-E6130E8AC0FE}"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9FF1-418F-9147-28862EFE6015}"/>
                </c:ext>
              </c:extLst>
            </c:dLbl>
            <c:dLbl>
              <c:idx val="9"/>
              <c:layout>
                <c:manualLayout>
                  <c:x val="-5.2502290039795563E-2"/>
                  <c:y val="3.0184955342903247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BD98A49A-600F-4552-BE9A-835C62F5553C}" type="CATEGORYNAME">
                      <a:rPr lang="en-US"/>
                      <a:pPr>
                        <a:defRPr/>
                      </a:pPr>
                      <a:t>[CATEGORY NAME]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9120080766059109"/>
                      <c:h val="4.2904467706138288E-2"/>
                    </c:manualLayout>
                  </c15:layout>
                  <c15:dlblFieldTable/>
                  <c15:showDataLabelsRange val="0"/>
                </c:ext>
                <c:ext xmlns:c16="http://schemas.microsoft.com/office/drawing/2014/chart" uri="{C3380CC4-5D6E-409C-BE32-E72D297353CC}">
                  <c16:uniqueId val="{00000013-9FF1-418F-9147-28862EFE6015}"/>
                </c:ext>
              </c:extLst>
            </c:dLbl>
            <c:dLbl>
              <c:idx val="10"/>
              <c:layout>
                <c:manualLayout>
                  <c:x val="-0.12711080746476822"/>
                  <c:y val="-1.5092477671451845E-2"/>
                </c:manualLayout>
              </c:layout>
              <c:tx>
                <c:rich>
                  <a:bodyPr/>
                  <a:lstStyle/>
                  <a:p>
                    <a:fld id="{828A2ED5-AD1E-41C9-A83C-53802A20821A}"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9FF1-418F-9147-28862EFE6015}"/>
                </c:ext>
              </c:extLst>
            </c:dLbl>
            <c:dLbl>
              <c:idx val="11"/>
              <c:tx>
                <c:rich>
                  <a:bodyPr/>
                  <a:lstStyle/>
                  <a:p>
                    <a:fld id="{3F9527AB-16D9-489D-B6C1-8BC6BA9D66E1}" type="CATEGORYNAME">
                      <a:rPr lang="en-US"/>
                      <a:pPr/>
                      <a:t>[CATEGORY NAME]</a:t>
                    </a:fld>
                    <a:endParaRPr lang="en-US"/>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9FF1-418F-9147-28862EFE6015}"/>
                </c:ext>
              </c:extLst>
            </c:dLbl>
            <c:dLbl>
              <c:idx val="12"/>
              <c:layout>
                <c:manualLayout>
                  <c:x val="-1.6579670538882822E-2"/>
                  <c:y val="3.3203450877193764E-2"/>
                </c:manualLayout>
              </c:layout>
              <c:tx>
                <c:rich>
                  <a:bodyPr/>
                  <a:lstStyle/>
                  <a:p>
                    <a:fld id="{CF13B0E2-6DCF-4952-A313-F983B9E89F2C}"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9FF1-418F-9147-28862EFE6015}"/>
                </c:ext>
              </c:extLst>
            </c:dLbl>
            <c:dLbl>
              <c:idx val="13"/>
              <c:layout>
                <c:manualLayout>
                  <c:x val="-1.381639211573568E-2"/>
                  <c:y val="3.3203450877193764E-2"/>
                </c:manualLayout>
              </c:layout>
              <c:tx>
                <c:rich>
                  <a:bodyPr/>
                  <a:lstStyle/>
                  <a:p>
                    <a:fld id="{8E727509-7974-43A6-A3A2-37E331295639}"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9FF1-418F-9147-28862EFE6015}"/>
                </c:ext>
              </c:extLst>
            </c:dLbl>
            <c:dLbl>
              <c:idx val="14"/>
              <c:layout>
                <c:manualLayout>
                  <c:x val="-3.5922619500912752E-2"/>
                  <c:y val="3.0184955342903469E-2"/>
                </c:manualLayout>
              </c:layout>
              <c:tx>
                <c:rich>
                  <a:bodyPr/>
                  <a:lstStyle/>
                  <a:p>
                    <a:fld id="{2F2DFA61-A45C-4C3D-93B7-A3DE24118AEF}"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9FF1-418F-9147-28862EFE6015}"/>
                </c:ext>
              </c:extLst>
            </c:dLbl>
            <c:dLbl>
              <c:idx val="15"/>
              <c:layout>
                <c:manualLayout>
                  <c:x val="-2.4869505808324199E-2"/>
                  <c:y val="2.112946874003243E-2"/>
                </c:manualLayout>
              </c:layout>
              <c:tx>
                <c:rich>
                  <a:bodyPr/>
                  <a:lstStyle/>
                  <a:p>
                    <a:fld id="{F1DD92B7-CFB9-4751-829E-A2D850F59225}"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9FF1-418F-9147-28862EFE6015}"/>
                </c:ext>
              </c:extLst>
            </c:dLbl>
            <c:dLbl>
              <c:idx val="16"/>
              <c:layout>
                <c:manualLayout>
                  <c:x val="2.7632784231471095E-3"/>
                  <c:y val="-2.7669222760439078E-17"/>
                </c:manualLayout>
              </c:layout>
              <c:tx>
                <c:rich>
                  <a:bodyPr/>
                  <a:lstStyle/>
                  <a:p>
                    <a:fld id="{3EF633A1-91AB-4E9B-82AE-21A39D30F365}"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9FF1-418F-9147-28862EFE6015}"/>
                </c:ext>
              </c:extLst>
            </c:dLbl>
            <c:dLbl>
              <c:idx val="17"/>
              <c:layout>
                <c:manualLayout>
                  <c:x val="8.2898352694414038E-3"/>
                  <c:y val="-3.0184955342903497E-2"/>
                </c:manualLayout>
              </c:layout>
              <c:tx>
                <c:rich>
                  <a:bodyPr/>
                  <a:lstStyle/>
                  <a:p>
                    <a:fld id="{1B0AA6EF-6658-442C-B463-48344FD5385D}"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9FF1-418F-9147-28862EFE6015}"/>
                </c:ext>
              </c:extLst>
            </c:dLbl>
            <c:dLbl>
              <c:idx val="18"/>
              <c:layout>
                <c:manualLayout>
                  <c:x val="-2.763278423147135E-2"/>
                  <c:y val="-3.3203450877193813E-2"/>
                </c:manualLayout>
              </c:layout>
              <c:tx>
                <c:rich>
                  <a:bodyPr/>
                  <a:lstStyle/>
                  <a:p>
                    <a:fld id="{17BA49D3-0258-499C-9120-A5B5F7147822}"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9FF1-418F-9147-28862EFE6015}"/>
                </c:ext>
              </c:extLst>
            </c:dLbl>
            <c:dLbl>
              <c:idx val="19"/>
              <c:layout>
                <c:manualLayout>
                  <c:x val="-2.7632784231471346E-3"/>
                  <c:y val="-2.4147964274322791E-2"/>
                </c:manualLayout>
              </c:layout>
              <c:tx>
                <c:rich>
                  <a:bodyPr/>
                  <a:lstStyle/>
                  <a:p>
                    <a:fld id="{82F3F76B-CE33-4FB1-8B89-3B2792380FDF}"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9FF1-418F-9147-28862EFE6015}"/>
                </c:ext>
              </c:extLst>
            </c:dLbl>
            <c:dLbl>
              <c:idx val="20"/>
              <c:layout>
                <c:manualLayout>
                  <c:x val="3.5922619500912648E-2"/>
                  <c:y val="-1.8110973205742096E-2"/>
                </c:manualLayout>
              </c:layout>
              <c:tx>
                <c:rich>
                  <a:bodyPr/>
                  <a:lstStyle/>
                  <a:p>
                    <a:fld id="{420BCC05-06B7-4650-9771-37698482E0EA}" type="CATEGORYNAME">
                      <a:rPr lang="en-US"/>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9FF1-418F-9147-28862EFE601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'top 20-21 pies'!$C$5:$C$25</c:f>
              <c:strCache>
                <c:ptCount val="21"/>
                <c:pt idx="0">
                  <c:v>China</c:v>
                </c:pt>
                <c:pt idx="1">
                  <c:v>India</c:v>
                </c:pt>
                <c:pt idx="2">
                  <c:v>Germany</c:v>
                </c:pt>
                <c:pt idx="3">
                  <c:v>United Kingdom</c:v>
                </c:pt>
                <c:pt idx="4">
                  <c:v>France</c:v>
                </c:pt>
                <c:pt idx="5">
                  <c:v>Italy</c:v>
                </c:pt>
                <c:pt idx="6">
                  <c:v>Turkey</c:v>
                </c:pt>
                <c:pt idx="7">
                  <c:v>Spain</c:v>
                </c:pt>
                <c:pt idx="8">
                  <c:v>Saudi Arabia</c:v>
                </c:pt>
                <c:pt idx="9">
                  <c:v>Islamic Republic of Iran</c:v>
                </c:pt>
                <c:pt idx="10">
                  <c:v>Egypt</c:v>
                </c:pt>
                <c:pt idx="11">
                  <c:v>United States</c:v>
                </c:pt>
                <c:pt idx="12">
                  <c:v>Brazil</c:v>
                </c:pt>
                <c:pt idx="13">
                  <c:v>Mexico</c:v>
                </c:pt>
                <c:pt idx="14">
                  <c:v>Korea</c:v>
                </c:pt>
                <c:pt idx="15">
                  <c:v>Canada</c:v>
                </c:pt>
                <c:pt idx="16">
                  <c:v>Thailand</c:v>
                </c:pt>
                <c:pt idx="17">
                  <c:v>Japan</c:v>
                </c:pt>
                <c:pt idx="18">
                  <c:v>Russia</c:v>
                </c:pt>
                <c:pt idx="19">
                  <c:v>Indonesia</c:v>
                </c:pt>
                <c:pt idx="20">
                  <c:v>Australia</c:v>
                </c:pt>
              </c:strCache>
            </c:strRef>
          </c:cat>
          <c:val>
            <c:numRef>
              <c:f>'top 20-21 pies'!$D$5:$D$25</c:f>
              <c:numCache>
                <c:formatCode>#,##0</c:formatCode>
                <c:ptCount val="21"/>
                <c:pt idx="0">
                  <c:v>29712.828000000001</c:v>
                </c:pt>
                <c:pt idx="1">
                  <c:v>12531.356</c:v>
                </c:pt>
                <c:pt idx="2">
                  <c:v>4715.9769999999999</c:v>
                </c:pt>
                <c:pt idx="3">
                  <c:v>3253.1010000000001</c:v>
                </c:pt>
                <c:pt idx="4">
                  <c:v>3189.3989999999999</c:v>
                </c:pt>
                <c:pt idx="5">
                  <c:v>2543.462</c:v>
                </c:pt>
                <c:pt idx="6">
                  <c:v>2480.1320000000001</c:v>
                </c:pt>
                <c:pt idx="7">
                  <c:v>2023.6379999999999</c:v>
                </c:pt>
                <c:pt idx="8">
                  <c:v>2017.366</c:v>
                </c:pt>
                <c:pt idx="9">
                  <c:v>1675.749</c:v>
                </c:pt>
                <c:pt idx="10">
                  <c:v>1507.3989999999999</c:v>
                </c:pt>
                <c:pt idx="11">
                  <c:v>22289.305</c:v>
                </c:pt>
                <c:pt idx="12">
                  <c:v>3672.7269999999999</c:v>
                </c:pt>
                <c:pt idx="13">
                  <c:v>2822.7779999999998</c:v>
                </c:pt>
                <c:pt idx="14">
                  <c:v>2348.3620000000001</c:v>
                </c:pt>
                <c:pt idx="15">
                  <c:v>2003.2729999999999</c:v>
                </c:pt>
                <c:pt idx="16">
                  <c:v>1483.077</c:v>
                </c:pt>
                <c:pt idx="17">
                  <c:v>5935.0460000000003</c:v>
                </c:pt>
                <c:pt idx="18">
                  <c:v>4507.9170000000004</c:v>
                </c:pt>
                <c:pt idx="19">
                  <c:v>4022.8780000000002</c:v>
                </c:pt>
                <c:pt idx="20">
                  <c:v>1447.9349999999999</c:v>
                </c:pt>
              </c:numCache>
            </c:numRef>
          </c:val>
          <c:extLst>
            <c:ext xmlns:c16="http://schemas.microsoft.com/office/drawing/2014/chart" uri="{C3380CC4-5D6E-409C-BE32-E72D297353CC}">
              <c16:uniqueId val="{0000002A-9FF1-418F-9147-28862EFE601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11-Mar-19</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dirty="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dirty="0"/>
          </a:p>
        </p:txBody>
      </p:sp>
    </p:spTree>
    <p:extLst>
      <p:ext uri="{BB962C8B-B14F-4D97-AF65-F5344CB8AC3E}">
        <p14:creationId xmlns:p14="http://schemas.microsoft.com/office/powerpoint/2010/main" val="380581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29</a:t>
            </a:fld>
            <a:endParaRPr lang="en-US" dirty="0"/>
          </a:p>
        </p:txBody>
      </p:sp>
    </p:spTree>
    <p:extLst>
      <p:ext uri="{BB962C8B-B14F-4D97-AF65-F5344CB8AC3E}">
        <p14:creationId xmlns:p14="http://schemas.microsoft.com/office/powerpoint/2010/main" val="39437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a:xfrm>
            <a:off x="4267200" y="6475413"/>
            <a:ext cx="606425" cy="363537"/>
          </a:xfrm>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Jay Holcomb (Itron)</a:t>
            </a:r>
            <a:endParaRPr lang="en-GB" dirty="0"/>
          </a:p>
        </p:txBody>
      </p:sp>
      <p:sp>
        <p:nvSpPr>
          <p:cNvPr id="12" name="Rectangle 3"/>
          <p:cNvSpPr>
            <a:spLocks noGrp="1" noChangeArrowheads="1"/>
          </p:cNvSpPr>
          <p:nvPr>
            <p:ph type="dt" idx="15"/>
          </p:nvPr>
        </p:nvSpPr>
        <p:spPr bwMode="auto">
          <a:xfrm>
            <a:off x="685800" y="304800"/>
            <a:ext cx="2286000"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11 March  2019</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684213" y="382970"/>
            <a:ext cx="2211387" cy="273050"/>
          </a:xfrm>
        </p:spPr>
        <p:txBody>
          <a:bodyPr/>
          <a:lstStyle>
            <a:lvl1pPr>
              <a:defRPr/>
            </a:lvl1pPr>
          </a:lstStyle>
          <a:p>
            <a:r>
              <a:rPr lang="en-US"/>
              <a:t>11 March  2019</a:t>
            </a:r>
            <a:endParaRPr lang="en-GB" dirty="0"/>
          </a:p>
        </p:txBody>
      </p:sp>
      <p:sp>
        <p:nvSpPr>
          <p:cNvPr id="3" name="Footer Placeholder 2"/>
          <p:cNvSpPr>
            <a:spLocks noGrp="1"/>
          </p:cNvSpPr>
          <p:nvPr>
            <p:ph type="ftr" idx="11"/>
          </p:nvPr>
        </p:nvSpPr>
        <p:spPr/>
        <p:txBody>
          <a:bodyPr/>
          <a:lstStyle>
            <a:lvl1pPr>
              <a:defRPr/>
            </a:lvl1pPr>
          </a:lstStyle>
          <a:p>
            <a:r>
              <a:rPr lang="en-US" dirty="0"/>
              <a:t>Jay Holcomb (Itron)</a:t>
            </a:r>
            <a:endParaRPr lang="en-GB" dirty="0"/>
          </a:p>
        </p:txBody>
      </p:sp>
      <p:sp>
        <p:nvSpPr>
          <p:cNvPr id="4" name="Slide Number Placeholder 3"/>
          <p:cNvSpPr>
            <a:spLocks noGrp="1"/>
          </p:cNvSpPr>
          <p:nvPr>
            <p:ph type="sldNum" idx="12"/>
          </p:nvPr>
        </p:nvSpPr>
        <p:spPr>
          <a:xfrm>
            <a:off x="4191000" y="6475413"/>
            <a:ext cx="682625" cy="363537"/>
          </a:xfrm>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84213" y="382970"/>
            <a:ext cx="2211387"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11 March  2019</a:t>
            </a:r>
            <a:endParaRPr lang="en-GB" dirty="0"/>
          </a:p>
        </p:txBody>
      </p:sp>
      <p:sp>
        <p:nvSpPr>
          <p:cNvPr id="1028" name="Rectangle 4"/>
          <p:cNvSpPr>
            <a:spLocks noGrp="1" noChangeArrowheads="1"/>
          </p:cNvSpPr>
          <p:nvPr>
            <p:ph type="ftr"/>
          </p:nvPr>
        </p:nvSpPr>
        <p:spPr bwMode="auto">
          <a:xfrm>
            <a:off x="5334000"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Jay Holcomb (Itron)</a:t>
            </a:r>
            <a:endParaRPr lang="en-GB" dirty="0"/>
          </a:p>
        </p:txBody>
      </p:sp>
      <p:sp>
        <p:nvSpPr>
          <p:cNvPr id="1029" name="Rectangle 5"/>
          <p:cNvSpPr>
            <a:spLocks noGrp="1" noChangeArrowheads="1"/>
          </p:cNvSpPr>
          <p:nvPr>
            <p:ph type="sldNum"/>
          </p:nvPr>
        </p:nvSpPr>
        <p:spPr bwMode="auto">
          <a:xfrm>
            <a:off x="4191000" y="6475413"/>
            <a:ext cx="682625"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728690" y="597222"/>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802.18-19/0036r00</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itu.int/en/ITU-R/conferences/wrc/2019/Pages/default.asp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8/dcn/17/18-17-0073-07-0000-ieee-802-viewpoints-on-wrc-19-agenda-items.ppt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package" Target="../embeddings/Microsoft_PowerPoint_Presentation.pptx"/></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etsi.org/about/what-we-do"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Mail" TargetMode="External"/><Relationship Id="rId2" Type="http://schemas.openxmlformats.org/officeDocument/2006/relationships/hyperlink" Target="https://en.wikipedia.org/wiki/Telecommunication"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en.wikipedia.org/wiki/Communications_Act_200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cc.gov/about/overview"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t>11 March  2019</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US" dirty="0"/>
              <a:t>Jay Holcomb (Itron)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IEEE 802.18 RR-TAG</a:t>
            </a:r>
            <a:br>
              <a:rPr lang="en-US" dirty="0">
                <a:latin typeface="Times New Roman" charset="0"/>
              </a:rPr>
            </a:br>
            <a:r>
              <a:rPr lang="en-US" dirty="0">
                <a:latin typeface="Times New Roman" charset="0"/>
              </a:rPr>
              <a:t>Tutorial</a:t>
            </a:r>
            <a:endParaRPr lang="en-GB" dirty="0"/>
          </a:p>
        </p:txBody>
      </p:sp>
      <p:sp>
        <p:nvSpPr>
          <p:cNvPr id="3074" name="Rectangle 2"/>
          <p:cNvSpPr>
            <a:spLocks noGrp="1" noChangeArrowheads="1"/>
          </p:cNvSpPr>
          <p:nvPr>
            <p:ph type="body" idx="1"/>
          </p:nvPr>
        </p:nvSpPr>
        <p:spPr>
          <a:xfrm>
            <a:off x="685800" y="1905000"/>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11 March 19</a:t>
            </a:r>
          </a:p>
        </p:txBody>
      </p:sp>
      <p:graphicFrame>
        <p:nvGraphicFramePr>
          <p:cNvPr id="3075" name="Object 3"/>
          <p:cNvGraphicFramePr>
            <a:graphicFrameLocks noChangeAspect="1"/>
          </p:cNvGraphicFramePr>
          <p:nvPr>
            <p:extLst>
              <p:ext uri="{D42A27DB-BD31-4B8C-83A1-F6EECF244321}">
                <p14:modId xmlns:p14="http://schemas.microsoft.com/office/powerpoint/2010/main" val="2745840172"/>
              </p:ext>
            </p:extLst>
          </p:nvPr>
        </p:nvGraphicFramePr>
        <p:xfrm>
          <a:off x="546100" y="3602038"/>
          <a:ext cx="7820025" cy="2517775"/>
        </p:xfrm>
        <a:graphic>
          <a:graphicData uri="http://schemas.openxmlformats.org/presentationml/2006/ole">
            <mc:AlternateContent xmlns:mc="http://schemas.openxmlformats.org/markup-compatibility/2006">
              <mc:Choice xmlns:v="urn:schemas-microsoft-com:vml" Requires="v">
                <p:oleObj spid="_x0000_s6276" name="Document" r:id="rId4" imgW="8245941" imgH="2661330" progId="Word.Document.8">
                  <p:embed/>
                </p:oleObj>
              </mc:Choice>
              <mc:Fallback>
                <p:oleObj name="Document" r:id="rId4" imgW="8245941" imgH="2661330" progId="Word.Document.8">
                  <p:embed/>
                  <p:pic>
                    <p:nvPicPr>
                      <p:cNvPr id="0" name="Picture 3"/>
                      <p:cNvPicPr>
                        <a:picLocks noChangeAspect="1" noChangeArrowheads="1"/>
                      </p:cNvPicPr>
                      <p:nvPr/>
                    </p:nvPicPr>
                    <p:blipFill>
                      <a:blip r:embed="rId5"/>
                      <a:srcRect/>
                      <a:stretch>
                        <a:fillRect/>
                      </a:stretch>
                    </p:blipFill>
                    <p:spPr bwMode="auto">
                      <a:xfrm>
                        <a:off x="546100" y="3602038"/>
                        <a:ext cx="7820025" cy="25177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49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Global Radio Regulators</a:t>
            </a:r>
          </a:p>
        </p:txBody>
      </p:sp>
      <p:sp>
        <p:nvSpPr>
          <p:cNvPr id="3" name="Content Placeholder 2"/>
          <p:cNvSpPr>
            <a:spLocks noGrp="1"/>
          </p:cNvSpPr>
          <p:nvPr>
            <p:ph idx="1"/>
          </p:nvPr>
        </p:nvSpPr>
        <p:spPr>
          <a:xfrm>
            <a:off x="694091" y="2835471"/>
            <a:ext cx="7848247" cy="3293889"/>
          </a:xfrm>
        </p:spPr>
        <p:txBody>
          <a:bodyPr/>
          <a:lstStyle/>
          <a:p>
            <a:pPr>
              <a:buFont typeface="Arial" panose="020B0604020202020204" pitchFamily="34" charset="0"/>
              <a:buChar char="•"/>
            </a:pPr>
            <a:r>
              <a:rPr lang="en-US" sz="1800" dirty="0"/>
              <a:t>The International Telecommunications Union (ITU)</a:t>
            </a:r>
          </a:p>
          <a:p>
            <a:pPr>
              <a:buFont typeface="Arial" panose="020B0604020202020204" pitchFamily="34" charset="0"/>
              <a:buChar char="•"/>
            </a:pPr>
            <a:r>
              <a:rPr lang="en-US" sz="1800" dirty="0"/>
              <a:t>Asia-Pacific </a:t>
            </a:r>
            <a:r>
              <a:rPr lang="en-US" sz="1800" dirty="0" err="1"/>
              <a:t>Telecommunity</a:t>
            </a:r>
            <a:r>
              <a:rPr lang="en-US" sz="1800" dirty="0"/>
              <a:t> (APT)</a:t>
            </a:r>
          </a:p>
          <a:p>
            <a:pPr>
              <a:buFont typeface="Arial" panose="020B0604020202020204" pitchFamily="34" charset="0"/>
              <a:buChar char="•"/>
            </a:pPr>
            <a:r>
              <a:rPr lang="en-US" sz="1800" dirty="0"/>
              <a:t>Arab Spectrum Management Group (ASMG)</a:t>
            </a:r>
          </a:p>
          <a:p>
            <a:pPr>
              <a:buFont typeface="Arial" panose="020B0604020202020204" pitchFamily="34" charset="0"/>
              <a:buChar char="•"/>
            </a:pPr>
            <a:r>
              <a:rPr lang="en-US" sz="1800" dirty="0"/>
              <a:t>African Telecommunications Union (ATU)</a:t>
            </a:r>
          </a:p>
          <a:p>
            <a:pPr>
              <a:buFont typeface="Arial" panose="020B0604020202020204" pitchFamily="34" charset="0"/>
              <a:buChar char="•"/>
            </a:pPr>
            <a:r>
              <a:rPr lang="en-US" sz="1800" dirty="0"/>
              <a:t>European Conference of Postal and Telecommunications Administrations (CEPT)</a:t>
            </a:r>
          </a:p>
          <a:p>
            <a:pPr>
              <a:buFont typeface="Arial" panose="020B0604020202020204" pitchFamily="34" charset="0"/>
              <a:buChar char="•"/>
            </a:pPr>
            <a:r>
              <a:rPr lang="en-US" sz="1800" dirty="0"/>
              <a:t>Inter-American Telecommunications Commission (CITEL)</a:t>
            </a:r>
          </a:p>
          <a:p>
            <a:pPr>
              <a:buFont typeface="Arial" panose="020B0604020202020204" pitchFamily="34" charset="0"/>
              <a:buChar char="•"/>
            </a:pPr>
            <a:r>
              <a:rPr lang="en-US" sz="1800" dirty="0"/>
              <a:t>[Russia] Regional Commonwealth in the Field of Communications (RCC)</a:t>
            </a:r>
          </a:p>
          <a:p>
            <a:pPr>
              <a:buFont typeface="Arial" panose="020B0604020202020204" pitchFamily="34" charset="0"/>
              <a:buChar char="•"/>
            </a:pPr>
            <a:r>
              <a:rPr lang="en-US" sz="1800" dirty="0"/>
              <a:t>[USA]Federal Communications Commission (FCC)</a:t>
            </a:r>
          </a:p>
          <a:p>
            <a:pPr>
              <a:buFont typeface="Arial" panose="020B0604020202020204" pitchFamily="34" charset="0"/>
              <a:buChar char="•"/>
            </a:pPr>
            <a:r>
              <a:rPr lang="en-US" sz="1800" dirty="0"/>
              <a:t>[UK] Office of Communication (</a:t>
            </a:r>
            <a:r>
              <a:rPr lang="en-US" sz="1800" dirty="0" err="1"/>
              <a:t>Ofcom</a:t>
            </a:r>
            <a:r>
              <a:rPr lang="en-US" sz="1800" dirty="0"/>
              <a:t>)</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10</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8" name="Picture 7">
            <a:extLst>
              <a:ext uri="{FF2B5EF4-FFF2-40B4-BE49-F238E27FC236}">
                <a16:creationId xmlns:a16="http://schemas.microsoft.com/office/drawing/2014/main" id="{42B6E757-B93F-41EA-A676-33168582D991}"/>
              </a:ext>
            </a:extLst>
          </p:cNvPr>
          <p:cNvPicPr>
            <a:picLocks noChangeAspect="1"/>
          </p:cNvPicPr>
          <p:nvPr/>
        </p:nvPicPr>
        <p:blipFill>
          <a:blip r:embed="rId2"/>
          <a:stretch>
            <a:fillRect/>
          </a:stretch>
        </p:blipFill>
        <p:spPr>
          <a:xfrm>
            <a:off x="1000132" y="1243597"/>
            <a:ext cx="7069667" cy="1245822"/>
          </a:xfrm>
          <a:prstGeom prst="rect">
            <a:avLst/>
          </a:prstGeom>
        </p:spPr>
      </p:pic>
      <p:pic>
        <p:nvPicPr>
          <p:cNvPr id="9" name="Picture 2" descr="ITU">
            <a:extLst>
              <a:ext uri="{FF2B5EF4-FFF2-40B4-BE49-F238E27FC236}">
                <a16:creationId xmlns:a16="http://schemas.microsoft.com/office/drawing/2014/main" id="{54261DA4-6406-4CA4-95FE-AB5257A61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47" y="1230980"/>
            <a:ext cx="826385" cy="9572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2A63981-EE3A-4984-BE5D-A393A7A70362}"/>
              </a:ext>
            </a:extLst>
          </p:cNvPr>
          <p:cNvPicPr>
            <a:picLocks noChangeAspect="1"/>
          </p:cNvPicPr>
          <p:nvPr/>
        </p:nvPicPr>
        <p:blipFill>
          <a:blip r:embed="rId4"/>
          <a:stretch>
            <a:fillRect/>
          </a:stretch>
        </p:blipFill>
        <p:spPr>
          <a:xfrm>
            <a:off x="8210383" y="1378766"/>
            <a:ext cx="685800" cy="619125"/>
          </a:xfrm>
          <a:prstGeom prst="rect">
            <a:avLst/>
          </a:prstGeom>
        </p:spPr>
      </p:pic>
      <p:sp>
        <p:nvSpPr>
          <p:cNvPr id="11" name="Rectangle 10">
            <a:extLst>
              <a:ext uri="{FF2B5EF4-FFF2-40B4-BE49-F238E27FC236}">
                <a16:creationId xmlns:a16="http://schemas.microsoft.com/office/drawing/2014/main" id="{44783D1B-4768-4F87-846E-675ABDB7641E}"/>
              </a:ext>
            </a:extLst>
          </p:cNvPr>
          <p:cNvSpPr/>
          <p:nvPr/>
        </p:nvSpPr>
        <p:spPr>
          <a:xfrm>
            <a:off x="2617092" y="1243597"/>
            <a:ext cx="186267" cy="208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pic>
        <p:nvPicPr>
          <p:cNvPr id="7172" name="Picture 4" descr="Image result for ofcom regulations">
            <a:extLst>
              <a:ext uri="{FF2B5EF4-FFF2-40B4-BE49-F238E27FC236}">
                <a16:creationId xmlns:a16="http://schemas.microsoft.com/office/drawing/2014/main" id="{1D90CE0B-F808-49B9-8D06-F9D1058279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1849" y="2452450"/>
            <a:ext cx="1694334" cy="66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1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ITU-R Recommendations</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endParaRPr lang="en-US" sz="1800" dirty="0"/>
          </a:p>
          <a:p>
            <a:pPr>
              <a:buFont typeface="Arial" panose="020B0604020202020204" pitchFamily="34" charset="0"/>
              <a:buChar char="•"/>
            </a:pPr>
            <a:r>
              <a:rPr lang="en-US" altLang="zh-CN" sz="2000" dirty="0"/>
              <a:t>ITU-R Recommendations constitute a set of international technical standards developed by the Radiocommunication Sector (formerly CCIR) of the ITU. They are the result of studies undertaken by Radiocommunication Study Groups</a:t>
            </a:r>
            <a:endParaRPr lang="en-US" sz="20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ITU-R Recommendations are approved by ITU Member States. </a:t>
            </a:r>
            <a:r>
              <a:rPr lang="en-US" sz="2000" i="1" dirty="0">
                <a:solidFill>
                  <a:srgbClr val="FF0000"/>
                </a:solidFill>
              </a:rPr>
              <a:t>Their implementation is not mandatory</a:t>
            </a:r>
            <a:r>
              <a:rPr lang="en-US" sz="2000" dirty="0"/>
              <a:t>; however, as they are developed by experts from administrations, operators, the industry and other organizations dealing with radiocommunication matters from all over the world, they enjoy a high reputation and are implemented worldwide.</a:t>
            </a:r>
          </a:p>
          <a:p>
            <a:pPr marL="800100" lvl="1" indent="-342900">
              <a:buFont typeface="Arial" panose="020B0604020202020204" pitchFamily="34" charset="0"/>
              <a:buChar char="•"/>
            </a:pPr>
            <a:r>
              <a:rPr lang="en-US" sz="1800" dirty="0"/>
              <a:t>An example:  WRC-2003 opened segments of the 5 GHz band, yet even today parts of the world still have not enabled them</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206872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World Radio Conferences</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r>
              <a:rPr lang="en-US" sz="2000" dirty="0"/>
              <a:t>World Radiocommunication Conferences (WRC) are held every three to four years to review, and, if necessary, revise the Radio Regulations, the international treaty governing the use of the radio-frequency spectrum and the geostationary-satellite and non-geostationary-satellite orbits </a:t>
            </a:r>
          </a:p>
          <a:p>
            <a:pPr lvl="4">
              <a:buFont typeface="Arial" panose="020B0604020202020204" pitchFamily="34" charset="0"/>
              <a:buChar char="•"/>
            </a:pPr>
            <a:endParaRPr lang="en-US" sz="1200" dirty="0"/>
          </a:p>
          <a:p>
            <a:pPr>
              <a:buFont typeface="Arial" panose="020B0604020202020204" pitchFamily="34" charset="0"/>
              <a:buChar char="•"/>
            </a:pPr>
            <a:r>
              <a:rPr lang="en-US" sz="2000" dirty="0"/>
              <a:t>The general scope of the agenda of world radiocommunication conferences is established four to six years in advance, with the final agenda set by the ITU Council two years before the conference, with the concurrence of a majority of Member States</a:t>
            </a:r>
          </a:p>
          <a:p>
            <a:pPr lvl="4">
              <a:buFont typeface="Arial" panose="020B0604020202020204" pitchFamily="34" charset="0"/>
              <a:buChar char="•"/>
            </a:pPr>
            <a:endParaRPr lang="en-US" sz="1200" dirty="0"/>
          </a:p>
          <a:p>
            <a:pPr>
              <a:buFont typeface="Arial" panose="020B0604020202020204" pitchFamily="34" charset="0"/>
              <a:buChar char="•"/>
            </a:pPr>
            <a:r>
              <a:rPr lang="en-US" sz="2000" dirty="0"/>
              <a:t>This year is the next WRC, </a:t>
            </a:r>
          </a:p>
          <a:p>
            <a:pPr lvl="1">
              <a:buFont typeface="Arial" panose="020B0604020202020204" pitchFamily="34" charset="0"/>
              <a:buChar char="•"/>
            </a:pPr>
            <a:r>
              <a:rPr lang="en-US" sz="1800" dirty="0"/>
              <a:t>World Radiocommunication Conference 2019 (WRC-19), Sharm el-Sheikh, Egypt, 28 October to 22 November 2019</a:t>
            </a:r>
          </a:p>
          <a:p>
            <a:pPr lvl="1">
              <a:buFont typeface="Arial" panose="020B0604020202020204" pitchFamily="34" charset="0"/>
              <a:buChar char="•"/>
            </a:pPr>
            <a:r>
              <a:rPr lang="en-US" sz="1800" dirty="0">
                <a:hlinkClick r:id="rId2"/>
              </a:rPr>
              <a:t>https://www.itu.int/en/ITU-R/conferences/wrc/2019/Pages/default.aspx</a:t>
            </a:r>
            <a:r>
              <a:rPr lang="en-US" sz="1800" dirty="0"/>
              <a:t> </a:t>
            </a:r>
          </a:p>
          <a:p>
            <a:pPr marL="0" indent="0"/>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12</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392506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World Radio Conference - 2019</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r>
              <a:rPr lang="en-US" sz="2000" dirty="0"/>
              <a:t>Last year IEEE 802.18 put together IEEE 802 viewpoints on WRC-19 Agenda Items that relate to current IEEE 802 standards activity. </a:t>
            </a:r>
          </a:p>
          <a:p>
            <a:pPr>
              <a:buFont typeface="Arial" panose="020B0604020202020204" pitchFamily="34" charset="0"/>
              <a:buChar char="•"/>
            </a:pPr>
            <a:r>
              <a:rPr lang="en-US" sz="2000" dirty="0">
                <a:hlinkClick r:id="rId3"/>
              </a:rPr>
              <a:t>https://mentor.ieee.org/802.18/dcn/17/18-17-0073-07-0000-ieee-802-viewpoints-on-wrc-19-agenda-items.pptx</a:t>
            </a:r>
            <a:r>
              <a:rPr lang="en-US" sz="2000" dirty="0"/>
              <a:t>  </a:t>
            </a:r>
          </a:p>
          <a:p>
            <a:pPr>
              <a:buFont typeface="Arial" panose="020B0604020202020204" pitchFamily="34" charset="0"/>
              <a:buChar char="•"/>
            </a:pPr>
            <a:r>
              <a:rPr lang="en-US" sz="2000" dirty="0"/>
              <a:t> </a:t>
            </a:r>
            <a:r>
              <a:rPr lang="en-US" sz="2000" dirty="0">
                <a:latin typeface="Arial" panose="020B0604020202020204" pitchFamily="34" charset="0"/>
                <a:cs typeface="Arial" panose="020B0604020202020204" pitchFamily="34" charset="0"/>
              </a:rPr>
              <a:t>AI 1.12   ITS Harmonization</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AI 1.13   IMT</a:t>
            </a:r>
            <a:endParaRPr lang="en-US" sz="1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AI 1.15   275 GHz</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AI 1.16   5 GHz</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AI 9.1   RLAN operation with new radar systems</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AI 10   Consideration for WRC-23</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Have added – Would like to not see any 6GHz actions in WRC-23. </a:t>
            </a:r>
          </a:p>
          <a:p>
            <a:pPr marL="0" indent="0"/>
            <a:endParaRPr lang="en-US" sz="2000" dirty="0">
              <a:latin typeface="Arial" panose="020B0604020202020204" pitchFamily="34" charset="0"/>
              <a:cs typeface="Arial" panose="020B0604020202020204" pitchFamily="34" charset="0"/>
            </a:endParaRPr>
          </a:p>
          <a:p>
            <a:pPr marL="0" indent="0"/>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13</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graphicFrame>
        <p:nvGraphicFramePr>
          <p:cNvPr id="8" name="Object 7">
            <a:hlinkClick r:id="" action="ppaction://ole?verb=0"/>
            <a:extLst>
              <a:ext uri="{FF2B5EF4-FFF2-40B4-BE49-F238E27FC236}">
                <a16:creationId xmlns:a16="http://schemas.microsoft.com/office/drawing/2014/main" id="{196FB778-CA4A-401B-BD7B-251EF8BB3FFE}"/>
              </a:ext>
            </a:extLst>
          </p:cNvPr>
          <p:cNvGraphicFramePr>
            <a:graphicFrameLocks noChangeAspect="1"/>
          </p:cNvGraphicFramePr>
          <p:nvPr>
            <p:extLst>
              <p:ext uri="{D42A27DB-BD31-4B8C-83A1-F6EECF244321}">
                <p14:modId xmlns:p14="http://schemas.microsoft.com/office/powerpoint/2010/main" val="1643464955"/>
              </p:ext>
            </p:extLst>
          </p:nvPr>
        </p:nvGraphicFramePr>
        <p:xfrm>
          <a:off x="7391400" y="2514600"/>
          <a:ext cx="914400" cy="771525"/>
        </p:xfrm>
        <a:graphic>
          <a:graphicData uri="http://schemas.openxmlformats.org/presentationml/2006/ole">
            <mc:AlternateContent xmlns:mc="http://schemas.openxmlformats.org/markup-compatibility/2006">
              <mc:Choice xmlns:v="urn:schemas-microsoft-com:vml" Requires="v">
                <p:oleObj spid="_x0000_s9245" name="Presentation" showAsIcon="1" r:id="rId4" imgW="914400" imgH="771480" progId="PowerPoint.Show.12">
                  <p:embed/>
                </p:oleObj>
              </mc:Choice>
              <mc:Fallback>
                <p:oleObj name="Presentation" showAsIcon="1" r:id="rId4" imgW="914400" imgH="771480" progId="PowerPoint.Show.12">
                  <p:embed/>
                  <p:pic>
                    <p:nvPicPr>
                      <p:cNvPr id="0" name=""/>
                      <p:cNvPicPr/>
                      <p:nvPr/>
                    </p:nvPicPr>
                    <p:blipFill>
                      <a:blip r:embed="rId5"/>
                      <a:stretch>
                        <a:fillRect/>
                      </a:stretch>
                    </p:blipFill>
                    <p:spPr>
                      <a:xfrm>
                        <a:off x="73914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3592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EU Environment for Radio Equipment &amp; Spectrum </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endParaRPr lang="en-US" sz="1800" dirty="0"/>
          </a:p>
          <a:p>
            <a:pPr>
              <a:buFont typeface="Arial" panose="020B0604020202020204" pitchFamily="34" charset="0"/>
              <a:buChar char="•"/>
            </a:pPr>
            <a:r>
              <a:rPr lang="en-US" sz="1800" dirty="0">
                <a:solidFill>
                  <a:schemeClr val="bg1">
                    <a:lumMod val="65000"/>
                  </a:schemeClr>
                </a:solidFill>
              </a:rPr>
              <a:t> </a:t>
            </a:r>
          </a:p>
          <a:p>
            <a:pPr>
              <a:buFont typeface="Arial" panose="020B0604020202020204" pitchFamily="34" charset="0"/>
              <a:buChar char="•"/>
            </a:pPr>
            <a:r>
              <a:rPr lang="en-US" sz="1800" dirty="0">
                <a:solidFill>
                  <a:schemeClr val="tx1"/>
                </a:solidFill>
              </a:rPr>
              <a:t> </a:t>
            </a:r>
          </a:p>
          <a:p>
            <a:pPr>
              <a:buFont typeface="Arial" panose="020B0604020202020204" pitchFamily="34" charset="0"/>
              <a:buChar char="•"/>
            </a:pP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14</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9" name="Content Placeholder 5">
            <a:extLst>
              <a:ext uri="{FF2B5EF4-FFF2-40B4-BE49-F238E27FC236}">
                <a16:creationId xmlns:a16="http://schemas.microsoft.com/office/drawing/2014/main" id="{C7C8779B-91CD-49EB-9FEF-D206A6C8B336}"/>
              </a:ext>
            </a:extLst>
          </p:cNvPr>
          <p:cNvPicPr>
            <a:picLocks noChangeAspect="1"/>
          </p:cNvPicPr>
          <p:nvPr/>
        </p:nvPicPr>
        <p:blipFill>
          <a:blip r:embed="rId2"/>
          <a:stretch>
            <a:fillRect/>
          </a:stretch>
        </p:blipFill>
        <p:spPr bwMode="auto">
          <a:xfrm>
            <a:off x="813817" y="1787044"/>
            <a:ext cx="7518539" cy="3815942"/>
          </a:xfrm>
          <a:prstGeom prst="rect">
            <a:avLst/>
          </a:prstGeom>
          <a:noFill/>
          <a:ln w="9525">
            <a:noFill/>
            <a:round/>
            <a:headEnd/>
            <a:tailEnd/>
          </a:ln>
          <a:effectLst/>
        </p:spPr>
      </p:pic>
      <p:sp>
        <p:nvSpPr>
          <p:cNvPr id="10" name="TextBox 9">
            <a:extLst>
              <a:ext uri="{FF2B5EF4-FFF2-40B4-BE49-F238E27FC236}">
                <a16:creationId xmlns:a16="http://schemas.microsoft.com/office/drawing/2014/main" id="{D77AA0CC-BF72-4227-BE47-9F6112A2DFA0}"/>
              </a:ext>
            </a:extLst>
          </p:cNvPr>
          <p:cNvSpPr txBox="1"/>
          <p:nvPr/>
        </p:nvSpPr>
        <p:spPr>
          <a:xfrm>
            <a:off x="5054599" y="4972051"/>
            <a:ext cx="1888068" cy="646331"/>
          </a:xfrm>
          <a:prstGeom prst="rect">
            <a:avLst/>
          </a:prstGeom>
          <a:noFill/>
        </p:spPr>
        <p:txBody>
          <a:bodyPr wrap="square" rtlCol="0">
            <a:spAutoFit/>
          </a:bodyPr>
          <a:lstStyle/>
          <a:p>
            <a:r>
              <a:rPr lang="en-US" sz="1200" b="1" dirty="0">
                <a:solidFill>
                  <a:srgbClr val="00B050"/>
                </a:solidFill>
                <a:latin typeface="Arial" panose="020B0604020202020204" pitchFamily="34" charset="0"/>
                <a:cs typeface="Arial" panose="020B0604020202020204" pitchFamily="34" charset="0"/>
              </a:rPr>
              <a:t>Our primary focus is ETSI, where the regulations are written</a:t>
            </a:r>
          </a:p>
        </p:txBody>
      </p:sp>
      <p:sp>
        <p:nvSpPr>
          <p:cNvPr id="11" name="TextBox 10">
            <a:extLst>
              <a:ext uri="{FF2B5EF4-FFF2-40B4-BE49-F238E27FC236}">
                <a16:creationId xmlns:a16="http://schemas.microsoft.com/office/drawing/2014/main" id="{A5089EF8-76AE-48A1-8E31-122A6F2D9DFE}"/>
              </a:ext>
            </a:extLst>
          </p:cNvPr>
          <p:cNvSpPr txBox="1"/>
          <p:nvPr/>
        </p:nvSpPr>
        <p:spPr>
          <a:xfrm>
            <a:off x="6395583" y="1745983"/>
            <a:ext cx="2294469" cy="830997"/>
          </a:xfrm>
          <a:prstGeom prst="rect">
            <a:avLst/>
          </a:prstGeom>
          <a:noFill/>
        </p:spPr>
        <p:txBody>
          <a:bodyPr wrap="square" rtlCol="0">
            <a:spAutoFit/>
          </a:bodyPr>
          <a:lstStyle/>
          <a:p>
            <a:r>
              <a:rPr lang="en-US" sz="1200" b="1" dirty="0">
                <a:solidFill>
                  <a:srgbClr val="00B050"/>
                </a:solidFill>
                <a:latin typeface="Arial" panose="020B0604020202020204" pitchFamily="34" charset="0"/>
                <a:cs typeface="Arial" panose="020B0604020202020204" pitchFamily="34" charset="0"/>
              </a:rPr>
              <a:t>We monitor Frequency Management and Spectrum Engineering as a prelude to regulations, via IEEE 802.18</a:t>
            </a:r>
          </a:p>
        </p:txBody>
      </p:sp>
      <p:sp>
        <p:nvSpPr>
          <p:cNvPr id="12" name="Rectangle 11">
            <a:extLst>
              <a:ext uri="{FF2B5EF4-FFF2-40B4-BE49-F238E27FC236}">
                <a16:creationId xmlns:a16="http://schemas.microsoft.com/office/drawing/2014/main" id="{40402AF1-D69D-44BA-8C8D-6F97C2784480}"/>
              </a:ext>
            </a:extLst>
          </p:cNvPr>
          <p:cNvSpPr/>
          <p:nvPr/>
        </p:nvSpPr>
        <p:spPr>
          <a:xfrm>
            <a:off x="6436625" y="1653649"/>
            <a:ext cx="2229981" cy="101566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382D0A2-6A11-4B02-8BC9-5CD644518EE2}"/>
              </a:ext>
            </a:extLst>
          </p:cNvPr>
          <p:cNvSpPr/>
          <p:nvPr/>
        </p:nvSpPr>
        <p:spPr>
          <a:xfrm>
            <a:off x="5096933" y="4972050"/>
            <a:ext cx="1727200" cy="6309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83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EMEA</a:t>
            </a:r>
          </a:p>
        </p:txBody>
      </p:sp>
      <p:sp>
        <p:nvSpPr>
          <p:cNvPr id="3" name="Content Placeholder 2"/>
          <p:cNvSpPr>
            <a:spLocks noGrp="1"/>
          </p:cNvSpPr>
          <p:nvPr>
            <p:ph idx="1"/>
          </p:nvPr>
        </p:nvSpPr>
        <p:spPr>
          <a:xfrm>
            <a:off x="682026" y="1295401"/>
            <a:ext cx="6818227" cy="5139934"/>
          </a:xfrm>
        </p:spPr>
        <p:txBody>
          <a:bodyPr/>
          <a:lstStyle/>
          <a:p>
            <a:pPr>
              <a:buFont typeface="Arial" panose="020B0604020202020204" pitchFamily="34" charset="0"/>
              <a:buChar char="•"/>
            </a:pPr>
            <a:r>
              <a:rPr lang="en-US" sz="1800" dirty="0">
                <a:solidFill>
                  <a:schemeClr val="bg1">
                    <a:lumMod val="65000"/>
                  </a:schemeClr>
                </a:solidFill>
              </a:rPr>
              <a:t> </a:t>
            </a:r>
            <a:r>
              <a:rPr lang="en-US" sz="2000" dirty="0"/>
              <a:t>European Commission (EC)</a:t>
            </a:r>
          </a:p>
          <a:p>
            <a:pPr lvl="1">
              <a:buFont typeface="Arial" panose="020B0604020202020204" pitchFamily="34" charset="0"/>
              <a:buChar char="•"/>
            </a:pPr>
            <a:r>
              <a:rPr lang="en-US" sz="1800" dirty="0"/>
              <a:t>Directives</a:t>
            </a:r>
          </a:p>
          <a:p>
            <a:pPr lvl="1">
              <a:buFont typeface="Arial" panose="020B0604020202020204" pitchFamily="34" charset="0"/>
              <a:buChar char="•"/>
            </a:pPr>
            <a:r>
              <a:rPr lang="en-US" sz="1800" dirty="0"/>
              <a:t>Mandates</a:t>
            </a:r>
          </a:p>
          <a:p>
            <a:pPr>
              <a:buFont typeface="Arial" panose="020B0604020202020204" pitchFamily="34" charset="0"/>
              <a:buChar char="•"/>
            </a:pPr>
            <a:r>
              <a:rPr lang="en-US" sz="2000" dirty="0"/>
              <a:t>CEPT </a:t>
            </a:r>
          </a:p>
          <a:p>
            <a:pPr lvl="1">
              <a:buFont typeface="Arial" panose="020B0604020202020204" pitchFamily="34" charset="0"/>
              <a:buChar char="•"/>
            </a:pPr>
            <a:r>
              <a:rPr lang="en-US" sz="1800" dirty="0"/>
              <a:t>48 European countries cooperating to regulate posts, radio, spectrum and communications networks</a:t>
            </a:r>
          </a:p>
          <a:p>
            <a:pPr>
              <a:buFont typeface="Arial" panose="020B0604020202020204" pitchFamily="34" charset="0"/>
              <a:buChar char="•"/>
            </a:pPr>
            <a:r>
              <a:rPr lang="en-US" sz="2000" dirty="0"/>
              <a:t>ECC</a:t>
            </a:r>
          </a:p>
          <a:p>
            <a:pPr lvl="1">
              <a:buFont typeface="Arial" panose="020B0604020202020204" pitchFamily="34" charset="0"/>
              <a:buChar char="•"/>
            </a:pPr>
            <a:r>
              <a:rPr lang="en-US" sz="1800" dirty="0"/>
              <a:t>The ECC considers and develops policies on electronic communications activities in European context, taking account of European and international legislations and regulations</a:t>
            </a:r>
          </a:p>
          <a:p>
            <a:pPr>
              <a:buFont typeface="Arial" panose="020B0604020202020204" pitchFamily="34" charset="0"/>
              <a:buChar char="•"/>
            </a:pPr>
            <a:r>
              <a:rPr lang="en-US" sz="2000" dirty="0"/>
              <a:t>ETSI</a:t>
            </a:r>
          </a:p>
          <a:p>
            <a:pPr lvl="1">
              <a:buFont typeface="Arial" panose="020B0604020202020204" pitchFamily="34" charset="0"/>
              <a:buChar char="•"/>
            </a:pPr>
            <a:r>
              <a:rPr lang="en-US" sz="1800" dirty="0"/>
              <a:t>ETSI, the European Telecommunications Standards Institute, </a:t>
            </a:r>
            <a:r>
              <a:rPr lang="en-US" sz="1800" dirty="0">
                <a:hlinkClick r:id="rId2"/>
              </a:rPr>
              <a:t>produces globally-applicable standards</a:t>
            </a:r>
            <a:r>
              <a:rPr lang="en-US" sz="1800" dirty="0"/>
              <a:t> for Information and Communications Technologies (ICT), including fixed, mobile, radio, converged, broadcast and Internet technologies. </a:t>
            </a: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15</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8" name="Picture 7">
            <a:extLst>
              <a:ext uri="{FF2B5EF4-FFF2-40B4-BE49-F238E27FC236}">
                <a16:creationId xmlns:a16="http://schemas.microsoft.com/office/drawing/2014/main" id="{1B09DEA0-BDF2-46C8-A23D-7FAB5135A4B6}"/>
              </a:ext>
            </a:extLst>
          </p:cNvPr>
          <p:cNvPicPr>
            <a:picLocks noChangeAspect="1"/>
          </p:cNvPicPr>
          <p:nvPr/>
        </p:nvPicPr>
        <p:blipFill>
          <a:blip r:embed="rId3"/>
          <a:stretch>
            <a:fillRect/>
          </a:stretch>
        </p:blipFill>
        <p:spPr>
          <a:xfrm>
            <a:off x="7374991" y="2711450"/>
            <a:ext cx="1105128" cy="950140"/>
          </a:xfrm>
          <a:prstGeom prst="rect">
            <a:avLst/>
          </a:prstGeom>
        </p:spPr>
      </p:pic>
      <p:sp>
        <p:nvSpPr>
          <p:cNvPr id="9" name="Rectangle 8">
            <a:extLst>
              <a:ext uri="{FF2B5EF4-FFF2-40B4-BE49-F238E27FC236}">
                <a16:creationId xmlns:a16="http://schemas.microsoft.com/office/drawing/2014/main" id="{DE1F6254-861E-4E95-88C8-1BE245DAC8C8}"/>
              </a:ext>
            </a:extLst>
          </p:cNvPr>
          <p:cNvSpPr/>
          <p:nvPr/>
        </p:nvSpPr>
        <p:spPr>
          <a:xfrm>
            <a:off x="8534401" y="2711451"/>
            <a:ext cx="143933" cy="143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BF23482-30BB-419D-ACB0-AA0E5227517B}"/>
              </a:ext>
            </a:extLst>
          </p:cNvPr>
          <p:cNvPicPr>
            <a:picLocks noChangeAspect="1"/>
          </p:cNvPicPr>
          <p:nvPr/>
        </p:nvPicPr>
        <p:blipFill>
          <a:blip r:embed="rId4"/>
          <a:stretch>
            <a:fillRect/>
          </a:stretch>
        </p:blipFill>
        <p:spPr>
          <a:xfrm>
            <a:off x="7491522" y="3794988"/>
            <a:ext cx="872066" cy="930692"/>
          </a:xfrm>
          <a:prstGeom prst="rect">
            <a:avLst/>
          </a:prstGeom>
        </p:spPr>
      </p:pic>
      <p:pic>
        <p:nvPicPr>
          <p:cNvPr id="11" name="Picture 10">
            <a:extLst>
              <a:ext uri="{FF2B5EF4-FFF2-40B4-BE49-F238E27FC236}">
                <a16:creationId xmlns:a16="http://schemas.microsoft.com/office/drawing/2014/main" id="{88EA5247-1E3A-4284-9E43-FCD57AADBD23}"/>
              </a:ext>
            </a:extLst>
          </p:cNvPr>
          <p:cNvPicPr>
            <a:picLocks noChangeAspect="1"/>
          </p:cNvPicPr>
          <p:nvPr/>
        </p:nvPicPr>
        <p:blipFill>
          <a:blip r:embed="rId5"/>
          <a:stretch>
            <a:fillRect/>
          </a:stretch>
        </p:blipFill>
        <p:spPr>
          <a:xfrm>
            <a:off x="7500253" y="4785673"/>
            <a:ext cx="854604" cy="909740"/>
          </a:xfrm>
          <a:prstGeom prst="rect">
            <a:avLst/>
          </a:prstGeom>
        </p:spPr>
      </p:pic>
      <p:pic>
        <p:nvPicPr>
          <p:cNvPr id="12" name="Picture 11">
            <a:extLst>
              <a:ext uri="{FF2B5EF4-FFF2-40B4-BE49-F238E27FC236}">
                <a16:creationId xmlns:a16="http://schemas.microsoft.com/office/drawing/2014/main" id="{983AB3A7-68B2-4750-987A-30172E8A627C}"/>
              </a:ext>
            </a:extLst>
          </p:cNvPr>
          <p:cNvPicPr>
            <a:picLocks noChangeAspect="1"/>
          </p:cNvPicPr>
          <p:nvPr/>
        </p:nvPicPr>
        <p:blipFill>
          <a:blip r:embed="rId6"/>
          <a:stretch>
            <a:fillRect/>
          </a:stretch>
        </p:blipFill>
        <p:spPr>
          <a:xfrm>
            <a:off x="7521083" y="1822617"/>
            <a:ext cx="812945" cy="858837"/>
          </a:xfrm>
          <a:prstGeom prst="rect">
            <a:avLst/>
          </a:prstGeom>
        </p:spPr>
      </p:pic>
    </p:spTree>
    <p:extLst>
      <p:ext uri="{BB962C8B-B14F-4D97-AF65-F5344CB8AC3E}">
        <p14:creationId xmlns:p14="http://schemas.microsoft.com/office/powerpoint/2010/main" val="2332539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EMEA - EU – More on ECC and ETSI</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r>
              <a:rPr lang="en-US" sz="2000" dirty="0">
                <a:solidFill>
                  <a:schemeClr val="bg1">
                    <a:lumMod val="65000"/>
                  </a:schemeClr>
                </a:solidFill>
              </a:rPr>
              <a:t> </a:t>
            </a:r>
            <a:r>
              <a:rPr lang="en-US" sz="2000" dirty="0"/>
              <a:t>Electronic Communications Committee </a:t>
            </a:r>
          </a:p>
          <a:p>
            <a:pPr lvl="1">
              <a:buFont typeface="Arial" panose="020B0604020202020204" pitchFamily="34" charset="0"/>
              <a:buChar char="•"/>
            </a:pPr>
            <a:r>
              <a:rPr lang="en-US" sz="1800" dirty="0"/>
              <a:t>Conference Preparatory Group (CPG)</a:t>
            </a:r>
          </a:p>
          <a:p>
            <a:pPr lvl="1">
              <a:buFont typeface="Arial" panose="020B0604020202020204" pitchFamily="34" charset="0"/>
              <a:buChar char="•"/>
            </a:pPr>
            <a:r>
              <a:rPr lang="en-US" sz="1800" dirty="0"/>
              <a:t>Working Group Frequency Management (WGFM)</a:t>
            </a:r>
          </a:p>
          <a:p>
            <a:pPr lvl="1">
              <a:buFont typeface="Arial" panose="020B0604020202020204" pitchFamily="34" charset="0"/>
              <a:buChar char="•"/>
            </a:pPr>
            <a:r>
              <a:rPr lang="en-US" sz="1800" dirty="0"/>
              <a:t>Working Group Spectrum Engineering (WGSE)</a:t>
            </a:r>
          </a:p>
          <a:p>
            <a:pPr lvl="4">
              <a:buFont typeface="Arial" panose="020B0604020202020204" pitchFamily="34" charset="0"/>
              <a:buChar char="•"/>
            </a:pPr>
            <a:endParaRPr lang="en-US" sz="1200" dirty="0"/>
          </a:p>
          <a:p>
            <a:pPr>
              <a:buFont typeface="Arial" panose="020B0604020202020204" pitchFamily="34" charset="0"/>
              <a:buChar char="•"/>
            </a:pPr>
            <a:r>
              <a:rPr lang="en-US" sz="2000" dirty="0"/>
              <a:t>European Telecommunications Standards Institute </a:t>
            </a:r>
          </a:p>
          <a:p>
            <a:pPr lvl="1">
              <a:buFont typeface="Arial" panose="020B0604020202020204" pitchFamily="34" charset="0"/>
              <a:buChar char="•"/>
            </a:pPr>
            <a:r>
              <a:rPr lang="en-US" sz="1800" dirty="0"/>
              <a:t>Develop and revise </a:t>
            </a:r>
            <a:r>
              <a:rPr lang="en-US" sz="1800" dirty="0" err="1"/>
              <a:t>Harmonised</a:t>
            </a:r>
            <a:r>
              <a:rPr lang="en-US" sz="1800" dirty="0"/>
              <a:t> Standards / European Norms (ENs)</a:t>
            </a:r>
          </a:p>
          <a:p>
            <a:pPr lvl="1">
              <a:buFont typeface="Arial" panose="020B0604020202020204" pitchFamily="34" charset="0"/>
              <a:buChar char="•"/>
            </a:pPr>
            <a:r>
              <a:rPr lang="en-US" sz="1800" dirty="0"/>
              <a:t>EMC and Radio Spectrum Matters (ERM)</a:t>
            </a:r>
          </a:p>
          <a:p>
            <a:pPr lvl="2">
              <a:buFont typeface="Arial" panose="020B0604020202020204" pitchFamily="34" charset="0"/>
              <a:buChar char="•"/>
            </a:pPr>
            <a:r>
              <a:rPr lang="en-US" dirty="0"/>
              <a:t>EN 300 220 (&lt;1 GHz)</a:t>
            </a:r>
          </a:p>
          <a:p>
            <a:pPr lvl="2">
              <a:buFont typeface="Arial" panose="020B0604020202020204" pitchFamily="34" charset="0"/>
              <a:buChar char="•"/>
            </a:pPr>
            <a:r>
              <a:rPr lang="en-US" dirty="0"/>
              <a:t>EN 300 328 (2.4 GHz)</a:t>
            </a:r>
          </a:p>
          <a:p>
            <a:pPr lvl="1">
              <a:buFont typeface="Arial" panose="020B0604020202020204" pitchFamily="34" charset="0"/>
              <a:buChar char="•"/>
            </a:pPr>
            <a:r>
              <a:rPr lang="en-US" sz="1800" dirty="0"/>
              <a:t>Broadband Radio Access Networks (BRAN)</a:t>
            </a:r>
          </a:p>
          <a:p>
            <a:pPr lvl="2">
              <a:buFont typeface="Arial" panose="020B0604020202020204" pitchFamily="34" charset="0"/>
              <a:buChar char="•"/>
            </a:pPr>
            <a:r>
              <a:rPr lang="en-US" dirty="0"/>
              <a:t>EN 301 598 (TVWS)</a:t>
            </a:r>
          </a:p>
          <a:p>
            <a:pPr lvl="2">
              <a:buFont typeface="Arial" panose="020B0604020202020204" pitchFamily="34" charset="0"/>
              <a:buChar char="•"/>
            </a:pPr>
            <a:r>
              <a:rPr lang="en-US" dirty="0"/>
              <a:t>EN 301 893 (5 GHz)</a:t>
            </a:r>
          </a:p>
          <a:p>
            <a:pPr lvl="2">
              <a:buFont typeface="Arial" panose="020B0604020202020204" pitchFamily="34" charset="0"/>
              <a:buChar char="•"/>
            </a:pPr>
            <a:r>
              <a:rPr lang="en-US" dirty="0"/>
              <a:t>EN 302 567 (60 GHz)</a:t>
            </a:r>
          </a:p>
          <a:p>
            <a:pPr lvl="1">
              <a:buFont typeface="Arial" panose="020B0604020202020204" pitchFamily="34" charset="0"/>
              <a:buChar char="•"/>
            </a:pPr>
            <a:r>
              <a:rPr lang="en-US" sz="1800" dirty="0"/>
              <a:t>Regulations adopted by regulatory domains around the world</a:t>
            </a: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8" name="Picture 7">
            <a:extLst>
              <a:ext uri="{FF2B5EF4-FFF2-40B4-BE49-F238E27FC236}">
                <a16:creationId xmlns:a16="http://schemas.microsoft.com/office/drawing/2014/main" id="{35A6F175-80F6-44FE-8B25-D6C10D16D4D9}"/>
              </a:ext>
            </a:extLst>
          </p:cNvPr>
          <p:cNvPicPr>
            <a:picLocks noChangeAspect="1"/>
          </p:cNvPicPr>
          <p:nvPr/>
        </p:nvPicPr>
        <p:blipFill>
          <a:blip r:embed="rId2"/>
          <a:stretch>
            <a:fillRect/>
          </a:stretch>
        </p:blipFill>
        <p:spPr>
          <a:xfrm>
            <a:off x="7273396" y="1320279"/>
            <a:ext cx="1133475" cy="1209675"/>
          </a:xfrm>
          <a:prstGeom prst="rect">
            <a:avLst/>
          </a:prstGeom>
        </p:spPr>
      </p:pic>
      <p:pic>
        <p:nvPicPr>
          <p:cNvPr id="9" name="Picture 8">
            <a:extLst>
              <a:ext uri="{FF2B5EF4-FFF2-40B4-BE49-F238E27FC236}">
                <a16:creationId xmlns:a16="http://schemas.microsoft.com/office/drawing/2014/main" id="{2F2C14A3-B509-49A9-8902-48641F8CB24A}"/>
              </a:ext>
            </a:extLst>
          </p:cNvPr>
          <p:cNvPicPr>
            <a:picLocks noChangeAspect="1"/>
          </p:cNvPicPr>
          <p:nvPr/>
        </p:nvPicPr>
        <p:blipFill>
          <a:blip r:embed="rId3"/>
          <a:stretch>
            <a:fillRect/>
          </a:stretch>
        </p:blipFill>
        <p:spPr>
          <a:xfrm>
            <a:off x="7249583" y="3905446"/>
            <a:ext cx="1181100" cy="1257300"/>
          </a:xfrm>
          <a:prstGeom prst="rect">
            <a:avLst/>
          </a:prstGeom>
        </p:spPr>
      </p:pic>
    </p:spTree>
    <p:extLst>
      <p:ext uri="{BB962C8B-B14F-4D97-AF65-F5344CB8AC3E}">
        <p14:creationId xmlns:p14="http://schemas.microsoft.com/office/powerpoint/2010/main" val="1314005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EMEA - Others</a:t>
            </a:r>
          </a:p>
        </p:txBody>
      </p:sp>
      <p:sp>
        <p:nvSpPr>
          <p:cNvPr id="3" name="Content Placeholder 2"/>
          <p:cNvSpPr>
            <a:spLocks noGrp="1"/>
          </p:cNvSpPr>
          <p:nvPr>
            <p:ph idx="1"/>
          </p:nvPr>
        </p:nvSpPr>
        <p:spPr>
          <a:xfrm>
            <a:off x="691160" y="1335479"/>
            <a:ext cx="7770812" cy="5139934"/>
          </a:xfrm>
        </p:spPr>
        <p:txBody>
          <a:bodyPr/>
          <a:lstStyle/>
          <a:p>
            <a:pPr>
              <a:buFont typeface="Arial" panose="020B0604020202020204" pitchFamily="34" charset="0"/>
              <a:buChar char="•"/>
            </a:pPr>
            <a:r>
              <a:rPr lang="en-US" sz="1800" dirty="0">
                <a:solidFill>
                  <a:schemeClr val="tx1"/>
                </a:solidFill>
              </a:rPr>
              <a:t> </a:t>
            </a:r>
            <a:r>
              <a:rPr lang="en-US" dirty="0" err="1">
                <a:solidFill>
                  <a:schemeClr val="tx1"/>
                </a:solidFill>
              </a:rPr>
              <a:t>Ofcomm</a:t>
            </a:r>
            <a:r>
              <a:rPr lang="en-US" dirty="0">
                <a:solidFill>
                  <a:schemeClr val="tx1"/>
                </a:solidFill>
              </a:rPr>
              <a:t> </a:t>
            </a:r>
          </a:p>
          <a:p>
            <a:pPr lvl="1">
              <a:buFont typeface="Arial" panose="020B0604020202020204" pitchFamily="34" charset="0"/>
              <a:buChar char="•"/>
            </a:pPr>
            <a:r>
              <a:rPr lang="en-US" sz="1800" b="0" dirty="0"/>
              <a:t>The </a:t>
            </a:r>
            <a:r>
              <a:rPr lang="en-US" sz="1800" dirty="0"/>
              <a:t>Office of Communications</a:t>
            </a:r>
            <a:r>
              <a:rPr lang="en-US" sz="1800" b="0" dirty="0"/>
              <a:t>  commonly known as </a:t>
            </a:r>
            <a:r>
              <a:rPr lang="en-US" sz="1800" dirty="0" err="1"/>
              <a:t>Ofcom</a:t>
            </a:r>
            <a:r>
              <a:rPr lang="en-US" sz="1800" b="0" dirty="0"/>
              <a:t>, is the UK government-approved regulatory and competition authority for the broadcasting, </a:t>
            </a:r>
            <a:r>
              <a:rPr lang="en-US" sz="1800" b="0" dirty="0">
                <a:hlinkClick r:id="rId2" tooltip="Telecommunication"/>
              </a:rPr>
              <a:t>telecommunications</a:t>
            </a:r>
            <a:r>
              <a:rPr lang="en-US" sz="1800" b="0" dirty="0"/>
              <a:t> and </a:t>
            </a:r>
            <a:r>
              <a:rPr lang="en-US" sz="1800" b="0" dirty="0">
                <a:hlinkClick r:id="rId3" tooltip="Mail"/>
              </a:rPr>
              <a:t>postal</a:t>
            </a:r>
            <a:r>
              <a:rPr lang="en-US" sz="1800" b="0" dirty="0"/>
              <a:t> industries of the United Kingdom.</a:t>
            </a:r>
          </a:p>
          <a:p>
            <a:pPr lvl="1">
              <a:buFont typeface="Arial" panose="020B0604020202020204" pitchFamily="34" charset="0"/>
              <a:buChar char="•"/>
            </a:pPr>
            <a:r>
              <a:rPr lang="en-US" sz="1800" b="0" dirty="0" err="1"/>
              <a:t>Ofcom</a:t>
            </a:r>
            <a:r>
              <a:rPr lang="en-US" sz="1800" b="0" dirty="0"/>
              <a:t> has wide-ranging powers across the television, radio, telecoms and postal sectors. It has a statutory duty to represent the interests of citizens and consumers by promoting competition and protecting the public from harmful or offensive material.</a:t>
            </a:r>
          </a:p>
          <a:p>
            <a:pPr lvl="1">
              <a:buFont typeface="Arial" panose="020B0604020202020204" pitchFamily="34" charset="0"/>
              <a:buChar char="•"/>
            </a:pPr>
            <a:r>
              <a:rPr lang="en-US" sz="1800" b="0" dirty="0"/>
              <a:t>Some of the main areas </a:t>
            </a:r>
            <a:r>
              <a:rPr lang="en-US" sz="1800" b="0" dirty="0" err="1"/>
              <a:t>Ofcom</a:t>
            </a:r>
            <a:r>
              <a:rPr lang="en-US" sz="1800" b="0" dirty="0"/>
              <a:t> presides over are licensing, research, codes and policies, complaints, competition and protecting the radio spectrum from abuse (e.g. pirate radio stations).</a:t>
            </a:r>
          </a:p>
          <a:p>
            <a:pPr lvl="1">
              <a:buFont typeface="Arial" panose="020B0604020202020204" pitchFamily="34" charset="0"/>
              <a:buChar char="•"/>
            </a:pPr>
            <a:r>
              <a:rPr lang="en-US" sz="1800" b="0" dirty="0"/>
              <a:t>The regulator was initially established by the Office of Communications Act 2002 and received its full authority from the </a:t>
            </a:r>
            <a:r>
              <a:rPr lang="en-US" sz="1800" b="0" dirty="0">
                <a:hlinkClick r:id="rId4" tooltip="Communications Act 2003"/>
              </a:rPr>
              <a:t>Communications Act 2003</a:t>
            </a:r>
            <a:r>
              <a:rPr lang="en-US" sz="1800" b="0" dirty="0"/>
              <a:t>.</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17</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10" name="Picture 4" descr="Image result for ofcom regulations">
            <a:extLst>
              <a:ext uri="{FF2B5EF4-FFF2-40B4-BE49-F238E27FC236}">
                <a16:creationId xmlns:a16="http://schemas.microsoft.com/office/drawing/2014/main" id="{5EB4461A-DF23-46F2-B4AB-A7C2D0BE9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7638" y="816426"/>
            <a:ext cx="1694334" cy="66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52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EMEA - Others</a:t>
            </a:r>
          </a:p>
        </p:txBody>
      </p:sp>
      <p:sp>
        <p:nvSpPr>
          <p:cNvPr id="3" name="Content Placeholder 2"/>
          <p:cNvSpPr>
            <a:spLocks noGrp="1"/>
          </p:cNvSpPr>
          <p:nvPr>
            <p:ph idx="1"/>
          </p:nvPr>
        </p:nvSpPr>
        <p:spPr>
          <a:xfrm>
            <a:off x="691160" y="1335479"/>
            <a:ext cx="6928840" cy="5139934"/>
          </a:xfrm>
        </p:spPr>
        <p:txBody>
          <a:bodyPr/>
          <a:lstStyle/>
          <a:p>
            <a:pPr>
              <a:buFont typeface="Arial" panose="020B0604020202020204" pitchFamily="34" charset="0"/>
              <a:buChar char="•"/>
            </a:pPr>
            <a:r>
              <a:rPr lang="en-US" sz="1800" dirty="0">
                <a:solidFill>
                  <a:schemeClr val="tx1"/>
                </a:solidFill>
              </a:rPr>
              <a:t> </a:t>
            </a:r>
            <a:r>
              <a:rPr lang="en-US" sz="2000" dirty="0"/>
              <a:t>ASMG</a:t>
            </a:r>
            <a:endParaRPr lang="en-US" dirty="0"/>
          </a:p>
          <a:p>
            <a:pPr lvl="1">
              <a:buFont typeface="Arial" panose="020B0604020202020204" pitchFamily="34" charset="0"/>
              <a:buChar char="•"/>
            </a:pPr>
            <a:r>
              <a:rPr lang="en-US" sz="1800" dirty="0"/>
              <a:t>The Arab Spectrum Management Group was established in 1997 to cooperate in the field of Spectrum Management by sharing and exchanging views on the emerging radio communication aspects as well as to manage and coordinate all issues related to Spectrum Management, World Radiocommunications Conferences and other spectrum matters between Arab States</a:t>
            </a:r>
          </a:p>
          <a:p>
            <a:pPr lvl="1">
              <a:buFont typeface="Arial" panose="020B0604020202020204" pitchFamily="34" charset="0"/>
              <a:buChar char="•"/>
            </a:pPr>
            <a:r>
              <a:rPr lang="en-US" sz="1800" dirty="0"/>
              <a:t>22 member ASMG countries</a:t>
            </a:r>
          </a:p>
          <a:p>
            <a:pPr>
              <a:buFont typeface="Arial" panose="020B0604020202020204" pitchFamily="34" charset="0"/>
              <a:buChar char="•"/>
            </a:pPr>
            <a:endParaRPr lang="en-US" sz="2000" dirty="0"/>
          </a:p>
          <a:p>
            <a:pPr>
              <a:buFont typeface="Arial" panose="020B0604020202020204" pitchFamily="34" charset="0"/>
              <a:buChar char="•"/>
            </a:pPr>
            <a:r>
              <a:rPr lang="en-US" sz="2000" dirty="0"/>
              <a:t>ATU</a:t>
            </a:r>
          </a:p>
          <a:p>
            <a:pPr lvl="1">
              <a:buFont typeface="Arial" panose="020B0604020202020204" pitchFamily="34" charset="0"/>
              <a:buChar char="•"/>
            </a:pPr>
            <a:r>
              <a:rPr lang="en-US" sz="1800" dirty="0"/>
              <a:t>Founded in Kinshasa in 1977 as a specialized agency of the Organization of African Unity (OAU) now African Union (AU) in the field of telecommunications, ATU is the leading continental organization fostering developments of information and communications technologies infrastructure and services.</a:t>
            </a: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18</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8" name="Picture 7">
            <a:extLst>
              <a:ext uri="{FF2B5EF4-FFF2-40B4-BE49-F238E27FC236}">
                <a16:creationId xmlns:a16="http://schemas.microsoft.com/office/drawing/2014/main" id="{2B3ACAB9-1BD9-4093-AD57-A63DBDB89E4C}"/>
              </a:ext>
            </a:extLst>
          </p:cNvPr>
          <p:cNvPicPr>
            <a:picLocks noChangeAspect="1"/>
          </p:cNvPicPr>
          <p:nvPr/>
        </p:nvPicPr>
        <p:blipFill>
          <a:blip r:embed="rId2"/>
          <a:stretch>
            <a:fillRect/>
          </a:stretch>
        </p:blipFill>
        <p:spPr>
          <a:xfrm>
            <a:off x="7476332" y="4487520"/>
            <a:ext cx="1209675" cy="1419225"/>
          </a:xfrm>
          <a:prstGeom prst="rect">
            <a:avLst/>
          </a:prstGeom>
        </p:spPr>
      </p:pic>
      <p:pic>
        <p:nvPicPr>
          <p:cNvPr id="9" name="Picture 8">
            <a:extLst>
              <a:ext uri="{FF2B5EF4-FFF2-40B4-BE49-F238E27FC236}">
                <a16:creationId xmlns:a16="http://schemas.microsoft.com/office/drawing/2014/main" id="{9A1CE791-B408-4481-8BF7-2E06BCF8BA88}"/>
              </a:ext>
            </a:extLst>
          </p:cNvPr>
          <p:cNvPicPr>
            <a:picLocks noChangeAspect="1"/>
          </p:cNvPicPr>
          <p:nvPr/>
        </p:nvPicPr>
        <p:blipFill>
          <a:blip r:embed="rId3"/>
          <a:stretch>
            <a:fillRect/>
          </a:stretch>
        </p:blipFill>
        <p:spPr>
          <a:xfrm>
            <a:off x="7481431" y="1871823"/>
            <a:ext cx="1038225" cy="1228725"/>
          </a:xfrm>
          <a:prstGeom prst="rect">
            <a:avLst/>
          </a:prstGeom>
        </p:spPr>
      </p:pic>
    </p:spTree>
    <p:extLst>
      <p:ext uri="{BB962C8B-B14F-4D97-AF65-F5344CB8AC3E}">
        <p14:creationId xmlns:p14="http://schemas.microsoft.com/office/powerpoint/2010/main" val="1732450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APAC</a:t>
            </a:r>
          </a:p>
        </p:txBody>
      </p:sp>
      <p:sp>
        <p:nvSpPr>
          <p:cNvPr id="3" name="Content Placeholder 2"/>
          <p:cNvSpPr>
            <a:spLocks noGrp="1"/>
          </p:cNvSpPr>
          <p:nvPr>
            <p:ph idx="1"/>
          </p:nvPr>
        </p:nvSpPr>
        <p:spPr>
          <a:xfrm>
            <a:off x="691160" y="1096963"/>
            <a:ext cx="6471640" cy="5139934"/>
          </a:xfrm>
        </p:spPr>
        <p:txBody>
          <a:bodyPr/>
          <a:lstStyle/>
          <a:p>
            <a:pPr>
              <a:buFont typeface="Arial" panose="020B0604020202020204" pitchFamily="34" charset="0"/>
              <a:buChar char="•"/>
            </a:pPr>
            <a:r>
              <a:rPr lang="en-US" sz="2000" dirty="0"/>
              <a:t>APT Wireless Group</a:t>
            </a:r>
          </a:p>
          <a:p>
            <a:pPr marL="800100" lvl="1" indent="-342900">
              <a:buFont typeface="Arial" panose="020B0604020202020204" pitchFamily="34" charset="0"/>
              <a:buChar char="•"/>
            </a:pPr>
            <a:r>
              <a:rPr lang="en-US" altLang="en-US" dirty="0">
                <a:cs typeface="Arial" panose="020B0604020202020204" pitchFamily="34" charset="0"/>
              </a:rPr>
              <a:t>The APT is an intergovernmental organization that operates in conjunction with telecom service providers, manufacturers of communications equipment, and research and development organizations active in the field of communication, information and innovation technologies</a:t>
            </a:r>
          </a:p>
          <a:p>
            <a:pPr marL="800100" lvl="1" indent="-342900">
              <a:buFont typeface="Arial" panose="020B0604020202020204" pitchFamily="34" charset="0"/>
              <a:buChar char="•"/>
            </a:pPr>
            <a:endParaRPr lang="en-US" altLang="en-US" dirty="0">
              <a:cs typeface="Arial" panose="020B0604020202020204" pitchFamily="34" charset="0"/>
            </a:endParaRPr>
          </a:p>
          <a:p>
            <a:pPr marL="800100" lvl="1" indent="-342900">
              <a:buFont typeface="Arial" panose="020B0604020202020204" pitchFamily="34" charset="0"/>
              <a:buChar char="•"/>
            </a:pPr>
            <a:r>
              <a:rPr lang="en-US" altLang="en-US" dirty="0">
                <a:cs typeface="Arial" panose="020B0604020202020204" pitchFamily="34" charset="0"/>
              </a:rPr>
              <a:t>Established in 1979, </a:t>
            </a:r>
          </a:p>
          <a:p>
            <a:pPr marL="457200" lvl="1" indent="0"/>
            <a:r>
              <a:rPr lang="en-US" altLang="en-US" dirty="0">
                <a:cs typeface="Arial" panose="020B0604020202020204" pitchFamily="34" charset="0"/>
              </a:rPr>
              <a:t>	HQ in Bangkok, Thailand</a:t>
            </a:r>
          </a:p>
          <a:p>
            <a:pPr marL="800100" lvl="1" indent="-342900">
              <a:buFont typeface="Arial" panose="020B0604020202020204" pitchFamily="34" charset="0"/>
              <a:buChar char="•"/>
            </a:pPr>
            <a:endParaRPr lang="en-US" altLang="en-US" dirty="0">
              <a:cs typeface="Arial" panose="020B0604020202020204" pitchFamily="34" charset="0"/>
            </a:endParaRPr>
          </a:p>
          <a:p>
            <a:pPr marL="800100" lvl="1" indent="-342900">
              <a:buFont typeface="Arial" panose="020B0604020202020204" pitchFamily="34" charset="0"/>
              <a:buChar char="•"/>
            </a:pPr>
            <a:endParaRPr lang="en-US" altLang="en-US" dirty="0">
              <a:cs typeface="Arial" panose="020B0604020202020204" pitchFamily="34" charset="0"/>
            </a:endParaRPr>
          </a:p>
          <a:p>
            <a:pPr marL="800100" lvl="1" indent="-342900">
              <a:buFont typeface="Arial" panose="020B0604020202020204" pitchFamily="34" charset="0"/>
              <a:buChar char="•"/>
            </a:pPr>
            <a:r>
              <a:rPr lang="en-US" altLang="en-US" dirty="0">
                <a:cs typeface="Arial" panose="020B0604020202020204" pitchFamily="34" charset="0"/>
              </a:rPr>
              <a:t>38 member APAC countries, </a:t>
            </a:r>
          </a:p>
          <a:p>
            <a:pPr marL="457200" lvl="1" indent="0"/>
            <a:r>
              <a:rPr lang="en-US" altLang="en-US" dirty="0">
                <a:cs typeface="Arial" panose="020B0604020202020204" pitchFamily="34" charset="0"/>
              </a:rPr>
              <a:t>	4 Associate Members and </a:t>
            </a:r>
          </a:p>
          <a:p>
            <a:pPr marL="457200" lvl="1" indent="0"/>
            <a:r>
              <a:rPr lang="en-US" altLang="en-US" dirty="0">
                <a:cs typeface="Arial" panose="020B0604020202020204" pitchFamily="34" charset="0"/>
              </a:rPr>
              <a:t>	130 Affiliate Members (Private sector)</a:t>
            </a:r>
            <a:endParaRPr lang="en-US" altLang="en-US" dirty="0"/>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19</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8" name="Picture 7">
            <a:extLst>
              <a:ext uri="{FF2B5EF4-FFF2-40B4-BE49-F238E27FC236}">
                <a16:creationId xmlns:a16="http://schemas.microsoft.com/office/drawing/2014/main" id="{27ECE7F1-FF54-4D32-98E6-29A0AA690FDB}"/>
              </a:ext>
            </a:extLst>
          </p:cNvPr>
          <p:cNvPicPr>
            <a:picLocks noChangeAspect="1"/>
          </p:cNvPicPr>
          <p:nvPr/>
        </p:nvPicPr>
        <p:blipFill>
          <a:blip r:embed="rId2"/>
          <a:stretch>
            <a:fillRect/>
          </a:stretch>
        </p:blipFill>
        <p:spPr>
          <a:xfrm>
            <a:off x="7423636" y="958252"/>
            <a:ext cx="1095375" cy="1095375"/>
          </a:xfrm>
          <a:prstGeom prst="rect">
            <a:avLst/>
          </a:prstGeom>
        </p:spPr>
      </p:pic>
      <p:pic>
        <p:nvPicPr>
          <p:cNvPr id="5" name="Picture 4">
            <a:extLst>
              <a:ext uri="{FF2B5EF4-FFF2-40B4-BE49-F238E27FC236}">
                <a16:creationId xmlns:a16="http://schemas.microsoft.com/office/drawing/2014/main" id="{2FE75B9A-D68A-4BCC-A62D-9AB7A6DC6286}"/>
              </a:ext>
            </a:extLst>
          </p:cNvPr>
          <p:cNvPicPr>
            <a:picLocks noChangeAspect="1"/>
          </p:cNvPicPr>
          <p:nvPr/>
        </p:nvPicPr>
        <p:blipFill>
          <a:blip r:embed="rId3"/>
          <a:stretch>
            <a:fillRect/>
          </a:stretch>
        </p:blipFill>
        <p:spPr>
          <a:xfrm>
            <a:off x="4555755" y="3402563"/>
            <a:ext cx="4574249" cy="2663296"/>
          </a:xfrm>
          <a:prstGeom prst="rect">
            <a:avLst/>
          </a:prstGeom>
        </p:spPr>
      </p:pic>
    </p:spTree>
    <p:extLst>
      <p:ext uri="{BB962C8B-B14F-4D97-AF65-F5344CB8AC3E}">
        <p14:creationId xmlns:p14="http://schemas.microsoft.com/office/powerpoint/2010/main" val="217927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723899" y="584201"/>
            <a:ext cx="7770813" cy="841911"/>
          </a:xfrm>
        </p:spPr>
        <p:txBody>
          <a:bodyPr/>
          <a:lstStyle/>
          <a:p>
            <a:pPr eaLnBrk="1" hangingPunct="1"/>
            <a:r>
              <a:rPr lang="en-US" sz="2400" dirty="0">
                <a:latin typeface="Times New Roman" charset="0"/>
              </a:rPr>
              <a:t>Agenda</a:t>
            </a:r>
          </a:p>
        </p:txBody>
      </p:sp>
      <p:sp>
        <p:nvSpPr>
          <p:cNvPr id="7" name="Date Placeholder 6"/>
          <p:cNvSpPr>
            <a:spLocks noGrp="1"/>
          </p:cNvSpPr>
          <p:nvPr>
            <p:ph type="dt" sz="quarter" idx="4294967295"/>
          </p:nvPr>
        </p:nvSpPr>
        <p:spPr>
          <a:xfrm>
            <a:off x="705745" y="279402"/>
            <a:ext cx="2198688" cy="304800"/>
          </a:xfrm>
          <a:prstGeom prst="rect">
            <a:avLst/>
          </a:prstGeom>
        </p:spPr>
        <p:txBody>
          <a:bodyPr/>
          <a:lstStyle/>
          <a:p>
            <a:pPr>
              <a:defRPr/>
            </a:pPr>
            <a:r>
              <a:rPr lang="en-US"/>
              <a:t>11 March  2019</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2</a:t>
            </a:fld>
            <a:endParaRPr lang="en-GB" dirty="0"/>
          </a:p>
        </p:txBody>
      </p:sp>
      <p:sp>
        <p:nvSpPr>
          <p:cNvPr id="3" name="Footer Placeholder 2"/>
          <p:cNvSpPr>
            <a:spLocks noGrp="1"/>
          </p:cNvSpPr>
          <p:nvPr>
            <p:ph type="ftr" idx="14"/>
          </p:nvPr>
        </p:nvSpPr>
        <p:spPr/>
        <p:txBody>
          <a:bodyPr/>
          <a:lstStyle/>
          <a:p>
            <a:r>
              <a:rPr lang="en-US" dirty="0"/>
              <a:t>Jay Holcomb (Itron)</a:t>
            </a:r>
            <a:endParaRPr lang="en-GB" dirty="0"/>
          </a:p>
        </p:txBody>
      </p:sp>
      <p:sp>
        <p:nvSpPr>
          <p:cNvPr id="4" name="TextBox 3"/>
          <p:cNvSpPr txBox="1"/>
          <p:nvPr/>
        </p:nvSpPr>
        <p:spPr>
          <a:xfrm>
            <a:off x="609600" y="6504801"/>
            <a:ext cx="838200" cy="276999"/>
          </a:xfrm>
          <a:prstGeom prst="rect">
            <a:avLst/>
          </a:prstGeom>
          <a:solidFill>
            <a:schemeClr val="bg1"/>
          </a:solidFill>
        </p:spPr>
        <p:txBody>
          <a:bodyPr wrap="square" rtlCol="0">
            <a:spAutoFit/>
          </a:bodyPr>
          <a:lstStyle/>
          <a:p>
            <a:r>
              <a:rPr lang="en-US" sz="1200" dirty="0">
                <a:solidFill>
                  <a:schemeClr val="tx1"/>
                </a:solidFill>
              </a:rPr>
              <a:t>Agenda</a:t>
            </a:r>
          </a:p>
        </p:txBody>
      </p:sp>
      <p:sp>
        <p:nvSpPr>
          <p:cNvPr id="10" name="Content Placeholder 2">
            <a:extLst>
              <a:ext uri="{FF2B5EF4-FFF2-40B4-BE49-F238E27FC236}">
                <a16:creationId xmlns:a16="http://schemas.microsoft.com/office/drawing/2014/main" id="{9808855A-86C1-4363-88E0-4DB40984EFB6}"/>
              </a:ext>
            </a:extLst>
          </p:cNvPr>
          <p:cNvSpPr>
            <a:spLocks noGrp="1"/>
          </p:cNvSpPr>
          <p:nvPr>
            <p:ph idx="1"/>
          </p:nvPr>
        </p:nvSpPr>
        <p:spPr>
          <a:xfrm>
            <a:off x="705744" y="1908710"/>
            <a:ext cx="7219055" cy="3040580"/>
          </a:xfrm>
        </p:spPr>
        <p:txBody>
          <a:bodyPr/>
          <a:lstStyle/>
          <a:p>
            <a:pPr>
              <a:buFont typeface="Arial" panose="020B0604020202020204" pitchFamily="34" charset="0"/>
              <a:buChar char="•"/>
            </a:pPr>
            <a:r>
              <a:rPr lang="en-US" altLang="en-US" dirty="0"/>
              <a:t>IEEE 802.18 – The RR-TAG</a:t>
            </a:r>
          </a:p>
          <a:p>
            <a:pPr>
              <a:buFont typeface="Arial" panose="020B0604020202020204" pitchFamily="34" charset="0"/>
              <a:buChar char="•"/>
            </a:pPr>
            <a:r>
              <a:rPr lang="en-US" altLang="en-US" dirty="0"/>
              <a:t>History / Charter</a:t>
            </a:r>
          </a:p>
          <a:p>
            <a:pPr>
              <a:buFont typeface="Arial" panose="020B0604020202020204" pitchFamily="34" charset="0"/>
              <a:buChar char="•"/>
            </a:pPr>
            <a:r>
              <a:rPr lang="en-US" altLang="en-US" dirty="0"/>
              <a:t>Regulatory / ETSI-FCC-Other Internationally  </a:t>
            </a:r>
          </a:p>
          <a:p>
            <a:pPr>
              <a:buFont typeface="Arial" panose="020B0604020202020204" pitchFamily="34" charset="0"/>
              <a:buChar char="•"/>
            </a:pPr>
            <a:r>
              <a:rPr lang="en-US" altLang="en-US" dirty="0"/>
              <a:t>Global Regulators / WRC</a:t>
            </a:r>
          </a:p>
          <a:p>
            <a:pPr>
              <a:buFont typeface="Arial" panose="020B0604020202020204" pitchFamily="34" charset="0"/>
              <a:buChar char="•"/>
            </a:pPr>
            <a:r>
              <a:rPr lang="en-US" altLang="en-US" dirty="0"/>
              <a:t>License-exempt</a:t>
            </a:r>
          </a:p>
          <a:p>
            <a:pPr>
              <a:buFont typeface="Arial" panose="020B0604020202020204" pitchFamily="34" charset="0"/>
              <a:buChar char="•"/>
            </a:pPr>
            <a:r>
              <a:rPr lang="en-US" altLang="en-US" dirty="0"/>
              <a:t>Looking to the Future</a:t>
            </a:r>
            <a:endParaRPr lang="en-US" altLang="en-US" sz="1600" dirty="0"/>
          </a:p>
        </p:txBody>
      </p:sp>
    </p:spTree>
    <p:extLst>
      <p:ext uri="{BB962C8B-B14F-4D97-AF65-F5344CB8AC3E}">
        <p14:creationId xmlns:p14="http://schemas.microsoft.com/office/powerpoint/2010/main" val="22932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Americas – CITEL and FCC</a:t>
            </a:r>
          </a:p>
        </p:txBody>
      </p:sp>
      <p:sp>
        <p:nvSpPr>
          <p:cNvPr id="3" name="Content Placeholder 2"/>
          <p:cNvSpPr>
            <a:spLocks noGrp="1"/>
          </p:cNvSpPr>
          <p:nvPr>
            <p:ph idx="1"/>
          </p:nvPr>
        </p:nvSpPr>
        <p:spPr>
          <a:xfrm>
            <a:off x="691160" y="1335479"/>
            <a:ext cx="7184958" cy="5139934"/>
          </a:xfrm>
        </p:spPr>
        <p:txBody>
          <a:bodyPr/>
          <a:lstStyle/>
          <a:p>
            <a:pPr>
              <a:buFont typeface="Arial" panose="020B0604020202020204" pitchFamily="34" charset="0"/>
              <a:buChar char="•"/>
            </a:pPr>
            <a:r>
              <a:rPr lang="en-US" sz="2000" dirty="0"/>
              <a:t>CITEL Vision  </a:t>
            </a:r>
          </a:p>
          <a:p>
            <a:pPr lvl="1">
              <a:buFont typeface="Arial" panose="020B0604020202020204" pitchFamily="34" charset="0"/>
              <a:buChar char="•"/>
            </a:pPr>
            <a:r>
              <a:rPr lang="en-US" sz="1800" dirty="0"/>
              <a:t>The full integration of the American States into the Global Information Society, with a view to enabling and accelerating social, economic and environmentally sustainable development for all the region’s inhabitants through the development of telecommunications and information and communication technologies (ICTs).  </a:t>
            </a:r>
          </a:p>
          <a:p>
            <a:pPr>
              <a:buFont typeface="Arial" panose="020B0604020202020204" pitchFamily="34" charset="0"/>
              <a:buChar char="•"/>
            </a:pPr>
            <a:endParaRPr lang="en-US" sz="2000" dirty="0"/>
          </a:p>
          <a:p>
            <a:pPr>
              <a:buFont typeface="Arial" panose="020B0604020202020204" pitchFamily="34" charset="0"/>
              <a:buChar char="•"/>
            </a:pPr>
            <a:r>
              <a:rPr lang="en-US" sz="2000" dirty="0"/>
              <a:t>CITEL Mission </a:t>
            </a:r>
          </a:p>
          <a:p>
            <a:pPr lvl="1">
              <a:buFont typeface="Arial" panose="020B0604020202020204" pitchFamily="34" charset="0"/>
              <a:buChar char="•"/>
            </a:pPr>
            <a:r>
              <a:rPr lang="en-US" sz="1800" dirty="0"/>
              <a:t>To facilitate and promote the integral and sustainable development of interoperable, innovative and reliable telecommunications/ICTs in the Americas, under the principles of universality, equity and affordability.</a:t>
            </a:r>
          </a:p>
          <a:p>
            <a:pPr>
              <a:buFont typeface="Arial" panose="020B0604020202020204" pitchFamily="34" charset="0"/>
              <a:buChar char="•"/>
            </a:pPr>
            <a:endParaRPr lang="en-US" sz="1800" dirty="0">
              <a:solidFill>
                <a:schemeClr val="bg1">
                  <a:lumMod val="65000"/>
                </a:schemeClr>
              </a:solidFill>
            </a:endParaRPr>
          </a:p>
          <a:p>
            <a:pPr>
              <a:buFont typeface="Arial" panose="020B0604020202020204" pitchFamily="34" charset="0"/>
              <a:buChar char="•"/>
            </a:pP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20</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8" name="Picture 7">
            <a:extLst>
              <a:ext uri="{FF2B5EF4-FFF2-40B4-BE49-F238E27FC236}">
                <a16:creationId xmlns:a16="http://schemas.microsoft.com/office/drawing/2014/main" id="{AE3579DB-158E-48A6-877E-AE4C0998415C}"/>
              </a:ext>
            </a:extLst>
          </p:cNvPr>
          <p:cNvPicPr>
            <a:picLocks noChangeAspect="1"/>
          </p:cNvPicPr>
          <p:nvPr/>
        </p:nvPicPr>
        <p:blipFill>
          <a:blip r:embed="rId2"/>
          <a:stretch>
            <a:fillRect/>
          </a:stretch>
        </p:blipFill>
        <p:spPr>
          <a:xfrm>
            <a:off x="7618678" y="2752725"/>
            <a:ext cx="1104900" cy="1352550"/>
          </a:xfrm>
          <a:prstGeom prst="rect">
            <a:avLst/>
          </a:prstGeom>
        </p:spPr>
      </p:pic>
    </p:spTree>
    <p:extLst>
      <p:ext uri="{BB962C8B-B14F-4D97-AF65-F5344CB8AC3E}">
        <p14:creationId xmlns:p14="http://schemas.microsoft.com/office/powerpoint/2010/main" val="388956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Americas - FCC</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
        <p:nvSpPr>
          <p:cNvPr id="8" name="Content Placeholder 2">
            <a:extLst>
              <a:ext uri="{FF2B5EF4-FFF2-40B4-BE49-F238E27FC236}">
                <a16:creationId xmlns:a16="http://schemas.microsoft.com/office/drawing/2014/main" id="{B600F237-71F2-477A-88EC-18377186D541}"/>
              </a:ext>
            </a:extLst>
          </p:cNvPr>
          <p:cNvSpPr txBox="1">
            <a:spLocks/>
          </p:cNvSpPr>
          <p:nvPr/>
        </p:nvSpPr>
        <p:spPr bwMode="auto">
          <a:xfrm>
            <a:off x="691160" y="3691429"/>
            <a:ext cx="4338039" cy="267269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600" kern="0" dirty="0"/>
              <a:t>Chairman and four Commissioners</a:t>
            </a:r>
          </a:p>
          <a:p>
            <a:pPr lvl="1"/>
            <a:r>
              <a:rPr lang="en-US" sz="1600" kern="0" dirty="0"/>
              <a:t>Political appointees (generally Republican and Democrats)</a:t>
            </a:r>
          </a:p>
          <a:p>
            <a:pPr marL="0" indent="0">
              <a:spcBef>
                <a:spcPts val="1200"/>
              </a:spcBef>
            </a:pPr>
            <a:r>
              <a:rPr lang="en-US" sz="1600" kern="0" dirty="0"/>
              <a:t>The OET - Office of Engineering Technology provides technical advice (many other offices)</a:t>
            </a:r>
          </a:p>
          <a:p>
            <a:pPr marL="0" indent="0">
              <a:spcBef>
                <a:spcPts val="1200"/>
              </a:spcBef>
            </a:pPr>
            <a:r>
              <a:rPr lang="en-US" sz="1600" kern="0" dirty="0"/>
              <a:t>Technical Certification Bodies (TCBs) now test and review equipment compliance test data (not the FCC themselves) </a:t>
            </a:r>
          </a:p>
          <a:p>
            <a:pPr marL="0" indent="0"/>
            <a:r>
              <a:rPr lang="en-US" sz="1600" kern="0" dirty="0">
                <a:hlinkClick r:id="rId2"/>
              </a:rPr>
              <a:t>https://www.fcc.gov/about/overview</a:t>
            </a:r>
            <a:r>
              <a:rPr lang="en-US" sz="1600" kern="0" dirty="0"/>
              <a:t> </a:t>
            </a:r>
          </a:p>
        </p:txBody>
      </p:sp>
      <p:sp>
        <p:nvSpPr>
          <p:cNvPr id="9" name="TextBox 8">
            <a:extLst>
              <a:ext uri="{FF2B5EF4-FFF2-40B4-BE49-F238E27FC236}">
                <a16:creationId xmlns:a16="http://schemas.microsoft.com/office/drawing/2014/main" id="{B80A9ED9-D417-4B7D-AA34-780329FF5CEB}"/>
              </a:ext>
            </a:extLst>
          </p:cNvPr>
          <p:cNvSpPr txBox="1"/>
          <p:nvPr/>
        </p:nvSpPr>
        <p:spPr>
          <a:xfrm>
            <a:off x="5083178" y="3691429"/>
            <a:ext cx="3733800" cy="2831544"/>
          </a:xfrm>
          <a:prstGeom prst="rect">
            <a:avLst/>
          </a:prstGeom>
          <a:noFill/>
        </p:spPr>
        <p:txBody>
          <a:bodyPr wrap="square" rtlCol="0">
            <a:spAutoFit/>
          </a:bodyPr>
          <a:lstStyle/>
          <a:p>
            <a:r>
              <a:rPr lang="en-US" sz="1800" b="1" i="1" u="sng" dirty="0">
                <a:solidFill>
                  <a:schemeClr val="bg2">
                    <a:lumMod val="50000"/>
                  </a:schemeClr>
                </a:solidFill>
              </a:rPr>
              <a:t>Developing rules, high level process: </a:t>
            </a:r>
          </a:p>
          <a:p>
            <a:r>
              <a:rPr lang="en-US" sz="1600" b="1" dirty="0">
                <a:solidFill>
                  <a:schemeClr val="bg2">
                    <a:lumMod val="50000"/>
                  </a:schemeClr>
                </a:solidFill>
              </a:rPr>
              <a:t>Notice of Inquiry (NOI) </a:t>
            </a:r>
            <a:r>
              <a:rPr lang="en-US" sz="1600" dirty="0">
                <a:solidFill>
                  <a:schemeClr val="bg2">
                    <a:lumMod val="50000"/>
                  </a:schemeClr>
                </a:solidFill>
              </a:rPr>
              <a:t>usually starts the process; general information gathering</a:t>
            </a:r>
          </a:p>
          <a:p>
            <a:r>
              <a:rPr lang="en-US" sz="1600" b="1" dirty="0">
                <a:solidFill>
                  <a:schemeClr val="bg2">
                    <a:lumMod val="50000"/>
                  </a:schemeClr>
                </a:solidFill>
              </a:rPr>
              <a:t>Notice of Proposed Rule Making (NPRM) </a:t>
            </a:r>
            <a:r>
              <a:rPr lang="en-US" sz="1600" dirty="0">
                <a:solidFill>
                  <a:schemeClr val="bg2">
                    <a:lumMod val="50000"/>
                  </a:schemeClr>
                </a:solidFill>
              </a:rPr>
              <a:t>specific questions for public comment</a:t>
            </a:r>
          </a:p>
          <a:p>
            <a:pPr marL="457200" lvl="1" indent="0"/>
            <a:r>
              <a:rPr lang="en-US" sz="1600" dirty="0">
                <a:solidFill>
                  <a:schemeClr val="bg2">
                    <a:lumMod val="50000"/>
                  </a:schemeClr>
                </a:solidFill>
              </a:rPr>
              <a:t>(</a:t>
            </a:r>
            <a:r>
              <a:rPr lang="en-US" sz="1600" b="1" dirty="0">
                <a:solidFill>
                  <a:schemeClr val="bg2">
                    <a:lumMod val="50000"/>
                  </a:schemeClr>
                </a:solidFill>
              </a:rPr>
              <a:t>Further NPRM </a:t>
            </a:r>
            <a:r>
              <a:rPr lang="en-US" sz="1600" dirty="0">
                <a:solidFill>
                  <a:schemeClr val="bg2">
                    <a:lumMod val="50000"/>
                  </a:schemeClr>
                </a:solidFill>
              </a:rPr>
              <a:t>if needed, i.e. need more information)</a:t>
            </a:r>
          </a:p>
          <a:p>
            <a:r>
              <a:rPr lang="en-US" sz="1600" b="1" dirty="0">
                <a:solidFill>
                  <a:schemeClr val="bg2">
                    <a:lumMod val="50000"/>
                  </a:schemeClr>
                </a:solidFill>
              </a:rPr>
              <a:t>Report &amp; Order (R&amp;O) </a:t>
            </a:r>
            <a:r>
              <a:rPr lang="en-US" sz="1600" dirty="0">
                <a:solidFill>
                  <a:schemeClr val="bg2">
                    <a:lumMod val="50000"/>
                  </a:schemeClr>
                </a:solidFill>
              </a:rPr>
              <a:t>includes wording for the Code of Federal Regulations (CFR)</a:t>
            </a:r>
          </a:p>
          <a:p>
            <a:r>
              <a:rPr lang="en-US" sz="1600" b="1" dirty="0">
                <a:solidFill>
                  <a:schemeClr val="bg2">
                    <a:lumMod val="50000"/>
                  </a:schemeClr>
                </a:solidFill>
              </a:rPr>
              <a:t>	(Second R&amp;O </a:t>
            </a:r>
            <a:r>
              <a:rPr lang="en-US" sz="1600" dirty="0">
                <a:solidFill>
                  <a:schemeClr val="bg2">
                    <a:lumMod val="50000"/>
                  </a:schemeClr>
                </a:solidFill>
              </a:rPr>
              <a:t>if needed)</a:t>
            </a:r>
            <a:endParaRPr lang="en-US" sz="1600" b="1" dirty="0">
              <a:solidFill>
                <a:schemeClr val="bg2">
                  <a:lumMod val="50000"/>
                </a:schemeClr>
              </a:solidFill>
            </a:endParaRPr>
          </a:p>
        </p:txBody>
      </p:sp>
      <p:pic>
        <p:nvPicPr>
          <p:cNvPr id="11" name="Picture 10">
            <a:extLst>
              <a:ext uri="{FF2B5EF4-FFF2-40B4-BE49-F238E27FC236}">
                <a16:creationId xmlns:a16="http://schemas.microsoft.com/office/drawing/2014/main" id="{F43A3BCD-3E7C-4840-985F-D579B507D3DC}"/>
              </a:ext>
            </a:extLst>
          </p:cNvPr>
          <p:cNvPicPr>
            <a:picLocks noChangeAspect="1"/>
          </p:cNvPicPr>
          <p:nvPr/>
        </p:nvPicPr>
        <p:blipFill>
          <a:blip r:embed="rId3"/>
          <a:stretch>
            <a:fillRect/>
          </a:stretch>
        </p:blipFill>
        <p:spPr>
          <a:xfrm>
            <a:off x="7902578" y="640154"/>
            <a:ext cx="914400" cy="838200"/>
          </a:xfrm>
          <a:prstGeom prst="rect">
            <a:avLst/>
          </a:prstGeom>
        </p:spPr>
      </p:pic>
      <p:sp>
        <p:nvSpPr>
          <p:cNvPr id="13" name="Rectangle 12">
            <a:extLst>
              <a:ext uri="{FF2B5EF4-FFF2-40B4-BE49-F238E27FC236}">
                <a16:creationId xmlns:a16="http://schemas.microsoft.com/office/drawing/2014/main" id="{44C87797-5CB3-428D-9B85-CD7ED0078D32}"/>
              </a:ext>
            </a:extLst>
          </p:cNvPr>
          <p:cNvSpPr/>
          <p:nvPr/>
        </p:nvSpPr>
        <p:spPr>
          <a:xfrm>
            <a:off x="691160" y="1444660"/>
            <a:ext cx="8376640" cy="2246769"/>
          </a:xfrm>
          <a:prstGeom prst="rect">
            <a:avLst/>
          </a:prstGeom>
        </p:spPr>
        <p:txBody>
          <a:bodyPr wrap="square">
            <a:spAutoFit/>
          </a:bodyPr>
          <a:lstStyle/>
          <a:p>
            <a:pPr>
              <a:buFont typeface="Arial" panose="020B0604020202020204" pitchFamily="34" charset="0"/>
              <a:buChar char="•"/>
            </a:pPr>
            <a:r>
              <a:rPr lang="en-US" sz="1800" dirty="0">
                <a:solidFill>
                  <a:schemeClr val="tx1"/>
                </a:solidFill>
              </a:rPr>
              <a:t> </a:t>
            </a:r>
            <a:r>
              <a:rPr lang="en-US" sz="2000" dirty="0">
                <a:solidFill>
                  <a:schemeClr val="tx1"/>
                </a:solidFill>
              </a:rPr>
              <a:t>The Federal Communications Commission regulates non-government interstate and international communications by radio, television, wire, satellite and cable in all 50 states, the District of Columbia and U.S. territories. An independent U.S. government agency overseen by Congress, the commission is the United States primary authority for communications law, regulation and technological innovation. In its work facing economic opportunities and challenges associated with rapidly evolving advances in global communications.</a:t>
            </a:r>
            <a:endParaRPr lang="en-US" sz="1200" dirty="0">
              <a:solidFill>
                <a:schemeClr val="tx1"/>
              </a:solidFill>
            </a:endParaRPr>
          </a:p>
        </p:txBody>
      </p:sp>
    </p:spTree>
    <p:extLst>
      <p:ext uri="{BB962C8B-B14F-4D97-AF65-F5344CB8AC3E}">
        <p14:creationId xmlns:p14="http://schemas.microsoft.com/office/powerpoint/2010/main" val="249635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445697"/>
          </a:xfrm>
        </p:spPr>
        <p:txBody>
          <a:bodyPr/>
          <a:lstStyle/>
          <a:p>
            <a:r>
              <a:rPr lang="en-US" sz="2400" dirty="0"/>
              <a:t>The US Frequency Chart</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22</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pic>
        <p:nvPicPr>
          <p:cNvPr id="11" name="Content Placeholder 3">
            <a:extLst>
              <a:ext uri="{FF2B5EF4-FFF2-40B4-BE49-F238E27FC236}">
                <a16:creationId xmlns:a16="http://schemas.microsoft.com/office/drawing/2014/main" id="{C5F44B5A-0466-4CB3-A7D9-B69A9FD08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314192"/>
            <a:ext cx="9144000" cy="5152767"/>
          </a:xfrm>
          <a:prstGeom prst="rect">
            <a:avLst/>
          </a:prstGeom>
          <a:noFill/>
          <a:ln w="9525">
            <a:noFill/>
            <a:round/>
            <a:headEnd/>
            <a:tailEnd/>
          </a:ln>
          <a:effectLst/>
        </p:spPr>
      </p:pic>
      <p:sp>
        <p:nvSpPr>
          <p:cNvPr id="13" name="TextBox 12">
            <a:extLst>
              <a:ext uri="{FF2B5EF4-FFF2-40B4-BE49-F238E27FC236}">
                <a16:creationId xmlns:a16="http://schemas.microsoft.com/office/drawing/2014/main" id="{869EE287-DC72-4FD8-B31F-AA37264E4E86}"/>
              </a:ext>
            </a:extLst>
          </p:cNvPr>
          <p:cNvSpPr txBox="1"/>
          <p:nvPr/>
        </p:nvSpPr>
        <p:spPr>
          <a:xfrm>
            <a:off x="0" y="996925"/>
            <a:ext cx="9143999"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Unallocated spectrum is in white, to show the spectrum crunch is here. </a:t>
            </a:r>
          </a:p>
        </p:txBody>
      </p:sp>
      <p:sp>
        <p:nvSpPr>
          <p:cNvPr id="3" name="TextBox 2">
            <a:extLst>
              <a:ext uri="{FF2B5EF4-FFF2-40B4-BE49-F238E27FC236}">
                <a16:creationId xmlns:a16="http://schemas.microsoft.com/office/drawing/2014/main" id="{792CB3F8-E521-4158-AA8B-1D64A5D7042A}"/>
              </a:ext>
            </a:extLst>
          </p:cNvPr>
          <p:cNvSpPr txBox="1"/>
          <p:nvPr/>
        </p:nvSpPr>
        <p:spPr>
          <a:xfrm>
            <a:off x="2514600" y="1551324"/>
            <a:ext cx="954107" cy="400110"/>
          </a:xfrm>
          <a:prstGeom prst="rect">
            <a:avLst/>
          </a:prstGeom>
          <a:noFill/>
        </p:spPr>
        <p:txBody>
          <a:bodyPr wrap="none" rtlCol="0">
            <a:spAutoFit/>
          </a:bodyPr>
          <a:lstStyle/>
          <a:p>
            <a:r>
              <a:rPr lang="en-US" sz="2000" dirty="0">
                <a:solidFill>
                  <a:schemeClr val="accent6"/>
                </a:solidFill>
              </a:rPr>
              <a:t>3-9kHz</a:t>
            </a:r>
          </a:p>
        </p:txBody>
      </p:sp>
    </p:spTree>
    <p:extLst>
      <p:ext uri="{BB962C8B-B14F-4D97-AF65-F5344CB8AC3E}">
        <p14:creationId xmlns:p14="http://schemas.microsoft.com/office/powerpoint/2010/main" val="218297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919439" cy="902897"/>
          </a:xfrm>
        </p:spPr>
        <p:txBody>
          <a:bodyPr/>
          <a:lstStyle/>
          <a:p>
            <a:r>
              <a:rPr lang="en-US" sz="2400" dirty="0"/>
              <a:t>Spectrum Sharing Is Here</a:t>
            </a:r>
          </a:p>
        </p:txBody>
      </p:sp>
      <p:sp>
        <p:nvSpPr>
          <p:cNvPr id="3" name="Content Placeholder 2"/>
          <p:cNvSpPr>
            <a:spLocks noGrp="1"/>
          </p:cNvSpPr>
          <p:nvPr>
            <p:ph idx="1"/>
          </p:nvPr>
        </p:nvSpPr>
        <p:spPr>
          <a:xfrm>
            <a:off x="691160" y="1371600"/>
            <a:ext cx="8071840" cy="4953000"/>
          </a:xfrm>
        </p:spPr>
        <p:txBody>
          <a:bodyPr/>
          <a:lstStyle/>
          <a:p>
            <a:pPr>
              <a:buFont typeface="Arial" panose="020B0604020202020204" pitchFamily="34" charset="0"/>
              <a:buChar char="•"/>
            </a:pPr>
            <a:r>
              <a:rPr lang="en-US" sz="1800" dirty="0"/>
              <a:t>Regulators worldwide know that with spectrum being a finite resource, changes are needed to support the future</a:t>
            </a:r>
          </a:p>
          <a:p>
            <a:pPr lvl="1">
              <a:buFont typeface="Arial" panose="020B0604020202020204" pitchFamily="34" charset="0"/>
              <a:buChar char="•"/>
            </a:pPr>
            <a:r>
              <a:rPr lang="en-US" sz="1600" b="1" i="1" u="sng" dirty="0"/>
              <a:t>Spectrum efficiency is now a critical factor</a:t>
            </a:r>
          </a:p>
          <a:p>
            <a:pPr lvl="1">
              <a:buFont typeface="Arial" panose="020B0604020202020204" pitchFamily="34" charset="0"/>
              <a:buChar char="•"/>
            </a:pPr>
            <a:r>
              <a:rPr lang="en-US" sz="1600" dirty="0">
                <a:solidFill>
                  <a:schemeClr val="tx1"/>
                </a:solidFill>
              </a:rPr>
              <a:t>Going from not using to using is the biggest change in efficiency. </a:t>
            </a:r>
          </a:p>
          <a:p>
            <a:pPr lvl="1">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1600" dirty="0">
                <a:solidFill>
                  <a:schemeClr val="tx1"/>
                </a:solidFill>
              </a:rPr>
              <a:t>TV White Spaces (TVWS) </a:t>
            </a:r>
          </a:p>
          <a:p>
            <a:pPr lvl="1">
              <a:buFont typeface="Arial" panose="020B0604020202020204" pitchFamily="34" charset="0"/>
              <a:buChar char="•"/>
            </a:pPr>
            <a:r>
              <a:rPr lang="en-US" sz="1600" dirty="0">
                <a:solidFill>
                  <a:schemeClr val="tx1"/>
                </a:solidFill>
              </a:rPr>
              <a:t>Many countries using TVWS, expanding TVWS or looking at TVWS.</a:t>
            </a:r>
          </a:p>
          <a:p>
            <a:pPr lvl="1">
              <a:buFont typeface="Arial" panose="020B0604020202020204" pitchFamily="34" charset="0"/>
              <a:buChar char="•"/>
            </a:pPr>
            <a:r>
              <a:rPr lang="en-US" sz="1600" dirty="0">
                <a:solidFill>
                  <a:schemeClr val="tx1"/>
                </a:solidFill>
              </a:rPr>
              <a:t>USA, UK, Canada, Columbia, Jamaica, Namibia, Philippines, Singapore, South Africa, Thailand to name just a few. </a:t>
            </a:r>
          </a:p>
          <a:p>
            <a:pPr lvl="1">
              <a:buFont typeface="Arial" panose="020B0604020202020204" pitchFamily="34" charset="0"/>
              <a:buChar char="•"/>
            </a:pPr>
            <a:r>
              <a:rPr lang="en-US" sz="1600" dirty="0">
                <a:solidFill>
                  <a:schemeClr val="tx1"/>
                </a:solidFill>
              </a:rPr>
              <a:t>Response time/demand is shorter, what makes TVWS unique. </a:t>
            </a:r>
          </a:p>
          <a:p>
            <a:pPr>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1800" dirty="0">
                <a:solidFill>
                  <a:schemeClr val="tx1"/>
                </a:solidFill>
              </a:rPr>
              <a:t>Data Base use to aid in sharing is growing</a:t>
            </a:r>
          </a:p>
          <a:p>
            <a:pPr lvl="1">
              <a:buFont typeface="Arial" panose="020B0604020202020204" pitchFamily="34" charset="0"/>
              <a:buChar char="•"/>
            </a:pPr>
            <a:r>
              <a:rPr lang="en-US" sz="1600" dirty="0">
                <a:solidFill>
                  <a:schemeClr val="tx1"/>
                </a:solidFill>
              </a:rPr>
              <a:t>Government versus private</a:t>
            </a:r>
          </a:p>
          <a:p>
            <a:pPr lvl="1">
              <a:buFont typeface="Arial" panose="020B0604020202020204" pitchFamily="34" charset="0"/>
              <a:buChar char="•"/>
            </a:pPr>
            <a:r>
              <a:rPr lang="en-US" sz="1600" dirty="0">
                <a:solidFill>
                  <a:schemeClr val="tx1"/>
                </a:solidFill>
              </a:rPr>
              <a:t>Privacy of the data in the data base is being questioned</a:t>
            </a:r>
          </a:p>
          <a:p>
            <a:pPr lvl="3">
              <a:buFont typeface="Arial" panose="020B0604020202020204" pitchFamily="34" charset="0"/>
              <a:buChar char="•"/>
            </a:pPr>
            <a:endParaRPr lang="en-US" sz="1000" dirty="0">
              <a:solidFill>
                <a:schemeClr val="tx1"/>
              </a:solidFill>
            </a:endParaRPr>
          </a:p>
          <a:p>
            <a:pPr>
              <a:buFont typeface="Arial" panose="020B0604020202020204" pitchFamily="34" charset="0"/>
              <a:buChar char="•"/>
            </a:pPr>
            <a:r>
              <a:rPr lang="en-US" sz="1800" dirty="0">
                <a:solidFill>
                  <a:schemeClr val="tx1"/>
                </a:solidFill>
              </a:rPr>
              <a:t>Other sharing technologies continue to emerge, sensing, beacons, etc. </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23</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620044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The License-exempt (Unlicensed) Bands</a:t>
            </a:r>
          </a:p>
        </p:txBody>
      </p:sp>
      <p:sp>
        <p:nvSpPr>
          <p:cNvPr id="3" name="Content Placeholder 2"/>
          <p:cNvSpPr>
            <a:spLocks noGrp="1"/>
          </p:cNvSpPr>
          <p:nvPr>
            <p:ph idx="1"/>
          </p:nvPr>
        </p:nvSpPr>
        <p:spPr>
          <a:xfrm>
            <a:off x="691160" y="1335479"/>
            <a:ext cx="3880840" cy="5139934"/>
          </a:xfrm>
        </p:spPr>
        <p:txBody>
          <a:bodyPr/>
          <a:lstStyle/>
          <a:p>
            <a:pPr>
              <a:buFont typeface="Arial" panose="020B0604020202020204" pitchFamily="34" charset="0"/>
              <a:buChar char="•"/>
            </a:pPr>
            <a:r>
              <a:rPr lang="en-US" sz="1600" dirty="0"/>
              <a:t>433 MHz</a:t>
            </a:r>
            <a:r>
              <a:rPr lang="en-US" sz="1600" dirty="0">
                <a:solidFill>
                  <a:schemeClr val="bg1">
                    <a:lumMod val="65000"/>
                  </a:schemeClr>
                </a:solidFill>
              </a:rPr>
              <a:t> </a:t>
            </a:r>
          </a:p>
          <a:p>
            <a:pPr lvl="1">
              <a:buFont typeface="Arial" panose="020B0604020202020204" pitchFamily="34" charset="0"/>
              <a:buChar char="•"/>
            </a:pPr>
            <a:r>
              <a:rPr lang="en-US" sz="1600" dirty="0">
                <a:solidFill>
                  <a:schemeClr val="tx1"/>
                </a:solidFill>
              </a:rPr>
              <a:t>Very narrow</a:t>
            </a:r>
          </a:p>
          <a:p>
            <a:pPr>
              <a:buFont typeface="Arial" panose="020B0604020202020204" pitchFamily="34" charset="0"/>
              <a:buChar char="•"/>
            </a:pPr>
            <a:r>
              <a:rPr lang="en-US" sz="1600" dirty="0">
                <a:solidFill>
                  <a:schemeClr val="tx1"/>
                </a:solidFill>
              </a:rPr>
              <a:t>863 – 876 MHz</a:t>
            </a:r>
          </a:p>
          <a:p>
            <a:pPr lvl="1">
              <a:buFont typeface="Arial" panose="020B0604020202020204" pitchFamily="34" charset="0"/>
              <a:buChar char="•"/>
            </a:pPr>
            <a:r>
              <a:rPr lang="en-US" sz="1600" dirty="0">
                <a:solidFill>
                  <a:schemeClr val="tx1"/>
                </a:solidFill>
              </a:rPr>
              <a:t>Mostly in the EU </a:t>
            </a:r>
          </a:p>
          <a:p>
            <a:pPr>
              <a:buFont typeface="Arial" panose="020B0604020202020204" pitchFamily="34" charset="0"/>
              <a:buChar char="•"/>
            </a:pPr>
            <a:r>
              <a:rPr lang="en-US" sz="1600" dirty="0">
                <a:solidFill>
                  <a:schemeClr val="bg1">
                    <a:lumMod val="65000"/>
                  </a:schemeClr>
                </a:solidFill>
              </a:rPr>
              <a:t> </a:t>
            </a:r>
            <a:r>
              <a:rPr lang="en-US" sz="1600" dirty="0"/>
              <a:t>900 MHz (ISM) bands</a:t>
            </a:r>
          </a:p>
          <a:p>
            <a:pPr lvl="1">
              <a:buFont typeface="Arial" panose="020B0604020202020204" pitchFamily="34" charset="0"/>
              <a:buChar char="•"/>
            </a:pPr>
            <a:r>
              <a:rPr lang="en-US" sz="1600" dirty="0"/>
              <a:t>US: 902-928 MHz</a:t>
            </a:r>
          </a:p>
          <a:p>
            <a:pPr lvl="1">
              <a:buFont typeface="Arial" panose="020B0604020202020204" pitchFamily="34" charset="0"/>
              <a:buChar char="•"/>
            </a:pPr>
            <a:r>
              <a:rPr lang="en-US" sz="1600" dirty="0"/>
              <a:t>Intl: 915-921 or 928 or xxx MHz</a:t>
            </a:r>
          </a:p>
          <a:p>
            <a:pPr>
              <a:buFont typeface="Arial" panose="020B0604020202020204" pitchFamily="34" charset="0"/>
              <a:buChar char="•"/>
            </a:pPr>
            <a:r>
              <a:rPr lang="en-US" sz="1600" dirty="0"/>
              <a:t>2400-2483.5 MHz (ISM) band</a:t>
            </a:r>
          </a:p>
          <a:p>
            <a:pPr lvl="1">
              <a:buFont typeface="Arial" panose="020B0604020202020204" pitchFamily="34" charset="0"/>
              <a:buChar char="•"/>
            </a:pPr>
            <a:r>
              <a:rPr lang="en-US" sz="1600" dirty="0"/>
              <a:t>US: 1W EIRP</a:t>
            </a:r>
          </a:p>
          <a:p>
            <a:pPr lvl="1">
              <a:buFont typeface="Arial" panose="020B0604020202020204" pitchFamily="34" charset="0"/>
              <a:buChar char="•"/>
            </a:pPr>
            <a:r>
              <a:rPr lang="en-US" sz="1600" dirty="0"/>
              <a:t>EU: 100mW ERP</a:t>
            </a:r>
          </a:p>
          <a:p>
            <a:pPr>
              <a:buFont typeface="Arial" panose="020B0604020202020204" pitchFamily="34" charset="0"/>
              <a:buChar char="•"/>
            </a:pPr>
            <a:r>
              <a:rPr lang="en-US" sz="1600" dirty="0"/>
              <a:t>3550-3700 MHz band (US only) – </a:t>
            </a:r>
          </a:p>
          <a:p>
            <a:pPr lvl="1">
              <a:buFont typeface="Arial" panose="020B0604020202020204" pitchFamily="34" charset="0"/>
              <a:buChar char="•"/>
            </a:pPr>
            <a:r>
              <a:rPr lang="en-US" sz="1600" dirty="0"/>
              <a:t>Citizen Band Radio Service (CBRS)</a:t>
            </a:r>
          </a:p>
          <a:p>
            <a:pPr lvl="1">
              <a:buFont typeface="Arial" panose="020B0604020202020204" pitchFamily="34" charset="0"/>
              <a:buChar char="•"/>
            </a:pPr>
            <a:r>
              <a:rPr lang="en-US" sz="1600" dirty="0"/>
              <a:t>licensed by rule</a:t>
            </a:r>
          </a:p>
          <a:p>
            <a:pPr lvl="1">
              <a:buFont typeface="Arial" panose="020B0604020202020204" pitchFamily="34" charset="0"/>
              <a:buChar char="•"/>
            </a:pPr>
            <a:r>
              <a:rPr lang="en-US" sz="1600" dirty="0"/>
              <a:t>General Authorized Access 3-level sharing with incumbents and Priority Access Licensees</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24</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
        <p:nvSpPr>
          <p:cNvPr id="8" name="Content Placeholder 2">
            <a:extLst>
              <a:ext uri="{FF2B5EF4-FFF2-40B4-BE49-F238E27FC236}">
                <a16:creationId xmlns:a16="http://schemas.microsoft.com/office/drawing/2014/main" id="{BB55B239-CEEF-462D-BDF3-8F3AF2CD2BC3}"/>
              </a:ext>
            </a:extLst>
          </p:cNvPr>
          <p:cNvSpPr txBox="1">
            <a:spLocks/>
          </p:cNvSpPr>
          <p:nvPr/>
        </p:nvSpPr>
        <p:spPr bwMode="auto">
          <a:xfrm>
            <a:off x="4343400" y="1358133"/>
            <a:ext cx="3880840" cy="513993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1600" kern="0" dirty="0"/>
              <a:t>5150-5250 MHz band (US U-NII-1)</a:t>
            </a:r>
          </a:p>
          <a:p>
            <a:pPr lvl="1">
              <a:buFont typeface="Arial" panose="020B0604020202020204" pitchFamily="34" charset="0"/>
              <a:buChar char="•"/>
            </a:pPr>
            <a:r>
              <a:rPr lang="en-US" sz="1600" kern="0" dirty="0"/>
              <a:t>EU: Low power, indoor only</a:t>
            </a:r>
          </a:p>
          <a:p>
            <a:pPr lvl="1">
              <a:buFont typeface="Arial" panose="020B0604020202020204" pitchFamily="34" charset="0"/>
              <a:buChar char="•"/>
            </a:pPr>
            <a:r>
              <a:rPr lang="en-US" sz="1600" kern="0" dirty="0"/>
              <a:t>US: 1W EIRP, 125mW EIRP outdoor max above 30 degrees</a:t>
            </a:r>
          </a:p>
          <a:p>
            <a:pPr>
              <a:buFont typeface="Arial" panose="020B0604020202020204" pitchFamily="34" charset="0"/>
              <a:buChar char="•"/>
            </a:pPr>
            <a:r>
              <a:rPr lang="en-US" sz="1600" kern="0" dirty="0"/>
              <a:t>5250-5350 MHz band (US U-NII-2a)</a:t>
            </a:r>
          </a:p>
          <a:p>
            <a:pPr lvl="1">
              <a:buFont typeface="Arial" panose="020B0604020202020204" pitchFamily="34" charset="0"/>
              <a:buChar char="•"/>
            </a:pPr>
            <a:r>
              <a:rPr lang="en-US" sz="1600" kern="0" dirty="0"/>
              <a:t>DFS required</a:t>
            </a:r>
          </a:p>
          <a:p>
            <a:pPr>
              <a:buFont typeface="Arial" panose="020B0604020202020204" pitchFamily="34" charset="0"/>
              <a:buChar char="•"/>
            </a:pPr>
            <a:r>
              <a:rPr lang="en-US" sz="1600" kern="0" dirty="0"/>
              <a:t>5470-5725 MHz band (US U-NII-2c)</a:t>
            </a:r>
          </a:p>
          <a:p>
            <a:pPr>
              <a:buFont typeface="Arial" panose="020B0604020202020204" pitchFamily="34" charset="0"/>
              <a:buChar char="•"/>
            </a:pPr>
            <a:r>
              <a:rPr lang="en-US" sz="1600" kern="0" dirty="0"/>
              <a:t>5725-5850 MHz band (US U-NII-3)</a:t>
            </a:r>
          </a:p>
          <a:p>
            <a:pPr lvl="1">
              <a:buFont typeface="Arial" panose="020B0604020202020204" pitchFamily="34" charset="0"/>
              <a:buChar char="•"/>
            </a:pPr>
            <a:r>
              <a:rPr lang="en-US" sz="1600" kern="0" dirty="0"/>
              <a:t>US: 4W+  EIRP</a:t>
            </a:r>
          </a:p>
          <a:p>
            <a:pPr lvl="1">
              <a:buFont typeface="Arial" panose="020B0604020202020204" pitchFamily="34" charset="0"/>
              <a:buChar char="•"/>
            </a:pPr>
            <a:r>
              <a:rPr lang="en-US" sz="1600" kern="0" dirty="0"/>
              <a:t>EU: 25mW SRD</a:t>
            </a:r>
          </a:p>
          <a:p>
            <a:pPr>
              <a:buFont typeface="Arial" panose="020B0604020202020204" pitchFamily="34" charset="0"/>
              <a:buChar char="•"/>
            </a:pPr>
            <a:r>
              <a:rPr lang="en-US" sz="1600" kern="0" dirty="0"/>
              <a:t>57 – 71 GHz</a:t>
            </a:r>
          </a:p>
          <a:p>
            <a:pPr lvl="1">
              <a:buFont typeface="Arial" panose="020B0604020202020204" pitchFamily="34" charset="0"/>
              <a:buChar char="•"/>
            </a:pPr>
            <a:r>
              <a:rPr lang="en-US" sz="1600" kern="0" dirty="0">
                <a:solidFill>
                  <a:schemeClr val="tx1"/>
                </a:solidFill>
              </a:rPr>
              <a:t>Country specific</a:t>
            </a:r>
          </a:p>
        </p:txBody>
      </p:sp>
    </p:spTree>
    <p:extLst>
      <p:ext uri="{BB962C8B-B14F-4D97-AF65-F5344CB8AC3E}">
        <p14:creationId xmlns:p14="http://schemas.microsoft.com/office/powerpoint/2010/main" val="160650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293297"/>
          </a:xfrm>
        </p:spPr>
        <p:txBody>
          <a:bodyPr/>
          <a:lstStyle/>
          <a:p>
            <a:r>
              <a:rPr lang="en-US" sz="2400" dirty="0"/>
              <a:t>More on License-Exempt and IoT</a:t>
            </a:r>
          </a:p>
        </p:txBody>
      </p:sp>
      <p:sp>
        <p:nvSpPr>
          <p:cNvPr id="3" name="Content Placeholder 2"/>
          <p:cNvSpPr>
            <a:spLocks noGrp="1"/>
          </p:cNvSpPr>
          <p:nvPr>
            <p:ph idx="1"/>
          </p:nvPr>
        </p:nvSpPr>
        <p:spPr>
          <a:xfrm>
            <a:off x="601662" y="954478"/>
            <a:ext cx="8416852" cy="5645540"/>
          </a:xfrm>
        </p:spPr>
        <p:txBody>
          <a:bodyPr/>
          <a:lstStyle/>
          <a:p>
            <a:pPr>
              <a:buFont typeface="Arial" panose="020B0604020202020204" pitchFamily="34" charset="0"/>
              <a:buChar char="•"/>
            </a:pPr>
            <a:r>
              <a:rPr lang="en-US" sz="2000" dirty="0"/>
              <a:t>Relatively narrow-band technologies have other options</a:t>
            </a:r>
          </a:p>
          <a:p>
            <a:pPr lvl="1">
              <a:buFont typeface="Arial" panose="020B0604020202020204" pitchFamily="34" charset="0"/>
              <a:buChar char="•"/>
            </a:pPr>
            <a:r>
              <a:rPr lang="en-US" sz="1800" dirty="0"/>
              <a:t>Parts of the 800-900 MHz band are available in some regions for unlicensed use</a:t>
            </a:r>
          </a:p>
          <a:p>
            <a:pPr lvl="2">
              <a:buFont typeface="Arial" panose="020B0604020202020204" pitchFamily="34" charset="0"/>
              <a:buChar char="•"/>
            </a:pPr>
            <a:r>
              <a:rPr lang="en-US" sz="1600" dirty="0"/>
              <a:t>EU 863-870 MHz low duty cycle, low power, some specific applications, evolving </a:t>
            </a:r>
          </a:p>
          <a:p>
            <a:pPr lvl="2">
              <a:buFont typeface="Arial" panose="020B0604020202020204" pitchFamily="34" charset="0"/>
              <a:buChar char="•"/>
            </a:pPr>
            <a:r>
              <a:rPr lang="en-US" sz="1600" dirty="0"/>
              <a:t>US 902-928 MHz, </a:t>
            </a:r>
          </a:p>
          <a:p>
            <a:pPr lvl="2">
              <a:buFont typeface="Arial" panose="020B0604020202020204" pitchFamily="34" charset="0"/>
              <a:buChar char="•"/>
            </a:pPr>
            <a:r>
              <a:rPr lang="en-US" sz="1600" dirty="0"/>
              <a:t>EU 915-921 MHz bandwidth (600kHz) and duty cycle (1%) limits</a:t>
            </a:r>
          </a:p>
          <a:p>
            <a:pPr lvl="2">
              <a:buFont typeface="Arial" panose="020B0604020202020204" pitchFamily="34" charset="0"/>
              <a:buChar char="•"/>
            </a:pPr>
            <a:r>
              <a:rPr lang="en-US" sz="1600" dirty="0"/>
              <a:t>Spotty availability globally, though growing rapidly</a:t>
            </a:r>
          </a:p>
          <a:p>
            <a:pPr lvl="1">
              <a:buFont typeface="Arial" panose="020B0604020202020204" pitchFamily="34" charset="0"/>
              <a:buChar char="•"/>
            </a:pPr>
            <a:r>
              <a:rPr lang="en-US" sz="1800" dirty="0" err="1"/>
              <a:t>SigFox</a:t>
            </a:r>
            <a:r>
              <a:rPr lang="en-US" sz="1800" dirty="0"/>
              <a:t> Ultra Narrow Band for low bit-rate (~5kbps), long range communications</a:t>
            </a:r>
          </a:p>
          <a:p>
            <a:pPr lvl="2">
              <a:buFont typeface="Arial" panose="020B0604020202020204" pitchFamily="34" charset="0"/>
              <a:buChar char="•"/>
            </a:pPr>
            <a:r>
              <a:rPr lang="en-US" sz="1600" dirty="0"/>
              <a:t>Primarily EU in 868 MHz band</a:t>
            </a:r>
          </a:p>
          <a:p>
            <a:pPr lvl="1">
              <a:buFont typeface="Arial" panose="020B0604020202020204" pitchFamily="34" charset="0"/>
              <a:buChar char="•"/>
            </a:pPr>
            <a:r>
              <a:rPr lang="en-US" sz="1800" dirty="0" err="1"/>
              <a:t>LoRaWAN</a:t>
            </a:r>
            <a:r>
              <a:rPr lang="en-US" sz="1800" dirty="0"/>
              <a:t> long range low power applications</a:t>
            </a:r>
          </a:p>
          <a:p>
            <a:pPr lvl="2">
              <a:buFont typeface="Arial" panose="020B0604020202020204" pitchFamily="34" charset="0"/>
              <a:buChar char="•"/>
            </a:pPr>
            <a:r>
              <a:rPr lang="en-US" sz="1600" dirty="0"/>
              <a:t>Sensor networks</a:t>
            </a:r>
          </a:p>
          <a:p>
            <a:pPr lvl="1">
              <a:buFont typeface="Arial" panose="020B0604020202020204" pitchFamily="34" charset="0"/>
              <a:buChar char="•"/>
            </a:pPr>
            <a:r>
              <a:rPr lang="en-US" sz="1800" dirty="0"/>
              <a:t>Short Range Devices (SRDs)</a:t>
            </a:r>
          </a:p>
          <a:p>
            <a:pPr lvl="2">
              <a:buFont typeface="Arial" panose="020B0604020202020204" pitchFamily="34" charset="0"/>
              <a:buChar char="•"/>
            </a:pPr>
            <a:r>
              <a:rPr lang="en-US" sz="1600" dirty="0"/>
              <a:t>Wide variety of use cases </a:t>
            </a:r>
          </a:p>
          <a:p>
            <a:pPr lvl="2">
              <a:buFont typeface="Arial" panose="020B0604020202020204" pitchFamily="34" charset="0"/>
              <a:buChar char="•"/>
            </a:pPr>
            <a:r>
              <a:rPr lang="en-US" sz="1600" dirty="0"/>
              <a:t>European REC 70-03 with license-exempt availability is constantly being updated</a:t>
            </a:r>
            <a:endParaRPr lang="en-US" sz="2000" dirty="0"/>
          </a:p>
          <a:p>
            <a:pPr>
              <a:buFont typeface="Arial" panose="020B0604020202020204" pitchFamily="34" charset="0"/>
              <a:buChar char="•"/>
            </a:pPr>
            <a:r>
              <a:rPr lang="en-US" sz="2000" dirty="0"/>
              <a:t>TV White Spaces (IEEE 802.11af, 802.22)</a:t>
            </a:r>
          </a:p>
          <a:p>
            <a:pPr lvl="1">
              <a:buFont typeface="Arial" panose="020B0604020202020204" pitchFamily="34" charset="0"/>
              <a:buChar char="•"/>
            </a:pPr>
            <a:r>
              <a:rPr lang="en-US" sz="1800" dirty="0"/>
              <a:t>Use of “white spaces” between TV channels, hampered by no global standard for TV spectrum, regulators consideration for LTE auction revenues</a:t>
            </a:r>
          </a:p>
          <a:p>
            <a:pPr lvl="1">
              <a:buFont typeface="Arial" panose="020B0604020202020204" pitchFamily="34" charset="0"/>
              <a:buChar char="•"/>
            </a:pPr>
            <a:r>
              <a:rPr lang="en-US" sz="1800" dirty="0"/>
              <a:t>Backhaul where broadcast TV is sparse, e.g. developing countries, US farmland</a:t>
            </a:r>
          </a:p>
          <a:p>
            <a:pPr marL="0" indent="0"/>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25</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3535202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Looking to the Future</a:t>
            </a:r>
          </a:p>
        </p:txBody>
      </p:sp>
      <p:sp>
        <p:nvSpPr>
          <p:cNvPr id="3" name="Content Placeholder 2"/>
          <p:cNvSpPr>
            <a:spLocks noGrp="1"/>
          </p:cNvSpPr>
          <p:nvPr>
            <p:ph idx="1"/>
          </p:nvPr>
        </p:nvSpPr>
        <p:spPr>
          <a:xfrm>
            <a:off x="717792" y="1108466"/>
            <a:ext cx="8426207" cy="5139934"/>
          </a:xfrm>
        </p:spPr>
        <p:txBody>
          <a:bodyPr/>
          <a:lstStyle/>
          <a:p>
            <a:pPr>
              <a:buFont typeface="Arial" panose="020B0604020202020204" pitchFamily="34" charset="0"/>
              <a:buChar char="•"/>
            </a:pPr>
            <a:r>
              <a:rPr lang="en-US" sz="2000" dirty="0"/>
              <a:t>US and EU studying license-exempt sharing of the 6 GHz band</a:t>
            </a:r>
          </a:p>
          <a:p>
            <a:pPr lvl="1">
              <a:buFont typeface="Arial" panose="020B0604020202020204" pitchFamily="34" charset="0"/>
              <a:buChar char="•"/>
            </a:pPr>
            <a:r>
              <a:rPr lang="en-US" sz="1800" dirty="0"/>
              <a:t>FCC looking at 5925-7125 MHz (Extremely Active NPRM now….) </a:t>
            </a:r>
          </a:p>
          <a:p>
            <a:pPr lvl="1">
              <a:buFont typeface="Arial" panose="020B0604020202020204" pitchFamily="34" charset="0"/>
              <a:buChar char="•"/>
            </a:pPr>
            <a:r>
              <a:rPr lang="en-US" sz="1800" dirty="0"/>
              <a:t>ETSI/CEPT-WGFM/WGSE looking at 5925-6425 MHz (Also  extremely active)</a:t>
            </a:r>
          </a:p>
          <a:p>
            <a:pPr marL="1828800" lvl="4" indent="0"/>
            <a:endParaRPr lang="en-US" sz="1200" dirty="0"/>
          </a:p>
          <a:p>
            <a:pPr>
              <a:buFont typeface="Arial" panose="020B0604020202020204" pitchFamily="34" charset="0"/>
              <a:buChar char="•"/>
            </a:pPr>
            <a:r>
              <a:rPr lang="en-US" sz="2000" dirty="0"/>
              <a:t>US legislation proposing 3700-4200 MHz band</a:t>
            </a:r>
          </a:p>
          <a:p>
            <a:pPr lvl="4">
              <a:buFont typeface="Arial" panose="020B0604020202020204" pitchFamily="34" charset="0"/>
              <a:buChar char="•"/>
            </a:pPr>
            <a:endParaRPr lang="en-US" sz="1200" dirty="0"/>
          </a:p>
          <a:p>
            <a:pPr>
              <a:buFont typeface="Arial" panose="020B0604020202020204" pitchFamily="34" charset="0"/>
              <a:buChar char="•"/>
            </a:pPr>
            <a:r>
              <a:rPr lang="en-US" sz="2000" dirty="0"/>
              <a:t>Wireless applications continue to grow unabated</a:t>
            </a:r>
          </a:p>
          <a:p>
            <a:pPr lvl="1">
              <a:buFont typeface="Arial" panose="020B0604020202020204" pitchFamily="34" charset="0"/>
              <a:buChar char="•"/>
            </a:pPr>
            <a:r>
              <a:rPr lang="en-US" sz="1800" dirty="0"/>
              <a:t>Old rules and allocations must be reviewed</a:t>
            </a:r>
          </a:p>
          <a:p>
            <a:pPr lvl="1">
              <a:buFont typeface="Arial" panose="020B0604020202020204" pitchFamily="34" charset="0"/>
              <a:buChar char="•"/>
            </a:pPr>
            <a:r>
              <a:rPr lang="en-US" sz="1800" b="1" u="sng" dirty="0"/>
              <a:t>Better and more sharing methods must be explored and are being explored</a:t>
            </a:r>
            <a:endParaRPr lang="en-US" sz="1200" dirty="0"/>
          </a:p>
          <a:p>
            <a:pPr>
              <a:buFont typeface="Arial" panose="020B0604020202020204" pitchFamily="34" charset="0"/>
              <a:buChar char="•"/>
            </a:pPr>
            <a:r>
              <a:rPr lang="en-US" sz="2000" dirty="0"/>
              <a:t>“Internet access for all” still billions short of its goal</a:t>
            </a:r>
          </a:p>
          <a:p>
            <a:pPr lvl="1">
              <a:buFont typeface="Arial" panose="020B0604020202020204" pitchFamily="34" charset="0"/>
              <a:buChar char="•"/>
            </a:pPr>
            <a:r>
              <a:rPr lang="en-US" sz="1800" dirty="0"/>
              <a:t>Wireless backhaul is the only option in many regions</a:t>
            </a:r>
          </a:p>
          <a:p>
            <a:pPr lvl="4">
              <a:buFont typeface="Arial" panose="020B0604020202020204" pitchFamily="34" charset="0"/>
              <a:buChar char="•"/>
            </a:pPr>
            <a:endParaRPr lang="en-US" sz="1200" dirty="0"/>
          </a:p>
          <a:p>
            <a:pPr>
              <a:buFont typeface="Arial" panose="020B0604020202020204" pitchFamily="34" charset="0"/>
              <a:buChar char="•"/>
            </a:pPr>
            <a:r>
              <a:rPr lang="en-US" sz="2000" u="sng" dirty="0"/>
              <a:t>IEEE 802.18 will continue to support the standardization for all of the wireless LAN/MAN technologies</a:t>
            </a:r>
          </a:p>
          <a:p>
            <a:pPr lvl="1">
              <a:buFont typeface="Arial" panose="020B0604020202020204" pitchFamily="34" charset="0"/>
              <a:buChar char="•"/>
            </a:pPr>
            <a:r>
              <a:rPr lang="en-US" sz="1800" dirty="0"/>
              <a:t>Fairness in the use of spectrum</a:t>
            </a:r>
          </a:p>
          <a:p>
            <a:pPr lvl="1">
              <a:buFont typeface="Arial" panose="020B0604020202020204" pitchFamily="34" charset="0"/>
              <a:buChar char="•"/>
            </a:pPr>
            <a:r>
              <a:rPr lang="en-US" sz="1800" dirty="0"/>
              <a:t>Outreach with regulators to drive the needed actions</a:t>
            </a:r>
            <a:r>
              <a:rPr lang="en-US" sz="1600" dirty="0">
                <a:solidFill>
                  <a:schemeClr val="bg1">
                    <a:lumMod val="65000"/>
                  </a:schemeClr>
                </a:solidFill>
              </a:rPr>
              <a:t> </a:t>
            </a: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26</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284417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0319"/>
            <a:ext cx="7770813" cy="643327"/>
          </a:xfrm>
        </p:spPr>
        <p:txBody>
          <a:bodyPr/>
          <a:lstStyle/>
          <a:p>
            <a:r>
              <a:rPr lang="en-US" sz="2400" dirty="0"/>
              <a:t>Questions? </a:t>
            </a:r>
          </a:p>
        </p:txBody>
      </p:sp>
      <p:sp>
        <p:nvSpPr>
          <p:cNvPr id="3" name="Content Placeholder 2"/>
          <p:cNvSpPr>
            <a:spLocks noGrp="1"/>
          </p:cNvSpPr>
          <p:nvPr>
            <p:ph idx="1"/>
          </p:nvPr>
        </p:nvSpPr>
        <p:spPr>
          <a:xfrm>
            <a:off x="685801" y="1676400"/>
            <a:ext cx="6553199" cy="4608214"/>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Thank You </a:t>
            </a:r>
          </a:p>
          <a:p>
            <a:pPr>
              <a:buFont typeface="Arial" panose="020B0604020202020204" pitchFamily="34" charset="0"/>
              <a:buChar char="•"/>
            </a:pPr>
            <a:endParaRPr lang="en-US"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lvl="0"/>
            <a:r>
              <a:rPr lang="en-US" sz="1400" dirty="0"/>
              <a:t>Acknowledgement: </a:t>
            </a:r>
          </a:p>
          <a:p>
            <a:pPr lvl="1" indent="0"/>
            <a:r>
              <a:rPr lang="en-US" sz="1400" dirty="0"/>
              <a:t>Some of the material in this presentation is from March 2018 Tutorial given by Rich Kennedy of Unlicensed Spectrum Advocates.</a:t>
            </a:r>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27</a:t>
            </a:fld>
            <a:endParaRPr lang="en-GB" dirty="0"/>
          </a:p>
        </p:txBody>
      </p:sp>
      <p:sp>
        <p:nvSpPr>
          <p:cNvPr id="5" name="Footer Placeholder 4"/>
          <p:cNvSpPr>
            <a:spLocks noGrp="1"/>
          </p:cNvSpPr>
          <p:nvPr>
            <p:ph type="ftr" idx="14"/>
          </p:nvPr>
        </p:nvSpPr>
        <p:spPr/>
        <p:txBody>
          <a:bodyPr/>
          <a:lstStyle/>
          <a:p>
            <a:r>
              <a:rPr lang="en-US" dirty="0"/>
              <a:t>Jay Holcomb (Itron)</a:t>
            </a:r>
            <a:endParaRPr lang="en-GB" dirty="0"/>
          </a:p>
        </p:txBody>
      </p:sp>
      <p:sp>
        <p:nvSpPr>
          <p:cNvPr id="6" name="Date Placeholder 5"/>
          <p:cNvSpPr>
            <a:spLocks noGrp="1"/>
          </p:cNvSpPr>
          <p:nvPr>
            <p:ph type="dt" idx="15"/>
          </p:nvPr>
        </p:nvSpPr>
        <p:spPr/>
        <p:txBody>
          <a:bodyPr/>
          <a:lstStyle/>
          <a:p>
            <a:r>
              <a:rPr lang="en-US"/>
              <a:t>11 March  2019</a:t>
            </a:r>
            <a:endParaRPr lang="en-GB" dirty="0"/>
          </a:p>
        </p:txBody>
      </p:sp>
    </p:spTree>
    <p:extLst>
      <p:ext uri="{BB962C8B-B14F-4D97-AF65-F5344CB8AC3E}">
        <p14:creationId xmlns:p14="http://schemas.microsoft.com/office/powerpoint/2010/main" val="2080679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Other</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endParaRPr lang="en-US" sz="1800" dirty="0"/>
          </a:p>
          <a:p>
            <a:pPr>
              <a:buFont typeface="Arial" panose="020B0604020202020204" pitchFamily="34" charset="0"/>
              <a:buChar char="•"/>
            </a:pPr>
            <a:r>
              <a:rPr lang="en-US" sz="1800" dirty="0">
                <a:solidFill>
                  <a:schemeClr val="bg1">
                    <a:lumMod val="65000"/>
                  </a:schemeClr>
                </a:solidFill>
              </a:rPr>
              <a:t> </a:t>
            </a:r>
          </a:p>
          <a:p>
            <a:pPr>
              <a:buFont typeface="Arial" panose="020B0604020202020204" pitchFamily="34" charset="0"/>
              <a:buChar char="•"/>
            </a:pPr>
            <a:r>
              <a:rPr lang="en-US" sz="1800" dirty="0">
                <a:solidFill>
                  <a:schemeClr val="tx1"/>
                </a:solidFill>
              </a:rPr>
              <a:t> </a:t>
            </a:r>
          </a:p>
          <a:p>
            <a:pPr>
              <a:buFont typeface="Arial" panose="020B0604020202020204" pitchFamily="34" charset="0"/>
              <a:buChar char="•"/>
            </a:pP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28</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2953370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Sunday Welcome </a:t>
            </a:r>
            <a:r>
              <a:rPr lang="en-US" sz="1800" dirty="0"/>
              <a:t>– 1 of 2</a:t>
            </a:r>
            <a:br>
              <a:rPr lang="en-US" sz="2400" dirty="0"/>
            </a:br>
            <a:r>
              <a:rPr lang="en-US" sz="2400" dirty="0"/>
              <a:t>802.18 Radio Regulatory Technical Advisory Group</a:t>
            </a:r>
          </a:p>
        </p:txBody>
      </p:sp>
      <p:sp>
        <p:nvSpPr>
          <p:cNvPr id="3" name="Content Placeholder 2"/>
          <p:cNvSpPr>
            <a:spLocks noGrp="1"/>
          </p:cNvSpPr>
          <p:nvPr>
            <p:ph idx="1"/>
          </p:nvPr>
        </p:nvSpPr>
        <p:spPr>
          <a:xfrm>
            <a:off x="691160" y="1335479"/>
            <a:ext cx="8296126" cy="5139934"/>
          </a:xfrm>
        </p:spPr>
        <p:txBody>
          <a:bodyPr/>
          <a:lstStyle/>
          <a:p>
            <a:pPr lvl="0">
              <a:buFont typeface="Arial" panose="020B0604020202020204" pitchFamily="34" charset="0"/>
              <a:buChar char="•"/>
            </a:pPr>
            <a:endParaRPr lang="en-US" sz="1200" dirty="0"/>
          </a:p>
          <a:p>
            <a:pPr lvl="0">
              <a:buFont typeface="Arial" panose="020B0604020202020204" pitchFamily="34" charset="0"/>
              <a:buChar char="•"/>
            </a:pPr>
            <a:r>
              <a:rPr lang="en-US" sz="2000" dirty="0"/>
              <a:t>Represents IEEE 802 as the leader in wireless access networking  Standards development</a:t>
            </a:r>
          </a:p>
          <a:p>
            <a:pPr marL="800100" lvl="1" indent="-342900">
              <a:buFont typeface="Arial" panose="020B0604020202020204" pitchFamily="34" charset="0"/>
              <a:buChar char="•"/>
            </a:pPr>
            <a:r>
              <a:rPr lang="en-US" dirty="0"/>
              <a:t>Provide regulators with roadmap and rationale of new standards work</a:t>
            </a:r>
          </a:p>
          <a:p>
            <a:pPr marL="800100" lvl="1" indent="-342900">
              <a:buFont typeface="Arial" panose="020B0604020202020204" pitchFamily="34" charset="0"/>
              <a:buChar char="•"/>
            </a:pPr>
            <a:r>
              <a:rPr lang="en-US" dirty="0"/>
              <a:t>Develop a relationship with regulators that encourages dialogs, both formal and informal</a:t>
            </a:r>
          </a:p>
          <a:p>
            <a:pPr marL="800100" lvl="1" indent="-342900">
              <a:buFont typeface="Arial" panose="020B0604020202020204" pitchFamily="34" charset="0"/>
              <a:buChar char="•"/>
            </a:pPr>
            <a:r>
              <a:rPr lang="en-US" dirty="0"/>
              <a:t>Develop common 802 positions, accommodating differences among 802 subgroups, as feasible in accordance with deadlines</a:t>
            </a:r>
          </a:p>
          <a:p>
            <a:pPr marL="800100" lvl="1" indent="-342900">
              <a:buFont typeface="Arial" panose="020B0604020202020204" pitchFamily="34" charset="0"/>
              <a:buChar char="•"/>
            </a:pPr>
            <a:r>
              <a:rPr lang="en-US" dirty="0"/>
              <a:t>Draft regulatory inputs on topics involving multiple Working Groups</a:t>
            </a:r>
          </a:p>
          <a:p>
            <a:pPr marL="800100" lvl="1" indent="-342900">
              <a:buFont typeface="Arial" panose="020B0604020202020204" pitchFamily="34" charset="0"/>
              <a:buChar char="•"/>
            </a:pPr>
            <a:r>
              <a:rPr lang="en-US" dirty="0"/>
              <a:t>Provide regulators with IEEE 802 comments/feedback to their request for comments, consultations, rule making and etc. </a:t>
            </a:r>
          </a:p>
          <a:p>
            <a:pPr>
              <a:buFont typeface="Arial" panose="020B0604020202020204" pitchFamily="34" charset="0"/>
              <a:buChar char="•"/>
            </a:pPr>
            <a:endParaRPr lang="en-US" sz="2000" dirty="0"/>
          </a:p>
          <a:p>
            <a:pPr>
              <a:buFont typeface="Arial" panose="020B0604020202020204" pitchFamily="34" charset="0"/>
              <a:buChar char="•"/>
            </a:pPr>
            <a:r>
              <a:rPr lang="en-US" sz="2000" dirty="0"/>
              <a:t>To support the Radio Regulatory Mission, Working Groups can notify the Radio Regulatory TAG of relevant regulatory inquiries, activities and timelines as they become aware of them also.</a:t>
            </a:r>
            <a:endParaRPr lang="en-US" sz="20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29</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3910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IEEE 802.18 – </a:t>
            </a:r>
            <a:br>
              <a:rPr lang="en-US" sz="2400" dirty="0"/>
            </a:br>
            <a:r>
              <a:rPr lang="en-US" sz="2400" dirty="0"/>
              <a:t>The Radio Regulatory Technical Advisory Group</a:t>
            </a:r>
          </a:p>
        </p:txBody>
      </p:sp>
      <p:sp>
        <p:nvSpPr>
          <p:cNvPr id="3" name="Content Placeholder 2"/>
          <p:cNvSpPr>
            <a:spLocks noGrp="1"/>
          </p:cNvSpPr>
          <p:nvPr>
            <p:ph idx="1"/>
          </p:nvPr>
        </p:nvSpPr>
        <p:spPr>
          <a:xfrm>
            <a:off x="691160" y="1600200"/>
            <a:ext cx="8296126" cy="4526791"/>
          </a:xfrm>
        </p:spPr>
        <p:txBody>
          <a:bodyPr/>
          <a:lstStyle/>
          <a:p>
            <a:pPr>
              <a:buFont typeface="Arial" panose="020B0604020202020204" pitchFamily="34" charset="0"/>
              <a:buChar char="•"/>
            </a:pPr>
            <a:r>
              <a:rPr lang="en-US" sz="2000" dirty="0"/>
              <a:t>IEEE 802 includes four wireless technology standards working groups</a:t>
            </a:r>
          </a:p>
          <a:p>
            <a:pPr lvl="1">
              <a:buFont typeface="Arial" panose="020B0604020202020204" pitchFamily="34" charset="0"/>
              <a:buChar char="•"/>
            </a:pPr>
            <a:r>
              <a:rPr lang="en-US" dirty="0"/>
              <a:t>802.11 Wireless Local Area Networks (WLAN)</a:t>
            </a:r>
          </a:p>
          <a:p>
            <a:pPr lvl="1">
              <a:buFont typeface="Arial" panose="020B0604020202020204" pitchFamily="34" charset="0"/>
              <a:buChar char="•"/>
            </a:pPr>
            <a:r>
              <a:rPr lang="en-US" dirty="0"/>
              <a:t>802.15 Wireless Specialty Networks (WSN)</a:t>
            </a:r>
          </a:p>
          <a:p>
            <a:pPr lvl="1">
              <a:buFont typeface="Arial" panose="020B0604020202020204" pitchFamily="34" charset="0"/>
              <a:buChar char="•"/>
            </a:pPr>
            <a:r>
              <a:rPr lang="en-US" dirty="0"/>
              <a:t>802.16 Wireless Metropolitan Area Networks (WMAN)</a:t>
            </a:r>
          </a:p>
          <a:p>
            <a:pPr lvl="2">
              <a:lnSpc>
                <a:spcPts val="1600"/>
              </a:lnSpc>
              <a:spcBef>
                <a:spcPts val="0"/>
              </a:spcBef>
              <a:buFont typeface="Arial" panose="020B0604020202020204" pitchFamily="34" charset="0"/>
              <a:buChar char="•"/>
            </a:pPr>
            <a:r>
              <a:rPr lang="en-US" sz="2000" dirty="0"/>
              <a:t>Hibernating </a:t>
            </a:r>
          </a:p>
          <a:p>
            <a:pPr lvl="1">
              <a:buFont typeface="Arial" panose="020B0604020202020204" pitchFamily="34" charset="0"/>
              <a:buChar char="•"/>
            </a:pPr>
            <a:r>
              <a:rPr lang="en-US" dirty="0"/>
              <a:t>802.22 Wireless Regional Area Networks (WRAN)</a:t>
            </a:r>
          </a:p>
          <a:p>
            <a:pPr>
              <a:buFont typeface="Arial" panose="020B0604020202020204" pitchFamily="34" charset="0"/>
              <a:buChar char="•"/>
            </a:pPr>
            <a:r>
              <a:rPr lang="en-US" sz="2000" dirty="0"/>
              <a:t>These groups develop the standards that drive the development of  wireless technologies operating in Radio Frequency (RF) spectrum </a:t>
            </a:r>
          </a:p>
          <a:p>
            <a:pPr>
              <a:buFont typeface="Arial" panose="020B0604020202020204" pitchFamily="34" charset="0"/>
              <a:buChar char="•"/>
            </a:pPr>
            <a:r>
              <a:rPr lang="en-US" sz="2000" dirty="0"/>
              <a:t>Use of the RF spectrum is regulated by governmental bodies to protect licensed and authorized license-exempt users</a:t>
            </a:r>
          </a:p>
          <a:p>
            <a:pPr>
              <a:buFont typeface="Arial" panose="020B0604020202020204" pitchFamily="34" charset="0"/>
              <a:buChar char="•"/>
            </a:pPr>
            <a:r>
              <a:rPr lang="en-US" sz="2000" dirty="0"/>
              <a:t>IEEE 802.18 provides guidance for the standards development process, and works with government regulators to ensure that spectrum is available to support the technologies based on the standards</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3</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2214422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Sunday Welcome </a:t>
            </a:r>
            <a:r>
              <a:rPr lang="en-US" sz="1800" dirty="0"/>
              <a:t>– 2 of 2</a:t>
            </a:r>
            <a:br>
              <a:rPr lang="en-US" sz="1800" dirty="0"/>
            </a:br>
            <a:r>
              <a:rPr lang="en-US" sz="2400" dirty="0"/>
              <a:t>802.18 Radio Regulatory Technical Advisory Group</a:t>
            </a:r>
          </a:p>
        </p:txBody>
      </p:sp>
      <p:sp>
        <p:nvSpPr>
          <p:cNvPr id="3" name="Content Placeholder 2"/>
          <p:cNvSpPr>
            <a:spLocks noGrp="1"/>
          </p:cNvSpPr>
          <p:nvPr>
            <p:ph idx="1"/>
          </p:nvPr>
        </p:nvSpPr>
        <p:spPr>
          <a:xfrm>
            <a:off x="691160" y="1496069"/>
            <a:ext cx="8296126" cy="5189628"/>
          </a:xfrm>
        </p:spPr>
        <p:txBody>
          <a:bodyPr/>
          <a:lstStyle/>
          <a:p>
            <a:pPr lvl="0">
              <a:spcBef>
                <a:spcPts val="0"/>
              </a:spcBef>
              <a:buFont typeface="Arial" panose="020B0604020202020204" pitchFamily="34" charset="0"/>
              <a:buChar char="•"/>
            </a:pPr>
            <a:r>
              <a:rPr lang="en-US" sz="2000" dirty="0"/>
              <a:t>Internal communication, from the RR-TAG</a:t>
            </a:r>
          </a:p>
          <a:p>
            <a:pPr marL="800100" lvl="1" indent="-342900">
              <a:spcBef>
                <a:spcPts val="0"/>
              </a:spcBef>
              <a:buFont typeface="Arial" panose="020B0604020202020204" pitchFamily="34" charset="0"/>
              <a:buChar char="•"/>
            </a:pPr>
            <a:r>
              <a:rPr lang="en-US" sz="1600" dirty="0"/>
              <a:t>Notifies Working Groups of relevant regulatory inquiries, activities and timelines</a:t>
            </a:r>
          </a:p>
          <a:p>
            <a:pPr marL="1200150" lvl="2" indent="-285750">
              <a:spcBef>
                <a:spcPts val="0"/>
              </a:spcBef>
              <a:buFont typeface="Arial" panose="020B0604020202020204" pitchFamily="34" charset="0"/>
              <a:buChar char="•"/>
            </a:pPr>
            <a:r>
              <a:rPr lang="en-US" sz="1600" dirty="0"/>
              <a:t>Notification is made as information becomes available rather than based on meeting schedule</a:t>
            </a:r>
          </a:p>
          <a:p>
            <a:pPr marL="800100" lvl="1" indent="-342900">
              <a:spcBef>
                <a:spcPts val="0"/>
              </a:spcBef>
              <a:buFont typeface="Arial" panose="020B0604020202020204" pitchFamily="34" charset="0"/>
              <a:buChar char="•"/>
            </a:pPr>
            <a:r>
              <a:rPr lang="en-US" sz="1600" dirty="0"/>
              <a:t>Provides a forum that encourages Working Groups to promptly contribute and discuss regulatory issues and activities</a:t>
            </a:r>
          </a:p>
          <a:p>
            <a:pPr marL="800100" lvl="1" indent="-342900">
              <a:spcBef>
                <a:spcPts val="0"/>
              </a:spcBef>
              <a:buFont typeface="Arial" panose="020B0604020202020204" pitchFamily="34" charset="0"/>
              <a:buChar char="•"/>
            </a:pPr>
            <a:r>
              <a:rPr lang="en-US" sz="1600" dirty="0"/>
              <a:t>Provides expert advice to improve Working Group positions during review</a:t>
            </a:r>
          </a:p>
          <a:p>
            <a:pPr lvl="0">
              <a:buFont typeface="Arial" panose="020B0604020202020204" pitchFamily="34" charset="0"/>
              <a:buChar char="•"/>
            </a:pPr>
            <a:r>
              <a:rPr lang="en-US" sz="2000" dirty="0"/>
              <a:t>This week:</a:t>
            </a:r>
          </a:p>
          <a:p>
            <a:pPr lvl="1">
              <a:spcBef>
                <a:spcPts val="0"/>
              </a:spcBef>
              <a:buFont typeface="Arial" panose="020B0604020202020204" pitchFamily="34" charset="0"/>
              <a:buChar char="•"/>
            </a:pPr>
            <a:r>
              <a:rPr lang="en-US" sz="1600" dirty="0"/>
              <a:t>Monday, AM2 – 802.18 Tutorial – Windsor, 3</a:t>
            </a:r>
            <a:r>
              <a:rPr lang="en-US" sz="1600" baseline="30000" dirty="0"/>
              <a:t>rd</a:t>
            </a:r>
            <a:r>
              <a:rPr lang="en-US" sz="1600" dirty="0"/>
              <a:t> floor</a:t>
            </a:r>
          </a:p>
          <a:p>
            <a:pPr lvl="1">
              <a:spcBef>
                <a:spcPts val="0"/>
              </a:spcBef>
              <a:buFont typeface="Arial" panose="020B0604020202020204" pitchFamily="34" charset="0"/>
              <a:buChar char="•"/>
            </a:pPr>
            <a:r>
              <a:rPr lang="en-US" sz="1600" dirty="0"/>
              <a:t>Tuesday, AM2 – RR-TAG opening session – Plaza A, 2</a:t>
            </a:r>
            <a:r>
              <a:rPr lang="en-US" sz="1600" baseline="30000" dirty="0"/>
              <a:t>nd</a:t>
            </a:r>
            <a:r>
              <a:rPr lang="en-US" sz="1600" dirty="0"/>
              <a:t> floor</a:t>
            </a:r>
          </a:p>
          <a:p>
            <a:pPr lvl="1">
              <a:spcBef>
                <a:spcPts val="0"/>
              </a:spcBef>
              <a:buFont typeface="Arial" panose="020B0604020202020204" pitchFamily="34" charset="0"/>
              <a:buChar char="•"/>
            </a:pPr>
            <a:r>
              <a:rPr lang="en-US" sz="1600" dirty="0"/>
              <a:t>Thursday, AM1 – RR-TAG closing session – Plaza A, 2</a:t>
            </a:r>
            <a:r>
              <a:rPr lang="en-US" sz="1600" baseline="30000" dirty="0"/>
              <a:t>nd</a:t>
            </a:r>
            <a:r>
              <a:rPr lang="en-US" sz="1600" dirty="0"/>
              <a:t> floor</a:t>
            </a:r>
          </a:p>
          <a:p>
            <a:pPr lvl="0">
              <a:buFont typeface="Arial" panose="020B0604020202020204" pitchFamily="34" charset="0"/>
              <a:buChar char="•"/>
            </a:pPr>
            <a:r>
              <a:rPr lang="en-US" sz="1800" dirty="0"/>
              <a:t>Agenda this week for 802.18 as of putting this slide together.</a:t>
            </a:r>
          </a:p>
          <a:p>
            <a:pPr lvl="1">
              <a:spcBef>
                <a:spcPts val="0"/>
              </a:spcBef>
              <a:buFont typeface="Arial" panose="020B0604020202020204" pitchFamily="34" charset="0"/>
              <a:buChar char="•"/>
            </a:pPr>
            <a:r>
              <a:rPr lang="en-US" sz="1800" dirty="0"/>
              <a:t>No active comments being worked on</a:t>
            </a:r>
          </a:p>
          <a:p>
            <a:pPr lvl="1">
              <a:spcBef>
                <a:spcPts val="0"/>
              </a:spcBef>
              <a:buFont typeface="Arial" panose="020B0604020202020204" pitchFamily="34" charset="0"/>
              <a:buChar char="•"/>
            </a:pPr>
            <a:r>
              <a:rPr lang="en-US" sz="1800" dirty="0"/>
              <a:t>Members share what is the latest in EU regulation activities, </a:t>
            </a:r>
          </a:p>
          <a:p>
            <a:pPr lvl="2">
              <a:spcBef>
                <a:spcPts val="0"/>
              </a:spcBef>
              <a:buFont typeface="Arial" panose="020B0604020202020204" pitchFamily="34" charset="0"/>
              <a:buChar char="•"/>
            </a:pPr>
            <a:r>
              <a:rPr lang="en-US" dirty="0"/>
              <a:t>For example ETSI BRAN and ERM TG-11, and in CEPT SE45 and FM57.</a:t>
            </a:r>
          </a:p>
          <a:p>
            <a:pPr lvl="1">
              <a:spcBef>
                <a:spcPts val="0"/>
              </a:spcBef>
              <a:buFont typeface="Arial" panose="020B0604020202020204" pitchFamily="34" charset="0"/>
              <a:buChar char="•"/>
            </a:pPr>
            <a:r>
              <a:rPr lang="en-US" sz="1800" dirty="0"/>
              <a:t>General open discussion items: </a:t>
            </a:r>
          </a:p>
          <a:p>
            <a:pPr lvl="2">
              <a:spcBef>
                <a:spcPts val="0"/>
              </a:spcBef>
              <a:buFont typeface="Arial" panose="020B0604020202020204" pitchFamily="34" charset="0"/>
              <a:buChar char="•"/>
            </a:pPr>
            <a:r>
              <a:rPr lang="en-US" dirty="0"/>
              <a:t>E.g. FCC NPRM on 6GHz,  </a:t>
            </a:r>
            <a:r>
              <a:rPr lang="en-US" dirty="0" err="1"/>
              <a:t>Ofcom</a:t>
            </a:r>
            <a:r>
              <a:rPr lang="en-US" dirty="0"/>
              <a:t> consultation, DSRC analysis, etc.  </a:t>
            </a:r>
          </a:p>
          <a:p>
            <a:pPr lvl="2">
              <a:spcBef>
                <a:spcPts val="0"/>
              </a:spcBef>
              <a:buFont typeface="Arial" panose="020B0604020202020204" pitchFamily="34" charset="0"/>
              <a:buChar char="•"/>
            </a:pPr>
            <a:r>
              <a:rPr lang="en-US" dirty="0">
                <a:solidFill>
                  <a:schemeClr val="tx1"/>
                </a:solidFill>
              </a:rPr>
              <a:t>Activities since the January face to face</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30</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768077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Backup – or out of date</a:t>
            </a:r>
          </a:p>
        </p:txBody>
      </p:sp>
      <p:sp>
        <p:nvSpPr>
          <p:cNvPr id="3" name="Content Placeholder 2"/>
          <p:cNvSpPr>
            <a:spLocks noGrp="1"/>
          </p:cNvSpPr>
          <p:nvPr>
            <p:ph idx="1"/>
          </p:nvPr>
        </p:nvSpPr>
        <p:spPr>
          <a:xfrm>
            <a:off x="691160" y="1335479"/>
            <a:ext cx="8296126" cy="5139934"/>
          </a:xfrm>
        </p:spPr>
        <p:txBody>
          <a:bodyPr/>
          <a:lstStyle/>
          <a:p>
            <a:pPr lvl="0">
              <a:buFont typeface="Arial" panose="020B0604020202020204" pitchFamily="34" charset="0"/>
              <a:buChar char="•"/>
            </a:pPr>
            <a:r>
              <a:rPr lang="en-US" sz="2000" dirty="0"/>
              <a:t>  </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31</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367470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History</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endParaRPr lang="en-US" sz="1800" dirty="0"/>
          </a:p>
          <a:p>
            <a:pPr>
              <a:buFont typeface="Arial" panose="020B0604020202020204" pitchFamily="34" charset="0"/>
              <a:buChar char="•"/>
            </a:pPr>
            <a:r>
              <a:rPr lang="en-US" sz="2000" dirty="0"/>
              <a:t>The TAG was started in January 2002 by Vic Hayes, with its first formal meeting in July of the same year</a:t>
            </a:r>
          </a:p>
          <a:p>
            <a:pPr lvl="1">
              <a:lnSpc>
                <a:spcPct val="150000"/>
              </a:lnSpc>
              <a:buFont typeface="Arial" panose="020B0604020202020204" pitchFamily="34" charset="0"/>
              <a:buChar char="•"/>
            </a:pPr>
            <a:r>
              <a:rPr lang="en-US" dirty="0"/>
              <a:t>Charter approved in March 2002 (see next slide)</a:t>
            </a:r>
          </a:p>
          <a:p>
            <a:pPr lvl="1">
              <a:lnSpc>
                <a:spcPct val="150000"/>
              </a:lnSpc>
              <a:buFont typeface="Arial" panose="020B0604020202020204" pitchFamily="34" charset="0"/>
              <a:buChar char="•"/>
            </a:pPr>
            <a:r>
              <a:rPr lang="en-US" dirty="0"/>
              <a:t>Chair was Carl Stevenson (</a:t>
            </a:r>
            <a:r>
              <a:rPr lang="en-US" dirty="0" err="1"/>
              <a:t>Agere</a:t>
            </a:r>
            <a:r>
              <a:rPr lang="en-US" dirty="0"/>
              <a:t>)</a:t>
            </a:r>
          </a:p>
          <a:p>
            <a:pPr lvl="1">
              <a:lnSpc>
                <a:spcPct val="150000"/>
              </a:lnSpc>
              <a:buFont typeface="Arial" panose="020B0604020202020204" pitchFamily="34" charset="0"/>
              <a:buChar char="•"/>
            </a:pPr>
            <a:r>
              <a:rPr lang="en-US" dirty="0"/>
              <a:t>Originally focusing on the upcoming 2003 World Radiocommunication Conference (WRC-03)</a:t>
            </a:r>
            <a:endParaRPr lang="en-US" sz="1800" dirty="0">
              <a:solidFill>
                <a:schemeClr val="tx1"/>
              </a:solidFill>
            </a:endParaRPr>
          </a:p>
          <a:p>
            <a:pPr lvl="1">
              <a:buFont typeface="Arial" panose="020B0604020202020204" pitchFamily="34" charset="0"/>
              <a:buChar char="•"/>
            </a:pPr>
            <a:endParaRPr lang="en-US" dirty="0"/>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220278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Charter for the RR-TAG</a:t>
            </a:r>
            <a:br>
              <a:rPr lang="en-US" sz="2400" dirty="0"/>
            </a:br>
            <a:r>
              <a:rPr lang="en-US" altLang="en-US" sz="2400" dirty="0"/>
              <a:t>Approved during Formation</a:t>
            </a:r>
            <a:endParaRPr lang="en-US" sz="2400" dirty="0"/>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r>
              <a:rPr lang="en-US" altLang="en-US" sz="1800" dirty="0"/>
              <a:t>To encourage collaborative participation in the radio regulatory process by members of the TAG including official representatives from the relevant Working Groups</a:t>
            </a:r>
          </a:p>
          <a:p>
            <a:pPr>
              <a:buFont typeface="Arial" panose="020B0604020202020204" pitchFamily="34" charset="0"/>
              <a:buChar char="•"/>
            </a:pPr>
            <a:r>
              <a:rPr lang="en-US" altLang="en-US" sz="1800" dirty="0"/>
              <a:t>To prepare, review, and submit balanced position statements on radio regulatory matters for those Working Groups responsible for producing standards for radio devices and to fairly reflect all points of view</a:t>
            </a:r>
          </a:p>
          <a:p>
            <a:pPr>
              <a:buFont typeface="Arial" panose="020B0604020202020204" pitchFamily="34" charset="0"/>
              <a:buChar char="•"/>
            </a:pPr>
            <a:r>
              <a:rPr lang="en-US" altLang="en-US" sz="1800" dirty="0"/>
              <a:t>To serve as the </a:t>
            </a:r>
            <a:r>
              <a:rPr lang="en-US" altLang="en-US" sz="1800" dirty="0">
                <a:solidFill>
                  <a:srgbClr val="FF0000"/>
                </a:solidFill>
              </a:rPr>
              <a:t>official</a:t>
            </a:r>
            <a:r>
              <a:rPr lang="en-US" altLang="en-US" sz="1800" dirty="0"/>
              <a:t> communications channel between the 802 </a:t>
            </a:r>
            <a:r>
              <a:rPr lang="en-US" altLang="en-US" sz="1800" dirty="0">
                <a:solidFill>
                  <a:srgbClr val="FF0000"/>
                </a:solidFill>
              </a:rPr>
              <a:t>WGs and TAGs</a:t>
            </a:r>
            <a:r>
              <a:rPr lang="en-US" altLang="en-US" sz="1800" dirty="0"/>
              <a:t> and other standards and industry bodies on radio regulatory matters </a:t>
            </a:r>
          </a:p>
          <a:p>
            <a:pPr lvl="1">
              <a:spcBef>
                <a:spcPts val="600"/>
              </a:spcBef>
              <a:buFont typeface="Arial" panose="020B0604020202020204" pitchFamily="34" charset="0"/>
              <a:buChar char="•"/>
            </a:pPr>
            <a:r>
              <a:rPr lang="en-US" altLang="en-US" sz="1800" dirty="0"/>
              <a:t>To liaise and seek cooperative relationships on radio regulatory matters of mutual interest with other standards and industry bodies</a:t>
            </a:r>
          </a:p>
          <a:p>
            <a:pPr>
              <a:buFont typeface="Arial" panose="020B0604020202020204" pitchFamily="34" charset="0"/>
              <a:buChar char="•"/>
            </a:pPr>
            <a:r>
              <a:rPr lang="en-US" altLang="en-US" sz="1800" dirty="0"/>
              <a:t>To serve as the </a:t>
            </a:r>
            <a:r>
              <a:rPr lang="en-US" altLang="en-US" sz="1800" dirty="0">
                <a:solidFill>
                  <a:srgbClr val="FF0000"/>
                </a:solidFill>
              </a:rPr>
              <a:t>official</a:t>
            </a:r>
            <a:r>
              <a:rPr lang="en-US" altLang="en-US" sz="1800" dirty="0"/>
              <a:t> communications channel between the 802 </a:t>
            </a:r>
            <a:r>
              <a:rPr lang="en-US" altLang="en-US" sz="1800" dirty="0">
                <a:solidFill>
                  <a:srgbClr val="FF0000"/>
                </a:solidFill>
              </a:rPr>
              <a:t>WGs and TAGs</a:t>
            </a:r>
            <a:r>
              <a:rPr lang="en-US" altLang="en-US" sz="1800" dirty="0"/>
              <a:t> and regulatory agencies and spectrum management bodies</a:t>
            </a:r>
          </a:p>
          <a:p>
            <a:pPr lvl="1">
              <a:spcBef>
                <a:spcPts val="600"/>
              </a:spcBef>
              <a:buFont typeface="Arial" panose="020B0604020202020204" pitchFamily="34" charset="0"/>
              <a:buChar char="•"/>
            </a:pPr>
            <a:r>
              <a:rPr lang="en-US" altLang="en-US" sz="1800" dirty="0"/>
              <a:t>To establish and maintain contacts within, and understand the processes for interaction with, radio regulatory and spectrum management bodies</a:t>
            </a:r>
          </a:p>
          <a:p>
            <a:pPr>
              <a:buFont typeface="Arial" panose="020B0604020202020204" pitchFamily="34" charset="0"/>
              <a:buChar char="•"/>
            </a:pPr>
            <a:r>
              <a:rPr lang="en-US" altLang="en-US" sz="1800" dirty="0"/>
              <a:t>To liaise with such co-existence groups as may exist in the 802 domain on radio regulatory matters</a:t>
            </a:r>
            <a:endParaRPr lang="en-US" sz="180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65744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Regulatory</a:t>
            </a:r>
          </a:p>
        </p:txBody>
      </p:sp>
      <p:sp>
        <p:nvSpPr>
          <p:cNvPr id="3" name="Content Placeholder 2"/>
          <p:cNvSpPr>
            <a:spLocks noGrp="1"/>
          </p:cNvSpPr>
          <p:nvPr>
            <p:ph idx="1"/>
          </p:nvPr>
        </p:nvSpPr>
        <p:spPr>
          <a:xfrm>
            <a:off x="691160" y="1335479"/>
            <a:ext cx="8296126" cy="5139934"/>
          </a:xfrm>
        </p:spPr>
        <p:txBody>
          <a:bodyPr/>
          <a:lstStyle/>
          <a:p>
            <a:pPr>
              <a:buFont typeface="Arial" panose="020B0604020202020204" pitchFamily="34" charset="0"/>
              <a:buChar char="•"/>
            </a:pPr>
            <a:endParaRPr lang="en-US" sz="1800" dirty="0"/>
          </a:p>
          <a:p>
            <a:pPr>
              <a:spcBef>
                <a:spcPts val="1200"/>
              </a:spcBef>
              <a:buFont typeface="Arial" panose="020B0604020202020204" pitchFamily="34" charset="0"/>
              <a:buChar char="•"/>
            </a:pPr>
            <a:r>
              <a:rPr lang="en-US" sz="2000" dirty="0"/>
              <a:t>Regulations are specific to countries and regions</a:t>
            </a:r>
          </a:p>
          <a:p>
            <a:pPr>
              <a:spcBef>
                <a:spcPts val="1200"/>
              </a:spcBef>
              <a:buFont typeface="Arial" panose="020B0604020202020204" pitchFamily="34" charset="0"/>
              <a:buChar char="•"/>
            </a:pPr>
            <a:r>
              <a:rPr lang="en-US" sz="2000" dirty="0"/>
              <a:t>In general terms, regulations of the Europe (ETSI) and the US (FCC) are the model for many national regulations</a:t>
            </a:r>
          </a:p>
          <a:p>
            <a:pPr>
              <a:spcBef>
                <a:spcPts val="1200"/>
              </a:spcBef>
              <a:buFont typeface="Arial" panose="020B0604020202020204" pitchFamily="34" charset="0"/>
              <a:buChar char="•"/>
            </a:pPr>
            <a:r>
              <a:rPr lang="en-US" sz="2000" dirty="0"/>
              <a:t>As wireless device transmissions do not obey national boundaries, the International Telecommunications Union (ITU) makes rules and negotiates treaties to deal with regulatory difference between bordering countries, and provides Recommendations to guide global harmonization</a:t>
            </a:r>
            <a:endParaRPr lang="en-US" sz="1800" dirty="0"/>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135681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ETSI / FCC / Other-based versus World Economies</a:t>
            </a:r>
          </a:p>
        </p:txBody>
      </p:sp>
      <p:sp>
        <p:nvSpPr>
          <p:cNvPr id="3" name="Content Placeholder 2"/>
          <p:cNvSpPr>
            <a:spLocks noGrp="1"/>
          </p:cNvSpPr>
          <p:nvPr>
            <p:ph idx="1"/>
          </p:nvPr>
        </p:nvSpPr>
        <p:spPr>
          <a:xfrm>
            <a:off x="5299408" y="1335479"/>
            <a:ext cx="3687877" cy="5139934"/>
          </a:xfrm>
        </p:spPr>
        <p:txBody>
          <a:bodyPr/>
          <a:lstStyle/>
          <a:p>
            <a:pPr>
              <a:buFont typeface="Arial" panose="020B0604020202020204" pitchFamily="34" charset="0"/>
              <a:buChar char="•"/>
            </a:pPr>
            <a:r>
              <a:rPr lang="en-US" sz="1800" dirty="0">
                <a:solidFill>
                  <a:schemeClr val="tx1"/>
                </a:solidFill>
              </a:rPr>
              <a:t>Estimates from </a:t>
            </a:r>
            <a:r>
              <a:rPr lang="en-US" sz="1800" dirty="0">
                <a:solidFill>
                  <a:schemeClr val="tx1"/>
                </a:solidFill>
                <a:highlight>
                  <a:srgbClr val="00FFFF"/>
                </a:highlight>
              </a:rPr>
              <a:t>2015 to 2020</a:t>
            </a:r>
            <a:r>
              <a:rPr lang="en-US" sz="1800" dirty="0">
                <a:solidFill>
                  <a:schemeClr val="tx1"/>
                </a:solidFill>
              </a:rPr>
              <a:t>, for the top 21 countries for GDP: </a:t>
            </a:r>
          </a:p>
          <a:p>
            <a:pPr>
              <a:buFont typeface="Arial" panose="020B0604020202020204" pitchFamily="34" charset="0"/>
              <a:buChar char="•"/>
            </a:pPr>
            <a:r>
              <a:rPr lang="en-US" sz="1800" u="sng" dirty="0">
                <a:solidFill>
                  <a:schemeClr val="tx1"/>
                </a:solidFill>
                <a:cs typeface="Arial" panose="020B0604020202020204" pitchFamily="34" charset="0"/>
              </a:rPr>
              <a:t> </a:t>
            </a:r>
          </a:p>
          <a:p>
            <a:pPr>
              <a:buFont typeface="Arial" panose="020B0604020202020204" pitchFamily="34" charset="0"/>
              <a:buChar char="•"/>
            </a:pPr>
            <a:endParaRPr lang="en-US" sz="1800" u="sng" dirty="0">
              <a:solidFill>
                <a:schemeClr val="tx1"/>
              </a:solidFill>
              <a:cs typeface="Arial" panose="020B0604020202020204" pitchFamily="34" charset="0"/>
            </a:endParaRPr>
          </a:p>
          <a:p>
            <a:pPr>
              <a:buFont typeface="Arial" panose="020B0604020202020204" pitchFamily="34" charset="0"/>
              <a:buChar char="•"/>
            </a:pPr>
            <a:endParaRPr lang="en-US" sz="1800" u="sng" dirty="0">
              <a:solidFill>
                <a:schemeClr val="tx1"/>
              </a:solidFill>
              <a:cs typeface="Arial" panose="020B0604020202020204" pitchFamily="34" charset="0"/>
            </a:endParaRPr>
          </a:p>
          <a:p>
            <a:pPr>
              <a:buFont typeface="Arial" panose="020B0604020202020204" pitchFamily="34" charset="0"/>
              <a:buChar char="•"/>
            </a:pPr>
            <a:endParaRPr lang="en-US" sz="1800" u="sng" dirty="0">
              <a:solidFill>
                <a:schemeClr val="tx1"/>
              </a:solidFill>
              <a:cs typeface="Arial" panose="020B0604020202020204" pitchFamily="34" charset="0"/>
            </a:endParaRPr>
          </a:p>
          <a:p>
            <a:pPr>
              <a:buFont typeface="Arial" panose="020B0604020202020204" pitchFamily="34" charset="0"/>
              <a:buChar char="•"/>
            </a:pPr>
            <a:r>
              <a:rPr lang="en-US" sz="1800" b="0" dirty="0">
                <a:solidFill>
                  <a:schemeClr val="tx1"/>
                </a:solidFill>
                <a:cs typeface="Arial" panose="020B0604020202020204" pitchFamily="34" charset="0"/>
              </a:rPr>
              <a:t>These characterizations for the regulatory bodies are with more focus on regulations for RLANs, as it was a few years ago. </a:t>
            </a:r>
          </a:p>
          <a:p>
            <a:pPr>
              <a:buFont typeface="Arial" panose="020B0604020202020204" pitchFamily="34" charset="0"/>
              <a:buChar char="•"/>
            </a:pPr>
            <a:r>
              <a:rPr lang="en-US" sz="1800" b="0" dirty="0">
                <a:solidFill>
                  <a:schemeClr val="tx1"/>
                </a:solidFill>
                <a:cs typeface="Arial" panose="020B0604020202020204" pitchFamily="34" charset="0"/>
              </a:rPr>
              <a:t>Other indicates mixture of regulations; much their own, though maybe some ETSI, FCC or from others. </a:t>
            </a:r>
            <a:endParaRPr lang="en-US" sz="1800" b="0" dirty="0">
              <a:solidFill>
                <a:schemeClr val="tx1"/>
              </a:solidFill>
            </a:endParaRP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
        <p:nvSpPr>
          <p:cNvPr id="8" name="TextBox 7">
            <a:extLst>
              <a:ext uri="{FF2B5EF4-FFF2-40B4-BE49-F238E27FC236}">
                <a16:creationId xmlns:a16="http://schemas.microsoft.com/office/drawing/2014/main" id="{B682EFF8-C536-4CAA-8216-F24A4FC62E49}"/>
              </a:ext>
            </a:extLst>
          </p:cNvPr>
          <p:cNvSpPr txBox="1"/>
          <p:nvPr/>
        </p:nvSpPr>
        <p:spPr>
          <a:xfrm>
            <a:off x="363415" y="6104235"/>
            <a:ext cx="8318218" cy="33855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a:t>
            </a:r>
            <a:r>
              <a:rPr lang="en-US" sz="1600" dirty="0">
                <a:solidFill>
                  <a:schemeClr val="tx1"/>
                </a:solidFill>
                <a:latin typeface="+mn-lt"/>
                <a:cs typeface="Arial" panose="020B0604020202020204" pitchFamily="34" charset="0"/>
              </a:rPr>
              <a:t>IMF Projected - </a:t>
            </a:r>
            <a:r>
              <a:rPr lang="en-US" sz="1600" u="sng" dirty="0">
                <a:solidFill>
                  <a:schemeClr val="tx1"/>
                </a:solidFill>
                <a:latin typeface="+mn-lt"/>
              </a:rPr>
              <a:t>http://www.imf.org/external/pubs/ft/weo/2018/02/weodata/index.aspx</a:t>
            </a:r>
            <a:r>
              <a:rPr lang="en-US" sz="1600" dirty="0">
                <a:solidFill>
                  <a:schemeClr val="tx1"/>
                </a:solidFill>
                <a:latin typeface="+mn-lt"/>
                <a:cs typeface="Arial" panose="020B0604020202020204" pitchFamily="34" charset="0"/>
              </a:rPr>
              <a:t> </a:t>
            </a:r>
            <a:endParaRPr lang="en-US" sz="1400" dirty="0">
              <a:solidFill>
                <a:schemeClr val="tx1"/>
              </a:solidFill>
              <a:latin typeface="+mn-lt"/>
              <a:cs typeface="Arial" panose="020B0604020202020204" pitchFamily="34" charset="0"/>
            </a:endParaRPr>
          </a:p>
        </p:txBody>
      </p:sp>
      <p:graphicFrame>
        <p:nvGraphicFramePr>
          <p:cNvPr id="5" name="Table 4">
            <a:extLst>
              <a:ext uri="{FF2B5EF4-FFF2-40B4-BE49-F238E27FC236}">
                <a16:creationId xmlns:a16="http://schemas.microsoft.com/office/drawing/2014/main" id="{1ADFEA54-1B18-4E82-8ADF-CAEFAA66FFDB}"/>
              </a:ext>
            </a:extLst>
          </p:cNvPr>
          <p:cNvGraphicFramePr>
            <a:graphicFrameLocks noGrp="1"/>
          </p:cNvGraphicFramePr>
          <p:nvPr>
            <p:extLst>
              <p:ext uri="{D42A27DB-BD31-4B8C-83A1-F6EECF244321}">
                <p14:modId xmlns:p14="http://schemas.microsoft.com/office/powerpoint/2010/main" val="3568224696"/>
              </p:ext>
            </p:extLst>
          </p:nvPr>
        </p:nvGraphicFramePr>
        <p:xfrm>
          <a:off x="691160" y="1161962"/>
          <a:ext cx="4182466" cy="4942278"/>
        </p:xfrm>
        <a:graphic>
          <a:graphicData uri="http://schemas.openxmlformats.org/drawingml/2006/table">
            <a:tbl>
              <a:tblPr>
                <a:tableStyleId>{5C22544A-7EE6-4342-B048-85BDC9FD1C3A}</a:tableStyleId>
              </a:tblPr>
              <a:tblGrid>
                <a:gridCol w="309812">
                  <a:extLst>
                    <a:ext uri="{9D8B030D-6E8A-4147-A177-3AD203B41FA5}">
                      <a16:colId xmlns:a16="http://schemas.microsoft.com/office/drawing/2014/main" val="1252611868"/>
                    </a:ext>
                  </a:extLst>
                </a:gridCol>
                <a:gridCol w="1361228">
                  <a:extLst>
                    <a:ext uri="{9D8B030D-6E8A-4147-A177-3AD203B41FA5}">
                      <a16:colId xmlns:a16="http://schemas.microsoft.com/office/drawing/2014/main" val="1110027122"/>
                    </a:ext>
                  </a:extLst>
                </a:gridCol>
                <a:gridCol w="863876">
                  <a:extLst>
                    <a:ext uri="{9D8B030D-6E8A-4147-A177-3AD203B41FA5}">
                      <a16:colId xmlns:a16="http://schemas.microsoft.com/office/drawing/2014/main" val="188631478"/>
                    </a:ext>
                  </a:extLst>
                </a:gridCol>
                <a:gridCol w="823775">
                  <a:extLst>
                    <a:ext uri="{9D8B030D-6E8A-4147-A177-3AD203B41FA5}">
                      <a16:colId xmlns:a16="http://schemas.microsoft.com/office/drawing/2014/main" val="2044865783"/>
                    </a:ext>
                  </a:extLst>
                </a:gridCol>
                <a:gridCol w="823775">
                  <a:extLst>
                    <a:ext uri="{9D8B030D-6E8A-4147-A177-3AD203B41FA5}">
                      <a16:colId xmlns:a16="http://schemas.microsoft.com/office/drawing/2014/main" val="700055839"/>
                    </a:ext>
                  </a:extLst>
                </a:gridCol>
              </a:tblGrid>
              <a:tr h="216750">
                <a:tc>
                  <a:txBody>
                    <a:bodyPr/>
                    <a:lstStyle/>
                    <a:p>
                      <a:pPr algn="l" fontAlgn="b"/>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200" b="1" u="none" strike="noStrike" dirty="0">
                          <a:effectLst/>
                        </a:rPr>
                        <a:t>World</a:t>
                      </a:r>
                      <a:endParaRPr lang="en-US" sz="12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200" b="1" u="none" strike="noStrike" dirty="0">
                          <a:effectLst/>
                        </a:rPr>
                        <a:t>151,081</a:t>
                      </a:r>
                      <a:endParaRPr lang="en-US" sz="12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200" b="1" u="none" strike="noStrike" dirty="0">
                          <a:effectLst/>
                        </a:rPr>
                        <a:t>131%</a:t>
                      </a:r>
                      <a:endParaRPr lang="en-US" sz="12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endParaRPr lang="en-US" sz="1000" b="0" i="0" u="none" strike="noStrike">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567387344"/>
                  </a:ext>
                </a:extLst>
              </a:tr>
              <a:tr h="216750">
                <a:tc>
                  <a:txBody>
                    <a:bodyPr/>
                    <a:lstStyle/>
                    <a:p>
                      <a:pPr algn="l" fontAlgn="b"/>
                      <a:r>
                        <a:rPr lang="en-US" sz="1000" u="none" strike="noStrike">
                          <a:effectLst/>
                        </a:rPr>
                        <a:t>Rank</a:t>
                      </a:r>
                      <a:endParaRPr lang="en-US" sz="1000" b="1" i="0" u="none" strike="noStrike">
                        <a:solidFill>
                          <a:srgbClr val="FFFFFF"/>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Country</a:t>
                      </a:r>
                      <a:endParaRPr lang="en-US" sz="1000" b="1" i="0" u="none" strike="noStrike" dirty="0">
                        <a:solidFill>
                          <a:srgbClr val="FFFFFF"/>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2020($B)</a:t>
                      </a:r>
                      <a:endParaRPr lang="en-US" sz="1000" b="1" i="0" u="none" strike="noStrike">
                        <a:solidFill>
                          <a:srgbClr val="FFFFFF"/>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from 2015</a:t>
                      </a:r>
                      <a:endParaRPr lang="en-US" sz="1000" b="1" i="0" u="none" strike="noStrike">
                        <a:solidFill>
                          <a:srgbClr val="FFFFFF"/>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Focus Stds</a:t>
                      </a:r>
                      <a:endParaRPr lang="en-US" sz="1000" b="1" i="0" u="none" strike="noStrike">
                        <a:solidFill>
                          <a:srgbClr val="FFFFFF"/>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472743441"/>
                  </a:ext>
                </a:extLst>
              </a:tr>
              <a:tr h="216750">
                <a:tc>
                  <a:txBody>
                    <a:bodyPr/>
                    <a:lstStyle/>
                    <a:p>
                      <a:pPr algn="r" fontAlgn="b"/>
                      <a:r>
                        <a:rPr lang="en-US" sz="1000" u="none" strike="noStrike">
                          <a:effectLst/>
                        </a:rPr>
                        <a:t>1</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China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29,713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1" u="none" strike="noStrike" dirty="0">
                          <a:effectLst/>
                        </a:rPr>
                        <a:t>150%</a:t>
                      </a:r>
                      <a:endParaRPr lang="en-US" sz="10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ETSI</a:t>
                      </a:r>
                      <a:endParaRPr lang="en-US" sz="1000" b="0" i="0" u="none" strike="noStrike">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2349004604"/>
                  </a:ext>
                </a:extLst>
              </a:tr>
              <a:tr h="216750">
                <a:tc>
                  <a:txBody>
                    <a:bodyPr/>
                    <a:lstStyle/>
                    <a:p>
                      <a:pPr algn="r" fontAlgn="b"/>
                      <a:r>
                        <a:rPr lang="en-US" sz="1000" u="none" strike="noStrike">
                          <a:effectLst/>
                        </a:rPr>
                        <a:t>2</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United States</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22,289</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122%</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4145223332"/>
                  </a:ext>
                </a:extLst>
              </a:tr>
              <a:tr h="216750">
                <a:tc>
                  <a:txBody>
                    <a:bodyPr/>
                    <a:lstStyle/>
                    <a:p>
                      <a:pPr algn="r" fontAlgn="b"/>
                      <a:r>
                        <a:rPr lang="en-US" sz="1000" u="none" strike="noStrike">
                          <a:effectLst/>
                        </a:rPr>
                        <a:t>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India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12,531</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1" u="none" strike="noStrike" dirty="0">
                          <a:effectLst/>
                        </a:rPr>
                        <a:t>156%</a:t>
                      </a:r>
                      <a:endParaRPr lang="en-US" sz="10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ETSI</a:t>
                      </a:r>
                      <a:endParaRPr lang="en-US" sz="1000" b="0" i="0" u="none" strike="noStrike">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718599580"/>
                  </a:ext>
                </a:extLst>
              </a:tr>
              <a:tr h="216750">
                <a:tc>
                  <a:txBody>
                    <a:bodyPr/>
                    <a:lstStyle/>
                    <a:p>
                      <a:pPr algn="r" fontAlgn="b"/>
                      <a:r>
                        <a:rPr lang="en-US" sz="1000" u="none" strike="noStrike">
                          <a:effectLst/>
                        </a:rPr>
                        <a:t>4</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Japan</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5,935</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115%</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0" i="0" u="none" strike="noStrike" dirty="0">
                          <a:solidFill>
                            <a:srgbClr val="000000"/>
                          </a:solidFill>
                          <a:effectLst/>
                          <a:latin typeface="Consolas" panose="020B0609020204030204" pitchFamily="49" charset="0"/>
                        </a:rPr>
                        <a:t>Other</a:t>
                      </a:r>
                    </a:p>
                  </a:txBody>
                  <a:tcPr marL="8330" marR="8330" marT="8330" marB="0" anchor="b"/>
                </a:tc>
                <a:extLst>
                  <a:ext uri="{0D108BD9-81ED-4DB2-BD59-A6C34878D82A}">
                    <a16:rowId xmlns:a16="http://schemas.microsoft.com/office/drawing/2014/main" val="2612173235"/>
                  </a:ext>
                </a:extLst>
              </a:tr>
              <a:tr h="216750">
                <a:tc>
                  <a:txBody>
                    <a:bodyPr/>
                    <a:lstStyle/>
                    <a:p>
                      <a:pPr algn="r" fontAlgn="b"/>
                      <a:r>
                        <a:rPr lang="en-US" sz="1000" u="none" strike="noStrike">
                          <a:effectLst/>
                        </a:rPr>
                        <a:t>5</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Germany</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4,716</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121%</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3192881529"/>
                  </a:ext>
                </a:extLst>
              </a:tr>
              <a:tr h="216750">
                <a:tc>
                  <a:txBody>
                    <a:bodyPr/>
                    <a:lstStyle/>
                    <a:p>
                      <a:pPr algn="r" fontAlgn="b"/>
                      <a:r>
                        <a:rPr lang="en-US" sz="1000" u="none" strike="noStrike">
                          <a:effectLst/>
                        </a:rPr>
                        <a:t>6</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Russia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4,508</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117%</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0" i="0" u="none" strike="noStrike" dirty="0">
                          <a:solidFill>
                            <a:srgbClr val="000000"/>
                          </a:solidFill>
                          <a:effectLst/>
                          <a:latin typeface="Consolas" panose="020B0609020204030204" pitchFamily="49" charset="0"/>
                        </a:rPr>
                        <a:t>Other</a:t>
                      </a:r>
                    </a:p>
                  </a:txBody>
                  <a:tcPr marL="8330" marR="8330" marT="8330" marB="0" anchor="b"/>
                </a:tc>
                <a:extLst>
                  <a:ext uri="{0D108BD9-81ED-4DB2-BD59-A6C34878D82A}">
                    <a16:rowId xmlns:a16="http://schemas.microsoft.com/office/drawing/2014/main" val="4209340322"/>
                  </a:ext>
                </a:extLst>
              </a:tr>
              <a:tr h="216750">
                <a:tc>
                  <a:txBody>
                    <a:bodyPr/>
                    <a:lstStyle/>
                    <a:p>
                      <a:pPr algn="r" fontAlgn="b"/>
                      <a:r>
                        <a:rPr lang="en-US" sz="1000" u="none" strike="noStrike">
                          <a:effectLst/>
                        </a:rPr>
                        <a:t>7</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Indonesia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dirty="0">
                          <a:effectLst/>
                        </a:rPr>
                        <a:t>4,023</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1" u="none" strike="noStrike" dirty="0">
                          <a:effectLst/>
                        </a:rPr>
                        <a:t>141%</a:t>
                      </a:r>
                      <a:endParaRPr lang="en-US" sz="10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247189531"/>
                  </a:ext>
                </a:extLst>
              </a:tr>
              <a:tr h="216750">
                <a:tc>
                  <a:txBody>
                    <a:bodyPr/>
                    <a:lstStyle/>
                    <a:p>
                      <a:pPr algn="r" fontAlgn="b"/>
                      <a:r>
                        <a:rPr lang="en-US" sz="1000" u="none" strike="noStrike">
                          <a:effectLst/>
                        </a:rPr>
                        <a:t>8</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Brazil</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dirty="0">
                          <a:effectLst/>
                        </a:rPr>
                        <a:t>3,673</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114%</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2310476460"/>
                  </a:ext>
                </a:extLst>
              </a:tr>
              <a:tr h="216750">
                <a:tc>
                  <a:txBody>
                    <a:bodyPr/>
                    <a:lstStyle/>
                    <a:p>
                      <a:pPr algn="r" fontAlgn="b"/>
                      <a:r>
                        <a:rPr lang="en-US" sz="1000" u="none" strike="noStrike">
                          <a:effectLst/>
                        </a:rPr>
                        <a:t>9</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United Kingdom</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3,253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119%</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3680812358"/>
                  </a:ext>
                </a:extLst>
              </a:tr>
              <a:tr h="216750">
                <a:tc>
                  <a:txBody>
                    <a:bodyPr/>
                    <a:lstStyle/>
                    <a:p>
                      <a:pPr algn="r" fontAlgn="b"/>
                      <a:r>
                        <a:rPr lang="en-US" sz="1000" u="none" strike="noStrike">
                          <a:effectLst/>
                        </a:rPr>
                        <a:t>10</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France</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3,189</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119%</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2350215309"/>
                  </a:ext>
                </a:extLst>
              </a:tr>
              <a:tr h="216750">
                <a:tc>
                  <a:txBody>
                    <a:bodyPr/>
                    <a:lstStyle/>
                    <a:p>
                      <a:pPr algn="r" fontAlgn="b"/>
                      <a:r>
                        <a:rPr lang="en-US" sz="1000" u="none" strike="noStrike">
                          <a:effectLst/>
                        </a:rPr>
                        <a:t>11</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Mexico</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2,823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124%</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2496867776"/>
                  </a:ext>
                </a:extLst>
              </a:tr>
              <a:tr h="216750">
                <a:tc>
                  <a:txBody>
                    <a:bodyPr/>
                    <a:lstStyle/>
                    <a:p>
                      <a:pPr algn="r" fontAlgn="b"/>
                      <a:r>
                        <a:rPr lang="en-US" sz="1000" u="none" strike="noStrike">
                          <a:effectLst/>
                        </a:rPr>
                        <a:t>12</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Italy</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2,543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116%</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913022279"/>
                  </a:ext>
                </a:extLst>
              </a:tr>
              <a:tr h="216750">
                <a:tc>
                  <a:txBody>
                    <a:bodyPr/>
                    <a:lstStyle/>
                    <a:p>
                      <a:pPr algn="r" fontAlgn="b"/>
                      <a:r>
                        <a:rPr lang="en-US" sz="1000" u="none" strike="noStrike">
                          <a:effectLst/>
                        </a:rPr>
                        <a:t>13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Turkey</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2,480</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130%</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468618306"/>
                  </a:ext>
                </a:extLst>
              </a:tr>
              <a:tr h="216750">
                <a:tc>
                  <a:txBody>
                    <a:bodyPr/>
                    <a:lstStyle/>
                    <a:p>
                      <a:pPr algn="r" fontAlgn="b"/>
                      <a:r>
                        <a:rPr lang="en-US" sz="1000" u="none" strike="noStrike">
                          <a:effectLst/>
                        </a:rPr>
                        <a:t>14</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Korea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2,348</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126%</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3461713447"/>
                  </a:ext>
                </a:extLst>
              </a:tr>
              <a:tr h="216750">
                <a:tc>
                  <a:txBody>
                    <a:bodyPr/>
                    <a:lstStyle/>
                    <a:p>
                      <a:pPr algn="r" fontAlgn="b"/>
                      <a:r>
                        <a:rPr lang="en-US" sz="1000" u="none" strike="noStrike">
                          <a:effectLst/>
                        </a:rPr>
                        <a:t>15</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Spain</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2,024</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125%</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428826034"/>
                  </a:ext>
                </a:extLst>
              </a:tr>
              <a:tr h="216750">
                <a:tc>
                  <a:txBody>
                    <a:bodyPr/>
                    <a:lstStyle/>
                    <a:p>
                      <a:pPr algn="r" fontAlgn="b"/>
                      <a:r>
                        <a:rPr lang="en-US" sz="1000" u="none" strike="noStrike">
                          <a:effectLst/>
                        </a:rPr>
                        <a:t>16</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Saudi Arabia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2,017</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118%</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265479138"/>
                  </a:ext>
                </a:extLst>
              </a:tr>
              <a:tr h="216750">
                <a:tc>
                  <a:txBody>
                    <a:bodyPr/>
                    <a:lstStyle/>
                    <a:p>
                      <a:pPr algn="r" fontAlgn="b"/>
                      <a:r>
                        <a:rPr lang="en-US" sz="1000" u="none" strike="noStrike">
                          <a:effectLst/>
                        </a:rPr>
                        <a:t>17</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Canada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2,003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122%</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4181434470"/>
                  </a:ext>
                </a:extLst>
              </a:tr>
              <a:tr h="173778">
                <a:tc>
                  <a:txBody>
                    <a:bodyPr/>
                    <a:lstStyle/>
                    <a:p>
                      <a:pPr algn="r" fontAlgn="b"/>
                      <a:r>
                        <a:rPr lang="en-US" sz="1000" u="none" strike="noStrike">
                          <a:effectLst/>
                        </a:rPr>
                        <a:t>18</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Islamic Republic of Iran</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1,676</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123%</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2729050854"/>
                  </a:ext>
                </a:extLst>
              </a:tr>
              <a:tr h="216750">
                <a:tc>
                  <a:txBody>
                    <a:bodyPr/>
                    <a:lstStyle/>
                    <a:p>
                      <a:pPr algn="r" fontAlgn="b"/>
                      <a:r>
                        <a:rPr lang="en-US" sz="1000" u="none" strike="noStrike">
                          <a:effectLst/>
                        </a:rPr>
                        <a:t>19</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Egypt</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1,507</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1" u="none" strike="noStrike" dirty="0">
                          <a:effectLst/>
                        </a:rPr>
                        <a:t>140%</a:t>
                      </a:r>
                      <a:endParaRPr lang="en-US" sz="10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359813529"/>
                  </a:ext>
                </a:extLst>
              </a:tr>
              <a:tr h="216750">
                <a:tc>
                  <a:txBody>
                    <a:bodyPr/>
                    <a:lstStyle/>
                    <a:p>
                      <a:pPr algn="r" fontAlgn="b"/>
                      <a:r>
                        <a:rPr lang="en-US" sz="1000" u="none" strike="noStrike">
                          <a:effectLst/>
                        </a:rPr>
                        <a:t>20</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Thailand</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1,483</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b="1" u="none" strike="noStrike" dirty="0">
                          <a:effectLst/>
                        </a:rPr>
                        <a:t>133%</a:t>
                      </a:r>
                      <a:endParaRPr lang="en-US" sz="1000" b="1"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1317072485"/>
                  </a:ext>
                </a:extLst>
              </a:tr>
              <a:tr h="216750">
                <a:tc>
                  <a:txBody>
                    <a:bodyPr/>
                    <a:lstStyle/>
                    <a:p>
                      <a:pPr algn="r" fontAlgn="b"/>
                      <a:r>
                        <a:rPr lang="en-US" sz="1000" u="none" strike="noStrike">
                          <a:effectLst/>
                        </a:rPr>
                        <a:t>21</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a:effectLst/>
                        </a:rPr>
                        <a:t>Australia</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r" fontAlgn="b"/>
                      <a:r>
                        <a:rPr lang="en-US" sz="1000" u="none" strike="noStrike">
                          <a:effectLst/>
                        </a:rPr>
                        <a:t>1,448</a:t>
                      </a:r>
                      <a:endParaRPr lang="en-US" sz="1000" b="0" i="0" u="none" strike="noStrike">
                        <a:solidFill>
                          <a:srgbClr val="000000"/>
                        </a:solidFill>
                        <a:effectLst/>
                        <a:latin typeface="Consolas" panose="020B0609020204030204" pitchFamily="49" charset="0"/>
                      </a:endParaRPr>
                    </a:p>
                  </a:txBody>
                  <a:tcPr marL="8330" marR="8330" marT="8330" marB="0" anchor="b"/>
                </a:tc>
                <a:tc>
                  <a:txBody>
                    <a:bodyPr/>
                    <a:lstStyle/>
                    <a:p>
                      <a:pPr algn="ctr" fontAlgn="b"/>
                      <a:r>
                        <a:rPr lang="en-US" sz="1000" u="none" strike="noStrike" dirty="0">
                          <a:effectLst/>
                        </a:rPr>
                        <a:t>125%</a:t>
                      </a:r>
                      <a:endParaRPr lang="en-US" sz="1000" b="0" i="0" u="none" strike="noStrike" dirty="0">
                        <a:solidFill>
                          <a:srgbClr val="000000"/>
                        </a:solidFill>
                        <a:effectLst/>
                        <a:latin typeface="Consolas" panose="020B0609020204030204" pitchFamily="49" charset="0"/>
                      </a:endParaRPr>
                    </a:p>
                  </a:txBody>
                  <a:tcPr marL="8330" marR="8330" marT="8330"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330" marR="8330" marT="8330" marB="0" anchor="b"/>
                </a:tc>
                <a:extLst>
                  <a:ext uri="{0D108BD9-81ED-4DB2-BD59-A6C34878D82A}">
                    <a16:rowId xmlns:a16="http://schemas.microsoft.com/office/drawing/2014/main" val="2510151255"/>
                  </a:ext>
                </a:extLst>
              </a:tr>
            </a:tbl>
          </a:graphicData>
        </a:graphic>
      </p:graphicFrame>
      <p:graphicFrame>
        <p:nvGraphicFramePr>
          <p:cNvPr id="12" name="Table 11">
            <a:extLst>
              <a:ext uri="{FF2B5EF4-FFF2-40B4-BE49-F238E27FC236}">
                <a16:creationId xmlns:a16="http://schemas.microsoft.com/office/drawing/2014/main" id="{92F84B1B-19AE-4E6B-84D8-E1E665D6AB39}"/>
              </a:ext>
            </a:extLst>
          </p:cNvPr>
          <p:cNvGraphicFramePr>
            <a:graphicFrameLocks noGrp="1"/>
          </p:cNvGraphicFramePr>
          <p:nvPr>
            <p:extLst>
              <p:ext uri="{D42A27DB-BD31-4B8C-83A1-F6EECF244321}">
                <p14:modId xmlns:p14="http://schemas.microsoft.com/office/powerpoint/2010/main" val="2665629324"/>
              </p:ext>
            </p:extLst>
          </p:nvPr>
        </p:nvGraphicFramePr>
        <p:xfrm>
          <a:off x="5689991" y="2284828"/>
          <a:ext cx="2906710" cy="1135380"/>
        </p:xfrm>
        <a:graphic>
          <a:graphicData uri="http://schemas.openxmlformats.org/drawingml/2006/table">
            <a:tbl>
              <a:tblPr>
                <a:tableStyleId>{5C22544A-7EE6-4342-B048-85BDC9FD1C3A}</a:tableStyleId>
              </a:tblPr>
              <a:tblGrid>
                <a:gridCol w="912938">
                  <a:extLst>
                    <a:ext uri="{9D8B030D-6E8A-4147-A177-3AD203B41FA5}">
                      <a16:colId xmlns:a16="http://schemas.microsoft.com/office/drawing/2014/main" val="2419227591"/>
                    </a:ext>
                  </a:extLst>
                </a:gridCol>
                <a:gridCol w="996886">
                  <a:extLst>
                    <a:ext uri="{9D8B030D-6E8A-4147-A177-3AD203B41FA5}">
                      <a16:colId xmlns:a16="http://schemas.microsoft.com/office/drawing/2014/main" val="3198440589"/>
                    </a:ext>
                  </a:extLst>
                </a:gridCol>
                <a:gridCol w="996886">
                  <a:extLst>
                    <a:ext uri="{9D8B030D-6E8A-4147-A177-3AD203B41FA5}">
                      <a16:colId xmlns:a16="http://schemas.microsoft.com/office/drawing/2014/main" val="1299565148"/>
                    </a:ext>
                  </a:extLst>
                </a:gridCol>
              </a:tblGrid>
              <a:tr h="247650">
                <a:tc>
                  <a:txBody>
                    <a:bodyPr/>
                    <a:lstStyle/>
                    <a:p>
                      <a:pPr algn="r" fontAlgn="b"/>
                      <a:r>
                        <a:rPr lang="en-US" sz="1800" u="none" strike="noStrike" dirty="0">
                          <a:effectLst/>
                        </a:rPr>
                        <a:t>65,650</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ETSI</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a:effectLst/>
                        </a:rPr>
                        <a:t>57%</a:t>
                      </a:r>
                      <a:endParaRPr lang="en-US" sz="1800" b="0" i="0" u="none" strike="noStrike">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3693532219"/>
                  </a:ext>
                </a:extLst>
              </a:tr>
              <a:tr h="247650">
                <a:tc>
                  <a:txBody>
                    <a:bodyPr/>
                    <a:lstStyle/>
                    <a:p>
                      <a:pPr algn="r" fontAlgn="b"/>
                      <a:r>
                        <a:rPr lang="en-US" sz="1800" u="none" strike="noStrike">
                          <a:effectLst/>
                        </a:rPr>
                        <a:t>34,620</a:t>
                      </a:r>
                      <a:endParaRPr lang="en-US" sz="1800" b="0" i="0" u="none" strike="noStrike">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FCC</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dirty="0">
                          <a:effectLst/>
                        </a:rPr>
                        <a:t>30%</a:t>
                      </a:r>
                      <a:endParaRPr lang="en-US" sz="1800" b="0" i="0" u="none" strike="noStrike" dirty="0">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1223971244"/>
                  </a:ext>
                </a:extLst>
              </a:tr>
              <a:tr h="247650">
                <a:tc>
                  <a:txBody>
                    <a:bodyPr/>
                    <a:lstStyle/>
                    <a:p>
                      <a:pPr algn="r" fontAlgn="b"/>
                      <a:r>
                        <a:rPr lang="en-US" sz="1800" u="none" strike="noStrike">
                          <a:effectLst/>
                        </a:rPr>
                        <a:t>15,914</a:t>
                      </a:r>
                      <a:endParaRPr lang="en-US" sz="1800" b="0" i="0" u="none" strike="noStrike">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Other</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a:effectLst/>
                        </a:rPr>
                        <a:t>14%</a:t>
                      </a:r>
                      <a:endParaRPr lang="en-US" sz="1800" b="0" i="0" u="none" strike="noStrike">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3842129869"/>
                  </a:ext>
                </a:extLst>
              </a:tr>
              <a:tr h="247650">
                <a:tc>
                  <a:txBody>
                    <a:bodyPr/>
                    <a:lstStyle/>
                    <a:p>
                      <a:pPr algn="r" fontAlgn="b"/>
                      <a:r>
                        <a:rPr lang="en-US" sz="1800" u="none" strike="noStrike">
                          <a:effectLst/>
                        </a:rPr>
                        <a:t>116,184</a:t>
                      </a:r>
                      <a:endParaRPr lang="en-US" sz="1800" b="0" i="0" u="none" strike="noStrike">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total</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dirty="0">
                          <a:effectLst/>
                        </a:rPr>
                        <a:t>100%</a:t>
                      </a:r>
                      <a:endParaRPr lang="en-US" sz="1800" b="0" i="0" u="none" strike="noStrike" dirty="0">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3205017545"/>
                  </a:ext>
                </a:extLst>
              </a:tr>
            </a:tbl>
          </a:graphicData>
        </a:graphic>
      </p:graphicFrame>
    </p:spTree>
    <p:extLst>
      <p:ext uri="{BB962C8B-B14F-4D97-AF65-F5344CB8AC3E}">
        <p14:creationId xmlns:p14="http://schemas.microsoft.com/office/powerpoint/2010/main" val="247516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t>ETSI / FCC / Other-based versus World Economies</a:t>
            </a:r>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8</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sp>
        <p:nvSpPr>
          <p:cNvPr id="8" name="TextBox 7">
            <a:extLst>
              <a:ext uri="{FF2B5EF4-FFF2-40B4-BE49-F238E27FC236}">
                <a16:creationId xmlns:a16="http://schemas.microsoft.com/office/drawing/2014/main" id="{B682EFF8-C536-4CAA-8216-F24A4FC62E49}"/>
              </a:ext>
            </a:extLst>
          </p:cNvPr>
          <p:cNvSpPr txBox="1"/>
          <p:nvPr/>
        </p:nvSpPr>
        <p:spPr>
          <a:xfrm>
            <a:off x="363415" y="6104235"/>
            <a:ext cx="8318218" cy="33855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a:t>
            </a:r>
            <a:r>
              <a:rPr lang="en-US" sz="1600" dirty="0">
                <a:solidFill>
                  <a:schemeClr val="tx1"/>
                </a:solidFill>
                <a:latin typeface="+mn-lt"/>
                <a:cs typeface="Arial" panose="020B0604020202020204" pitchFamily="34" charset="0"/>
              </a:rPr>
              <a:t>IMF Projected - </a:t>
            </a:r>
            <a:r>
              <a:rPr lang="en-US" sz="1600" u="sng" dirty="0">
                <a:solidFill>
                  <a:schemeClr val="tx1"/>
                </a:solidFill>
                <a:latin typeface="+mn-lt"/>
              </a:rPr>
              <a:t>http://www.imf.org/external/pubs/ft/weo/2018/02/weodata/index.aspx</a:t>
            </a:r>
            <a:r>
              <a:rPr lang="en-US" sz="1600" dirty="0">
                <a:solidFill>
                  <a:schemeClr val="tx1"/>
                </a:solidFill>
                <a:latin typeface="+mn-lt"/>
                <a:cs typeface="Arial" panose="020B0604020202020204" pitchFamily="34" charset="0"/>
              </a:rPr>
              <a:t> </a:t>
            </a:r>
            <a:endParaRPr lang="en-US" sz="1400" dirty="0">
              <a:solidFill>
                <a:schemeClr val="tx1"/>
              </a:solidFill>
              <a:latin typeface="+mn-lt"/>
              <a:cs typeface="Arial" panose="020B0604020202020204" pitchFamily="34" charset="0"/>
            </a:endParaRPr>
          </a:p>
        </p:txBody>
      </p:sp>
      <p:sp>
        <p:nvSpPr>
          <p:cNvPr id="13" name="Content Placeholder 2">
            <a:extLst>
              <a:ext uri="{FF2B5EF4-FFF2-40B4-BE49-F238E27FC236}">
                <a16:creationId xmlns:a16="http://schemas.microsoft.com/office/drawing/2014/main" id="{51EB445F-0130-471B-8EDC-667A137D8D44}"/>
              </a:ext>
            </a:extLst>
          </p:cNvPr>
          <p:cNvSpPr>
            <a:spLocks noGrp="1"/>
          </p:cNvSpPr>
          <p:nvPr>
            <p:ph idx="1"/>
          </p:nvPr>
        </p:nvSpPr>
        <p:spPr>
          <a:xfrm>
            <a:off x="5299408" y="1335479"/>
            <a:ext cx="3692192" cy="5139934"/>
          </a:xfrm>
        </p:spPr>
        <p:txBody>
          <a:bodyPr/>
          <a:lstStyle/>
          <a:p>
            <a:pPr>
              <a:buFont typeface="Arial" panose="020B0604020202020204" pitchFamily="34" charset="0"/>
              <a:buChar char="•"/>
            </a:pPr>
            <a:r>
              <a:rPr lang="en-US" sz="1800" dirty="0">
                <a:solidFill>
                  <a:schemeClr val="tx1"/>
                </a:solidFill>
              </a:rPr>
              <a:t>Estimates from </a:t>
            </a:r>
            <a:r>
              <a:rPr lang="en-US" sz="1800" dirty="0">
                <a:solidFill>
                  <a:schemeClr val="tx1"/>
                </a:solidFill>
                <a:highlight>
                  <a:srgbClr val="00FF00"/>
                </a:highlight>
              </a:rPr>
              <a:t>2018 to 2023</a:t>
            </a:r>
            <a:r>
              <a:rPr lang="en-US" sz="1800" dirty="0">
                <a:solidFill>
                  <a:schemeClr val="tx1"/>
                </a:solidFill>
              </a:rPr>
              <a:t>, for the top 21 countries for GDP: </a:t>
            </a:r>
          </a:p>
          <a:p>
            <a:pPr>
              <a:buFont typeface="Arial" panose="020B0604020202020204" pitchFamily="34" charset="0"/>
              <a:buChar char="•"/>
            </a:pPr>
            <a:r>
              <a:rPr lang="en-US" sz="1800" dirty="0">
                <a:solidFill>
                  <a:schemeClr val="tx1"/>
                </a:solidFill>
              </a:rPr>
              <a:t> </a:t>
            </a: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r>
              <a:rPr lang="en-US" sz="1800" b="0" dirty="0">
                <a:solidFill>
                  <a:schemeClr val="tx1"/>
                </a:solidFill>
              </a:rPr>
              <a:t>Now, the characterizations are somewhat broaden with IoT and other wireless devices.  </a:t>
            </a:r>
          </a:p>
          <a:p>
            <a:pPr>
              <a:buFont typeface="Arial" panose="020B0604020202020204" pitchFamily="34" charset="0"/>
              <a:buChar char="•"/>
            </a:pPr>
            <a:r>
              <a:rPr lang="en-US" sz="1800" dirty="0">
                <a:solidFill>
                  <a:schemeClr val="tx1"/>
                </a:solidFill>
              </a:rPr>
              <a:t> </a:t>
            </a: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endParaRPr lang="en-US" sz="1800" dirty="0">
              <a:solidFill>
                <a:schemeClr val="tx1"/>
              </a:solidFill>
            </a:endParaRPr>
          </a:p>
          <a:p>
            <a:pPr marL="0" indent="0"/>
            <a:r>
              <a:rPr lang="en-US" sz="1400" b="0" dirty="0">
                <a:solidFill>
                  <a:schemeClr val="tx1"/>
                </a:solidFill>
              </a:rPr>
              <a:t>(</a:t>
            </a:r>
            <a:r>
              <a:rPr lang="en-US" sz="1400" dirty="0">
                <a:solidFill>
                  <a:schemeClr val="tx1"/>
                </a:solidFill>
              </a:rPr>
              <a:t>Bolded %s </a:t>
            </a:r>
            <a:r>
              <a:rPr lang="en-US" sz="1400" b="0" dirty="0">
                <a:solidFill>
                  <a:schemeClr val="tx1"/>
                </a:solidFill>
              </a:rPr>
              <a:t>indicates above the world’s average  growth.)</a:t>
            </a:r>
          </a:p>
          <a:p>
            <a:pPr algn="ctr"/>
            <a:endParaRPr lang="en-US" sz="1800" u="sng" dirty="0">
              <a:cs typeface="Arial" panose="020B0604020202020204" pitchFamily="34" charset="0"/>
            </a:endParaRPr>
          </a:p>
        </p:txBody>
      </p:sp>
      <p:graphicFrame>
        <p:nvGraphicFramePr>
          <p:cNvPr id="14" name="Table 13">
            <a:extLst>
              <a:ext uri="{FF2B5EF4-FFF2-40B4-BE49-F238E27FC236}">
                <a16:creationId xmlns:a16="http://schemas.microsoft.com/office/drawing/2014/main" id="{273B0B90-39D0-47CC-A923-BAD8CE7A435F}"/>
              </a:ext>
            </a:extLst>
          </p:cNvPr>
          <p:cNvGraphicFramePr>
            <a:graphicFrameLocks noGrp="1"/>
          </p:cNvGraphicFramePr>
          <p:nvPr>
            <p:extLst>
              <p:ext uri="{D42A27DB-BD31-4B8C-83A1-F6EECF244321}">
                <p14:modId xmlns:p14="http://schemas.microsoft.com/office/powerpoint/2010/main" val="1993272351"/>
              </p:ext>
            </p:extLst>
          </p:nvPr>
        </p:nvGraphicFramePr>
        <p:xfrm>
          <a:off x="5689991" y="2362200"/>
          <a:ext cx="2906710" cy="1135380"/>
        </p:xfrm>
        <a:graphic>
          <a:graphicData uri="http://schemas.openxmlformats.org/drawingml/2006/table">
            <a:tbl>
              <a:tblPr>
                <a:tableStyleId>{5C22544A-7EE6-4342-B048-85BDC9FD1C3A}</a:tableStyleId>
              </a:tblPr>
              <a:tblGrid>
                <a:gridCol w="915140">
                  <a:extLst>
                    <a:ext uri="{9D8B030D-6E8A-4147-A177-3AD203B41FA5}">
                      <a16:colId xmlns:a16="http://schemas.microsoft.com/office/drawing/2014/main" val="3146752992"/>
                    </a:ext>
                  </a:extLst>
                </a:gridCol>
                <a:gridCol w="995785">
                  <a:extLst>
                    <a:ext uri="{9D8B030D-6E8A-4147-A177-3AD203B41FA5}">
                      <a16:colId xmlns:a16="http://schemas.microsoft.com/office/drawing/2014/main" val="1130409837"/>
                    </a:ext>
                  </a:extLst>
                </a:gridCol>
                <a:gridCol w="995785">
                  <a:extLst>
                    <a:ext uri="{9D8B030D-6E8A-4147-A177-3AD203B41FA5}">
                      <a16:colId xmlns:a16="http://schemas.microsoft.com/office/drawing/2014/main" val="3067456566"/>
                    </a:ext>
                  </a:extLst>
                </a:gridCol>
              </a:tblGrid>
              <a:tr h="283845">
                <a:tc>
                  <a:txBody>
                    <a:bodyPr/>
                    <a:lstStyle/>
                    <a:p>
                      <a:pPr algn="r" fontAlgn="b"/>
                      <a:r>
                        <a:rPr lang="en-US" sz="1800" u="none" strike="noStrike" dirty="0">
                          <a:effectLst/>
                        </a:rPr>
                        <a:t>26,199</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ETSI</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a:effectLst/>
                        </a:rPr>
                        <a:t>19%</a:t>
                      </a:r>
                      <a:endParaRPr lang="en-US" sz="1800" b="0" i="0" u="none" strike="noStrike">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733318108"/>
                  </a:ext>
                </a:extLst>
              </a:tr>
              <a:tr h="283845">
                <a:tc>
                  <a:txBody>
                    <a:bodyPr/>
                    <a:lstStyle/>
                    <a:p>
                      <a:pPr algn="r" fontAlgn="b"/>
                      <a:r>
                        <a:rPr lang="en-US" sz="1800" u="none" strike="noStrike">
                          <a:effectLst/>
                        </a:rPr>
                        <a:t>38,732</a:t>
                      </a:r>
                      <a:endParaRPr lang="en-US" sz="1800" b="0" i="0" u="none" strike="noStrike">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FCC</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a:effectLst/>
                        </a:rPr>
                        <a:t>28%</a:t>
                      </a:r>
                      <a:endParaRPr lang="en-US" sz="1800" b="0" i="0" u="none" strike="noStrike">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4219495913"/>
                  </a:ext>
                </a:extLst>
              </a:tr>
              <a:tr h="283845">
                <a:tc>
                  <a:txBody>
                    <a:bodyPr/>
                    <a:lstStyle/>
                    <a:p>
                      <a:pPr algn="r" fontAlgn="b"/>
                      <a:r>
                        <a:rPr lang="en-US" sz="1800" u="none" strike="noStrike">
                          <a:effectLst/>
                        </a:rPr>
                        <a:t>71,741</a:t>
                      </a:r>
                      <a:endParaRPr lang="en-US" sz="1800" b="0" i="0" u="none" strike="noStrike">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Other</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dirty="0">
                          <a:effectLst/>
                        </a:rPr>
                        <a:t>52%</a:t>
                      </a:r>
                      <a:endParaRPr lang="en-US" sz="1800" b="0" i="0" u="none" strike="noStrike" dirty="0">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557650569"/>
                  </a:ext>
                </a:extLst>
              </a:tr>
              <a:tr h="283845">
                <a:tc>
                  <a:txBody>
                    <a:bodyPr/>
                    <a:lstStyle/>
                    <a:p>
                      <a:pPr algn="r" fontAlgn="b"/>
                      <a:r>
                        <a:rPr lang="en-US" sz="1800" u="none" strike="noStrike">
                          <a:effectLst/>
                        </a:rPr>
                        <a:t>136,673</a:t>
                      </a:r>
                      <a:endParaRPr lang="en-US" sz="1800" b="0" i="0" u="none" strike="noStrike">
                        <a:solidFill>
                          <a:srgbClr val="000000"/>
                        </a:solidFill>
                        <a:effectLst/>
                        <a:latin typeface="Consolas" panose="020B0609020204030204" pitchFamily="49" charset="0"/>
                      </a:endParaRPr>
                    </a:p>
                  </a:txBody>
                  <a:tcPr marL="9525" marR="9525" marT="9525" marB="0" anchor="b"/>
                </a:tc>
                <a:tc>
                  <a:txBody>
                    <a:bodyPr/>
                    <a:lstStyle/>
                    <a:p>
                      <a:pPr algn="ctr" fontAlgn="b"/>
                      <a:r>
                        <a:rPr lang="en-US" sz="1800" u="none" strike="noStrike" dirty="0">
                          <a:effectLst/>
                        </a:rPr>
                        <a:t>total</a:t>
                      </a:r>
                      <a:endParaRPr lang="en-US" sz="1800" b="0" i="0" u="none" strike="noStrike" dirty="0">
                        <a:solidFill>
                          <a:srgbClr val="000000"/>
                        </a:solidFill>
                        <a:effectLst/>
                        <a:latin typeface="Consolas" panose="020B0609020204030204" pitchFamily="49" charset="0"/>
                      </a:endParaRPr>
                    </a:p>
                  </a:txBody>
                  <a:tcPr marL="9525" marR="9525" marT="9525" marB="0" anchor="b"/>
                </a:tc>
                <a:tc>
                  <a:txBody>
                    <a:bodyPr/>
                    <a:lstStyle/>
                    <a:p>
                      <a:pPr algn="l" fontAlgn="b"/>
                      <a:r>
                        <a:rPr lang="en-US" sz="1800" u="none" strike="noStrike" dirty="0">
                          <a:effectLst/>
                        </a:rPr>
                        <a:t>100%</a:t>
                      </a:r>
                      <a:endParaRPr lang="en-US" sz="1800" b="0" i="0" u="none" strike="noStrike" dirty="0">
                        <a:solidFill>
                          <a:srgbClr val="000000"/>
                        </a:solidFill>
                        <a:effectLst/>
                        <a:latin typeface="Consolas" panose="020B0609020204030204" pitchFamily="49" charset="0"/>
                      </a:endParaRPr>
                    </a:p>
                  </a:txBody>
                  <a:tcPr marL="9525" marR="9525" marT="9525" marB="0" anchor="b"/>
                </a:tc>
                <a:extLst>
                  <a:ext uri="{0D108BD9-81ED-4DB2-BD59-A6C34878D82A}">
                    <a16:rowId xmlns:a16="http://schemas.microsoft.com/office/drawing/2014/main" val="976064275"/>
                  </a:ext>
                </a:extLst>
              </a:tr>
            </a:tbl>
          </a:graphicData>
        </a:graphic>
      </p:graphicFrame>
      <p:graphicFrame>
        <p:nvGraphicFramePr>
          <p:cNvPr id="16" name="Table 15">
            <a:extLst>
              <a:ext uri="{FF2B5EF4-FFF2-40B4-BE49-F238E27FC236}">
                <a16:creationId xmlns:a16="http://schemas.microsoft.com/office/drawing/2014/main" id="{67B354D3-A9F3-4FB4-AAFB-083C00372BC8}"/>
              </a:ext>
            </a:extLst>
          </p:cNvPr>
          <p:cNvGraphicFramePr>
            <a:graphicFrameLocks noGrp="1"/>
          </p:cNvGraphicFramePr>
          <p:nvPr>
            <p:extLst>
              <p:ext uri="{D42A27DB-BD31-4B8C-83A1-F6EECF244321}">
                <p14:modId xmlns:p14="http://schemas.microsoft.com/office/powerpoint/2010/main" val="2149268329"/>
              </p:ext>
            </p:extLst>
          </p:nvPr>
        </p:nvGraphicFramePr>
        <p:xfrm>
          <a:off x="691160" y="1142999"/>
          <a:ext cx="4182465" cy="4869826"/>
        </p:xfrm>
        <a:graphic>
          <a:graphicData uri="http://schemas.openxmlformats.org/drawingml/2006/table">
            <a:tbl>
              <a:tblPr>
                <a:tableStyleId>{5C22544A-7EE6-4342-B048-85BDC9FD1C3A}</a:tableStyleId>
              </a:tblPr>
              <a:tblGrid>
                <a:gridCol w="299440">
                  <a:extLst>
                    <a:ext uri="{9D8B030D-6E8A-4147-A177-3AD203B41FA5}">
                      <a16:colId xmlns:a16="http://schemas.microsoft.com/office/drawing/2014/main" val="3201731573"/>
                    </a:ext>
                  </a:extLst>
                </a:gridCol>
                <a:gridCol w="1429193">
                  <a:extLst>
                    <a:ext uri="{9D8B030D-6E8A-4147-A177-3AD203B41FA5}">
                      <a16:colId xmlns:a16="http://schemas.microsoft.com/office/drawing/2014/main" val="238207268"/>
                    </a:ext>
                  </a:extLst>
                </a:gridCol>
                <a:gridCol w="772558">
                  <a:extLst>
                    <a:ext uri="{9D8B030D-6E8A-4147-A177-3AD203B41FA5}">
                      <a16:colId xmlns:a16="http://schemas.microsoft.com/office/drawing/2014/main" val="1437758550"/>
                    </a:ext>
                  </a:extLst>
                </a:gridCol>
                <a:gridCol w="846249">
                  <a:extLst>
                    <a:ext uri="{9D8B030D-6E8A-4147-A177-3AD203B41FA5}">
                      <a16:colId xmlns:a16="http://schemas.microsoft.com/office/drawing/2014/main" val="3541018033"/>
                    </a:ext>
                  </a:extLst>
                </a:gridCol>
                <a:gridCol w="835025">
                  <a:extLst>
                    <a:ext uri="{9D8B030D-6E8A-4147-A177-3AD203B41FA5}">
                      <a16:colId xmlns:a16="http://schemas.microsoft.com/office/drawing/2014/main" val="1732466370"/>
                    </a:ext>
                  </a:extLst>
                </a:gridCol>
              </a:tblGrid>
              <a:tr h="212369">
                <a:tc>
                  <a:txBody>
                    <a:bodyPr/>
                    <a:lstStyle/>
                    <a:p>
                      <a:pPr algn="l" fontAlgn="b"/>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200" b="1" u="none" strike="noStrike" dirty="0">
                          <a:effectLst/>
                        </a:rPr>
                        <a:t>World</a:t>
                      </a:r>
                      <a:endParaRPr lang="en-US" sz="12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200" b="1" u="none" strike="noStrike" dirty="0">
                          <a:effectLst/>
                        </a:rPr>
                        <a:t>177,424</a:t>
                      </a:r>
                      <a:endParaRPr lang="en-US" sz="12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200" b="1" u="none" strike="noStrike" dirty="0">
                          <a:effectLst/>
                        </a:rPr>
                        <a:t>131%</a:t>
                      </a:r>
                      <a:endParaRPr lang="en-US" sz="12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endParaRPr lang="en-US" sz="1050" b="1"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331580757"/>
                  </a:ext>
                </a:extLst>
              </a:tr>
              <a:tr h="212369">
                <a:tc>
                  <a:txBody>
                    <a:bodyPr/>
                    <a:lstStyle/>
                    <a:p>
                      <a:pPr algn="l" fontAlgn="b"/>
                      <a:r>
                        <a:rPr lang="en-US" sz="1000" u="none" strike="noStrike">
                          <a:effectLst/>
                        </a:rPr>
                        <a:t>Rank</a:t>
                      </a:r>
                      <a:endParaRPr lang="en-US" sz="1000" b="1" i="0" u="none" strike="noStrike">
                        <a:solidFill>
                          <a:srgbClr val="FFFFFF"/>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Country</a:t>
                      </a:r>
                      <a:endParaRPr lang="en-US" sz="1000" b="1" i="0" u="none" strike="noStrike">
                        <a:solidFill>
                          <a:srgbClr val="FFFFFF"/>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2023($B)</a:t>
                      </a:r>
                      <a:endParaRPr lang="en-US" sz="1000" b="1" i="0" u="none" strike="noStrike">
                        <a:solidFill>
                          <a:srgbClr val="FFFFFF"/>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from 2018</a:t>
                      </a:r>
                      <a:endParaRPr lang="en-US" sz="1000" b="1" i="0" u="none" strike="noStrike">
                        <a:solidFill>
                          <a:srgbClr val="FFFFFF"/>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Focus Stds</a:t>
                      </a:r>
                      <a:endParaRPr lang="en-US" sz="1000" b="1" i="0" u="none" strike="noStrike">
                        <a:solidFill>
                          <a:srgbClr val="FFFFFF"/>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36901826"/>
                  </a:ext>
                </a:extLst>
              </a:tr>
              <a:tr h="212369">
                <a:tc>
                  <a:txBody>
                    <a:bodyPr/>
                    <a:lstStyle/>
                    <a:p>
                      <a:pPr algn="r" fontAlgn="b"/>
                      <a:r>
                        <a:rPr lang="en-US" sz="1000" u="none" strike="noStrike">
                          <a:effectLst/>
                        </a:rPr>
                        <a:t>1</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China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37,198</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b="1" u="none" strike="noStrike" dirty="0">
                          <a:effectLst/>
                        </a:rPr>
                        <a:t>147%</a:t>
                      </a:r>
                      <a:endParaRPr lang="en-US" sz="10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146053182"/>
                  </a:ext>
                </a:extLst>
              </a:tr>
              <a:tr h="212369">
                <a:tc>
                  <a:txBody>
                    <a:bodyPr/>
                    <a:lstStyle/>
                    <a:p>
                      <a:pPr algn="r" fontAlgn="b"/>
                      <a:r>
                        <a:rPr lang="en-US" sz="1000" u="none" strike="noStrike">
                          <a:effectLst/>
                        </a:rPr>
                        <a:t>2</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United States</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24,671</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120%</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FCC</a:t>
                      </a:r>
                      <a:endParaRPr lang="en-US" sz="1000" b="0" i="0" u="none" strike="noStrike">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4287727572"/>
                  </a:ext>
                </a:extLst>
              </a:tr>
              <a:tr h="212369">
                <a:tc>
                  <a:txBody>
                    <a:bodyPr/>
                    <a:lstStyle/>
                    <a:p>
                      <a:pPr algn="r" fontAlgn="b"/>
                      <a:r>
                        <a:rPr lang="en-US" sz="1000" u="none" strike="noStrike">
                          <a:effectLst/>
                        </a:rPr>
                        <a:t>3</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India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16,575</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b="1" u="none" strike="noStrike" dirty="0">
                          <a:effectLst/>
                        </a:rPr>
                        <a:t>159%</a:t>
                      </a:r>
                      <a:endParaRPr lang="en-US" sz="10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246550567"/>
                  </a:ext>
                </a:extLst>
              </a:tr>
              <a:tr h="0">
                <a:tc>
                  <a:txBody>
                    <a:bodyPr/>
                    <a:lstStyle/>
                    <a:p>
                      <a:pPr algn="r" fontAlgn="b"/>
                      <a:r>
                        <a:rPr lang="en-US" sz="1000" u="none" strike="noStrike">
                          <a:effectLst/>
                        </a:rPr>
                        <a:t>4</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Japan</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dirty="0">
                          <a:effectLst/>
                        </a:rPr>
                        <a:t>6,380</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113%</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555510805"/>
                  </a:ext>
                </a:extLst>
              </a:tr>
              <a:tr h="212369">
                <a:tc>
                  <a:txBody>
                    <a:bodyPr/>
                    <a:lstStyle/>
                    <a:p>
                      <a:pPr algn="r" fontAlgn="b"/>
                      <a:r>
                        <a:rPr lang="en-US" sz="1000" u="none" strike="noStrike">
                          <a:effectLst/>
                        </a:rPr>
                        <a:t>5</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Germany</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5,184</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118%</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1618475058"/>
                  </a:ext>
                </a:extLst>
              </a:tr>
              <a:tr h="212369">
                <a:tc>
                  <a:txBody>
                    <a:bodyPr/>
                    <a:lstStyle/>
                    <a:p>
                      <a:pPr algn="r" fontAlgn="b"/>
                      <a:r>
                        <a:rPr lang="en-US" sz="1000" u="none" strike="noStrike">
                          <a:effectLst/>
                        </a:rPr>
                        <a:t>6</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Indonesia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4,969</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b="1" u="none" strike="noStrike" dirty="0">
                          <a:effectLst/>
                        </a:rPr>
                        <a:t>142%</a:t>
                      </a:r>
                      <a:endParaRPr lang="en-US" sz="10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4185174578"/>
                  </a:ext>
                </a:extLst>
              </a:tr>
              <a:tr h="212369">
                <a:tc>
                  <a:txBody>
                    <a:bodyPr/>
                    <a:lstStyle/>
                    <a:p>
                      <a:pPr algn="r" fontAlgn="b"/>
                      <a:r>
                        <a:rPr lang="en-US" sz="1000" u="none" strike="noStrike">
                          <a:effectLst/>
                        </a:rPr>
                        <a:t>7</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Russia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4,966</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119%</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1139014274"/>
                  </a:ext>
                </a:extLst>
              </a:tr>
              <a:tr h="212369">
                <a:tc>
                  <a:txBody>
                    <a:bodyPr/>
                    <a:lstStyle/>
                    <a:p>
                      <a:pPr algn="r" fontAlgn="b"/>
                      <a:r>
                        <a:rPr lang="en-US" sz="1000" u="none" strike="noStrike">
                          <a:effectLst/>
                        </a:rPr>
                        <a:t>8</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Brazil</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4,149</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123%</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1110371152"/>
                  </a:ext>
                </a:extLst>
              </a:tr>
              <a:tr h="212369">
                <a:tc>
                  <a:txBody>
                    <a:bodyPr/>
                    <a:lstStyle/>
                    <a:p>
                      <a:pPr algn="r" fontAlgn="b"/>
                      <a:r>
                        <a:rPr lang="en-US" sz="1000" u="none" strike="noStrike">
                          <a:effectLst/>
                        </a:rPr>
                        <a:t>9</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United Kingdom</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3,609</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119%</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286108321"/>
                  </a:ext>
                </a:extLst>
              </a:tr>
              <a:tr h="212369">
                <a:tc>
                  <a:txBody>
                    <a:bodyPr/>
                    <a:lstStyle/>
                    <a:p>
                      <a:pPr algn="r" fontAlgn="b"/>
                      <a:r>
                        <a:rPr lang="en-US" sz="1000" u="none" strike="noStrike">
                          <a:effectLst/>
                        </a:rPr>
                        <a:t>10</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France</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3,541</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119%</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2379025176"/>
                  </a:ext>
                </a:extLst>
              </a:tr>
              <a:tr h="212369">
                <a:tc>
                  <a:txBody>
                    <a:bodyPr/>
                    <a:lstStyle/>
                    <a:p>
                      <a:pPr algn="r" fontAlgn="b"/>
                      <a:r>
                        <a:rPr lang="en-US" sz="1000" u="none" strike="noStrike">
                          <a:effectLst/>
                        </a:rPr>
                        <a:t>11</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Mexico</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3,256</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126%</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543689123"/>
                  </a:ext>
                </a:extLst>
              </a:tr>
              <a:tr h="212369">
                <a:tc>
                  <a:txBody>
                    <a:bodyPr/>
                    <a:lstStyle/>
                    <a:p>
                      <a:pPr algn="r" fontAlgn="b"/>
                      <a:r>
                        <a:rPr lang="en-US" sz="1000" u="none" strike="noStrike">
                          <a:effectLst/>
                        </a:rPr>
                        <a:t>12</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Turkey</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2,808</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121%</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191108681"/>
                  </a:ext>
                </a:extLst>
              </a:tr>
              <a:tr h="212369">
                <a:tc>
                  <a:txBody>
                    <a:bodyPr/>
                    <a:lstStyle/>
                    <a:p>
                      <a:pPr algn="r" fontAlgn="b"/>
                      <a:r>
                        <a:rPr lang="en-US" sz="1000" u="none" strike="noStrike">
                          <a:effectLst/>
                        </a:rPr>
                        <a:t>13</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Italy</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2,748</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115%</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2198247860"/>
                  </a:ext>
                </a:extLst>
              </a:tr>
              <a:tr h="212369">
                <a:tc>
                  <a:txBody>
                    <a:bodyPr/>
                    <a:lstStyle/>
                    <a:p>
                      <a:pPr algn="r" fontAlgn="b"/>
                      <a:r>
                        <a:rPr lang="en-US" sz="1000" u="none" strike="noStrike">
                          <a:effectLst/>
                        </a:rPr>
                        <a:t>14</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Korea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2,690</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126%</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422520129"/>
                  </a:ext>
                </a:extLst>
              </a:tr>
              <a:tr h="212369">
                <a:tc>
                  <a:txBody>
                    <a:bodyPr/>
                    <a:lstStyle/>
                    <a:p>
                      <a:pPr algn="r" fontAlgn="b"/>
                      <a:r>
                        <a:rPr lang="en-US" sz="1000" u="none" strike="noStrike">
                          <a:effectLst/>
                        </a:rPr>
                        <a:t>15</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Saudi Arabia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2,277</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123%</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1340944921"/>
                  </a:ext>
                </a:extLst>
              </a:tr>
              <a:tr h="212369">
                <a:tc>
                  <a:txBody>
                    <a:bodyPr/>
                    <a:lstStyle/>
                    <a:p>
                      <a:pPr algn="r" fontAlgn="b"/>
                      <a:r>
                        <a:rPr lang="en-US" sz="1000" u="none" strike="noStrike">
                          <a:effectLst/>
                        </a:rPr>
                        <a:t>16</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Spain</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2,249</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120%</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387843813"/>
                  </a:ext>
                </a:extLst>
              </a:tr>
              <a:tr h="212369">
                <a:tc>
                  <a:txBody>
                    <a:bodyPr/>
                    <a:lstStyle/>
                    <a:p>
                      <a:pPr algn="r" fontAlgn="b"/>
                      <a:r>
                        <a:rPr lang="en-US" sz="1000" u="none" strike="noStrike">
                          <a:effectLst/>
                        </a:rPr>
                        <a:t>17</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Canada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2,227</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120%</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43798136"/>
                  </a:ext>
                </a:extLst>
              </a:tr>
              <a:tr h="212369">
                <a:tc>
                  <a:txBody>
                    <a:bodyPr/>
                    <a:lstStyle/>
                    <a:p>
                      <a:pPr algn="r" fontAlgn="b"/>
                      <a:r>
                        <a:rPr lang="en-US" sz="1000" u="none" strike="noStrike">
                          <a:effectLst/>
                        </a:rPr>
                        <a:t>18</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Egypt</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1,897</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b="1" u="none" strike="noStrike" dirty="0">
                          <a:effectLst/>
                        </a:rPr>
                        <a:t>146%</a:t>
                      </a:r>
                      <a:endParaRPr lang="en-US" sz="10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027985284"/>
                  </a:ext>
                </a:extLst>
              </a:tr>
              <a:tr h="249039">
                <a:tc>
                  <a:txBody>
                    <a:bodyPr/>
                    <a:lstStyle/>
                    <a:p>
                      <a:pPr algn="r" fontAlgn="b"/>
                      <a:r>
                        <a:rPr lang="en-US" sz="1000" u="none" strike="noStrike" dirty="0">
                          <a:effectLst/>
                        </a:rPr>
                        <a:t>19</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Islamic Republic of Iran</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1,885</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dirty="0">
                          <a:effectLst/>
                        </a:rPr>
                        <a:t>114%</a:t>
                      </a:r>
                      <a:endParaRPr lang="en-US" sz="1000" b="0"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ETSI</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814005244"/>
                  </a:ext>
                </a:extLst>
              </a:tr>
              <a:tr h="212369">
                <a:tc>
                  <a:txBody>
                    <a:bodyPr/>
                    <a:lstStyle/>
                    <a:p>
                      <a:pPr algn="r" fontAlgn="b"/>
                      <a:r>
                        <a:rPr lang="en-US" sz="1000" u="none" strike="noStrike">
                          <a:effectLst/>
                        </a:rPr>
                        <a:t>20</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Thailand</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1,741</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b="1" u="none" strike="noStrike" dirty="0">
                          <a:effectLst/>
                        </a:rPr>
                        <a:t>132%</a:t>
                      </a:r>
                      <a:endParaRPr lang="en-US" sz="1000" b="1" i="0" u="none" strike="noStrike" dirty="0">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FCC</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453887200"/>
                  </a:ext>
                </a:extLst>
              </a:tr>
              <a:tr h="212369">
                <a:tc>
                  <a:txBody>
                    <a:bodyPr/>
                    <a:lstStyle/>
                    <a:p>
                      <a:pPr algn="r" fontAlgn="b"/>
                      <a:r>
                        <a:rPr lang="en-US" sz="1000" u="none" strike="noStrike">
                          <a:effectLst/>
                        </a:rPr>
                        <a:t>21</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a:effectLst/>
                        </a:rPr>
                        <a:t>Australia</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r" fontAlgn="b"/>
                      <a:r>
                        <a:rPr lang="en-US" sz="1000" u="none" strike="noStrike">
                          <a:effectLst/>
                        </a:rPr>
                        <a:t>1,654</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ctr" fontAlgn="b"/>
                      <a:r>
                        <a:rPr lang="en-US" sz="1000" u="none" strike="noStrike">
                          <a:effectLst/>
                        </a:rPr>
                        <a:t>125%</a:t>
                      </a:r>
                      <a:endParaRPr lang="en-US" sz="1000" b="0" i="0" u="none" strike="noStrike">
                        <a:solidFill>
                          <a:srgbClr val="000000"/>
                        </a:solidFill>
                        <a:effectLst/>
                        <a:latin typeface="Consolas" panose="020B0609020204030204" pitchFamily="49" charset="0"/>
                      </a:endParaRPr>
                    </a:p>
                  </a:txBody>
                  <a:tcPr marL="8638" marR="8638" marT="8638" marB="0" anchor="b"/>
                </a:tc>
                <a:tc>
                  <a:txBody>
                    <a:bodyPr/>
                    <a:lstStyle/>
                    <a:p>
                      <a:pPr algn="l" fontAlgn="b"/>
                      <a:r>
                        <a:rPr lang="en-US" sz="1000" u="none" strike="noStrike" dirty="0">
                          <a:effectLst/>
                        </a:rPr>
                        <a:t>Other</a:t>
                      </a:r>
                      <a:endParaRPr lang="en-US" sz="1000" b="0" i="0" u="none" strike="noStrike" dirty="0">
                        <a:solidFill>
                          <a:srgbClr val="000000"/>
                        </a:solidFill>
                        <a:effectLst/>
                        <a:latin typeface="Consolas" panose="020B0609020204030204" pitchFamily="49" charset="0"/>
                      </a:endParaRPr>
                    </a:p>
                  </a:txBody>
                  <a:tcPr marL="8638" marR="8638" marT="8638" marB="0" anchor="b"/>
                </a:tc>
                <a:extLst>
                  <a:ext uri="{0D108BD9-81ED-4DB2-BD59-A6C34878D82A}">
                    <a16:rowId xmlns:a16="http://schemas.microsoft.com/office/drawing/2014/main" val="3998299304"/>
                  </a:ext>
                </a:extLst>
              </a:tr>
            </a:tbl>
          </a:graphicData>
        </a:graphic>
      </p:graphicFrame>
      <p:graphicFrame>
        <p:nvGraphicFramePr>
          <p:cNvPr id="18" name="Object 17">
            <a:extLst>
              <a:ext uri="{FF2B5EF4-FFF2-40B4-BE49-F238E27FC236}">
                <a16:creationId xmlns:a16="http://schemas.microsoft.com/office/drawing/2014/main" id="{A0A0E742-4F40-4940-8DC9-3EB0059EFD4B}"/>
              </a:ext>
            </a:extLst>
          </p:cNvPr>
          <p:cNvGraphicFramePr>
            <a:graphicFrameLocks noChangeAspect="1"/>
          </p:cNvGraphicFramePr>
          <p:nvPr>
            <p:extLst>
              <p:ext uri="{D42A27DB-BD31-4B8C-83A1-F6EECF244321}">
                <p14:modId xmlns:p14="http://schemas.microsoft.com/office/powerpoint/2010/main" val="2247129143"/>
              </p:ext>
            </p:extLst>
          </p:nvPr>
        </p:nvGraphicFramePr>
        <p:xfrm>
          <a:off x="6386517" y="4571512"/>
          <a:ext cx="1127122" cy="951009"/>
        </p:xfrm>
        <a:graphic>
          <a:graphicData uri="http://schemas.openxmlformats.org/presentationml/2006/ole">
            <mc:AlternateContent xmlns:mc="http://schemas.openxmlformats.org/markup-compatibility/2006">
              <mc:Choice xmlns:v="urn:schemas-microsoft-com:vml" Requires="v">
                <p:oleObj spid="_x0000_s8228"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6386517" y="4571512"/>
                        <a:ext cx="1127122" cy="951009"/>
                      </a:xfrm>
                      <a:prstGeom prst="rect">
                        <a:avLst/>
                      </a:prstGeom>
                    </p:spPr>
                  </p:pic>
                </p:oleObj>
              </mc:Fallback>
            </mc:AlternateContent>
          </a:graphicData>
        </a:graphic>
      </p:graphicFrame>
    </p:spTree>
    <p:extLst>
      <p:ext uri="{BB962C8B-B14F-4D97-AF65-F5344CB8AC3E}">
        <p14:creationId xmlns:p14="http://schemas.microsoft.com/office/powerpoint/2010/main" val="259082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61" y="621103"/>
            <a:ext cx="7770813" cy="674298"/>
          </a:xfrm>
        </p:spPr>
        <p:txBody>
          <a:bodyPr/>
          <a:lstStyle/>
          <a:p>
            <a:r>
              <a:rPr lang="en-US" sz="2400" dirty="0">
                <a:solidFill>
                  <a:srgbClr val="00B0F0"/>
                </a:solidFill>
              </a:rPr>
              <a:t>ETSI</a:t>
            </a:r>
            <a:r>
              <a:rPr lang="en-US" sz="2400" dirty="0"/>
              <a:t> vs </a:t>
            </a:r>
            <a:r>
              <a:rPr lang="en-US" sz="2400" dirty="0">
                <a:solidFill>
                  <a:srgbClr val="92D050"/>
                </a:solidFill>
              </a:rPr>
              <a:t>FCC</a:t>
            </a:r>
            <a:r>
              <a:rPr lang="en-US" sz="2400" dirty="0"/>
              <a:t> vs </a:t>
            </a:r>
            <a:r>
              <a:rPr lang="en-US" sz="2400" dirty="0">
                <a:solidFill>
                  <a:schemeClr val="tx1">
                    <a:lumMod val="85000"/>
                    <a:lumOff val="15000"/>
                  </a:schemeClr>
                </a:solidFill>
              </a:rPr>
              <a:t>Other</a:t>
            </a:r>
            <a:endParaRPr lang="en-US" sz="2400" dirty="0"/>
          </a:p>
        </p:txBody>
      </p:sp>
      <p:sp>
        <p:nvSpPr>
          <p:cNvPr id="4" name="Date Placeholder 3"/>
          <p:cNvSpPr>
            <a:spLocks noGrp="1"/>
          </p:cNvSpPr>
          <p:nvPr>
            <p:ph type="dt" sz="half" idx="4294967295"/>
          </p:nvPr>
        </p:nvSpPr>
        <p:spPr>
          <a:xfrm>
            <a:off x="691160" y="381000"/>
            <a:ext cx="2128239" cy="200025"/>
          </a:xfrm>
          <a:prstGeom prst="rect">
            <a:avLst/>
          </a:prstGeom>
        </p:spPr>
        <p:txBody>
          <a:bodyPr/>
          <a:lstStyle/>
          <a:p>
            <a:pPr>
              <a:defRPr/>
            </a:pPr>
            <a:r>
              <a:rPr lang="en-US"/>
              <a:t>11 March  2019</a:t>
            </a:r>
            <a:endParaRPr lang="en-US"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9</a:t>
            </a:fld>
            <a:endParaRPr lang="en-GB" dirty="0"/>
          </a:p>
        </p:txBody>
      </p:sp>
      <p:sp>
        <p:nvSpPr>
          <p:cNvPr id="7" name="Footer Placeholder 6"/>
          <p:cNvSpPr>
            <a:spLocks noGrp="1"/>
          </p:cNvSpPr>
          <p:nvPr>
            <p:ph type="ftr" idx="14"/>
          </p:nvPr>
        </p:nvSpPr>
        <p:spPr/>
        <p:txBody>
          <a:bodyPr/>
          <a:lstStyle/>
          <a:p>
            <a:r>
              <a:rPr lang="en-US" dirty="0"/>
              <a:t>Jay Holcomb (Itron)</a:t>
            </a:r>
            <a:endParaRPr lang="en-GB" dirty="0"/>
          </a:p>
        </p:txBody>
      </p:sp>
      <p:graphicFrame>
        <p:nvGraphicFramePr>
          <p:cNvPr id="9" name="Chart 8">
            <a:extLst>
              <a:ext uri="{FF2B5EF4-FFF2-40B4-BE49-F238E27FC236}">
                <a16:creationId xmlns:a16="http://schemas.microsoft.com/office/drawing/2014/main" id="{B1737CAB-95F1-4E93-9A0C-BEC546AC533C}"/>
              </a:ext>
            </a:extLst>
          </p:cNvPr>
          <p:cNvGraphicFramePr>
            <a:graphicFrameLocks/>
          </p:cNvGraphicFramePr>
          <p:nvPr>
            <p:extLst>
              <p:ext uri="{D42A27DB-BD31-4B8C-83A1-F6EECF244321}">
                <p14:modId xmlns:p14="http://schemas.microsoft.com/office/powerpoint/2010/main" val="1163810387"/>
              </p:ext>
            </p:extLst>
          </p:nvPr>
        </p:nvGraphicFramePr>
        <p:xfrm>
          <a:off x="4114800" y="1295401"/>
          <a:ext cx="4901639" cy="4222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DB5E9396-B47B-4FB0-9DB7-BAE4A0D476C3}"/>
              </a:ext>
            </a:extLst>
          </p:cNvPr>
          <p:cNvGraphicFramePr>
            <a:graphicFrameLocks/>
          </p:cNvGraphicFramePr>
          <p:nvPr>
            <p:extLst>
              <p:ext uri="{D42A27DB-BD31-4B8C-83A1-F6EECF244321}">
                <p14:modId xmlns:p14="http://schemas.microsoft.com/office/powerpoint/2010/main" val="395164494"/>
              </p:ext>
            </p:extLst>
          </p:nvPr>
        </p:nvGraphicFramePr>
        <p:xfrm>
          <a:off x="127561" y="1295401"/>
          <a:ext cx="4595990" cy="4207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A6116C8-7F5F-4A56-B54D-80927DFBF205}"/>
              </a:ext>
            </a:extLst>
          </p:cNvPr>
          <p:cNvSpPr txBox="1"/>
          <p:nvPr/>
        </p:nvSpPr>
        <p:spPr>
          <a:xfrm>
            <a:off x="3886200" y="5867400"/>
            <a:ext cx="3184520" cy="461665"/>
          </a:xfrm>
          <a:prstGeom prst="rect">
            <a:avLst/>
          </a:prstGeom>
          <a:noFill/>
        </p:spPr>
        <p:txBody>
          <a:bodyPr wrap="square" rtlCol="0">
            <a:spAutoFit/>
          </a:bodyPr>
          <a:lstStyle/>
          <a:p>
            <a:r>
              <a:rPr lang="en-US" dirty="0">
                <a:solidFill>
                  <a:schemeClr val="tx1">
                    <a:lumMod val="85000"/>
                    <a:lumOff val="15000"/>
                  </a:schemeClr>
                </a:solidFill>
              </a:rPr>
              <a:t>Estimates</a:t>
            </a:r>
          </a:p>
        </p:txBody>
      </p:sp>
    </p:spTree>
    <p:extLst>
      <p:ext uri="{BB962C8B-B14F-4D97-AF65-F5344CB8AC3E}">
        <p14:creationId xmlns:p14="http://schemas.microsoft.com/office/powerpoint/2010/main" val="987169665"/>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33533</TotalTime>
  <Words>3036</Words>
  <Application>Microsoft Office PowerPoint</Application>
  <PresentationFormat>On-screen Show (4:3)</PresentationFormat>
  <Paragraphs>694</Paragraphs>
  <Slides>31</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8" baseType="lpstr">
      <vt:lpstr>Arial</vt:lpstr>
      <vt:lpstr>Consolas</vt:lpstr>
      <vt:lpstr>Times New Roman</vt:lpstr>
      <vt:lpstr>Office Theme</vt:lpstr>
      <vt:lpstr>Document</vt:lpstr>
      <vt:lpstr>Worksheet</vt:lpstr>
      <vt:lpstr>Presentation</vt:lpstr>
      <vt:lpstr>IEEE 802.18 RR-TAG Tutorial</vt:lpstr>
      <vt:lpstr>Agenda</vt:lpstr>
      <vt:lpstr>IEEE 802.18 –  The Radio Regulatory Technical Advisory Group</vt:lpstr>
      <vt:lpstr>History</vt:lpstr>
      <vt:lpstr>Charter for the RR-TAG Approved during Formation</vt:lpstr>
      <vt:lpstr>Regulatory</vt:lpstr>
      <vt:lpstr>ETSI / FCC / Other-based versus World Economies</vt:lpstr>
      <vt:lpstr>ETSI / FCC / Other-based versus World Economies</vt:lpstr>
      <vt:lpstr>ETSI vs FCC vs Other</vt:lpstr>
      <vt:lpstr>Global Radio Regulators</vt:lpstr>
      <vt:lpstr>ITU-R Recommendations</vt:lpstr>
      <vt:lpstr>World Radio Conferences</vt:lpstr>
      <vt:lpstr>World Radio Conference - 2019</vt:lpstr>
      <vt:lpstr>EU Environment for Radio Equipment &amp; Spectrum </vt:lpstr>
      <vt:lpstr>EMEA</vt:lpstr>
      <vt:lpstr>EMEA - EU – More on ECC and ETSI</vt:lpstr>
      <vt:lpstr>EMEA - Others</vt:lpstr>
      <vt:lpstr>EMEA - Others</vt:lpstr>
      <vt:lpstr>APAC</vt:lpstr>
      <vt:lpstr>Americas – CITEL and FCC</vt:lpstr>
      <vt:lpstr>Americas - FCC</vt:lpstr>
      <vt:lpstr>The US Frequency Chart</vt:lpstr>
      <vt:lpstr>Spectrum Sharing Is Here</vt:lpstr>
      <vt:lpstr>The License-exempt (Unlicensed) Bands</vt:lpstr>
      <vt:lpstr>More on License-Exempt and IoT</vt:lpstr>
      <vt:lpstr>Looking to the Future</vt:lpstr>
      <vt:lpstr>Questions? </vt:lpstr>
      <vt:lpstr>Other</vt:lpstr>
      <vt:lpstr>Sunday Welcome – 1 of 2 802.18 Radio Regulatory Technical Advisory Group</vt:lpstr>
      <vt:lpstr>Sunday Welcome – 2 of 2 802.18 Radio Regulatory Technical Advisory Group</vt:lpstr>
      <vt:lpstr>Backup – or out of date</vt:lpstr>
    </vt:vector>
  </TitlesOfParts>
  <Company>Hewlett 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802.18 RR-TAG San Diego Plenary Meeting Agenda</dc:title>
  <dc:creator/>
  <cp:lastModifiedBy>Holcomb, Jay</cp:lastModifiedBy>
  <cp:revision>1296</cp:revision>
  <cp:lastPrinted>1601-01-01T00:00:00Z</cp:lastPrinted>
  <dcterms:created xsi:type="dcterms:W3CDTF">2016-03-03T14:54:45Z</dcterms:created>
  <dcterms:modified xsi:type="dcterms:W3CDTF">2019-03-11T20:20:05Z</dcterms:modified>
</cp:coreProperties>
</file>