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330" r:id="rId5"/>
    <p:sldId id="516" r:id="rId6"/>
    <p:sldId id="331" r:id="rId7"/>
    <p:sldId id="517" r:id="rId8"/>
    <p:sldId id="486" r:id="rId9"/>
    <p:sldId id="528" r:id="rId10"/>
    <p:sldId id="536" r:id="rId11"/>
    <p:sldId id="533" r:id="rId12"/>
    <p:sldId id="530" r:id="rId13"/>
    <p:sldId id="532" r:id="rId14"/>
    <p:sldId id="535" r:id="rId15"/>
    <p:sldId id="524" r:id="rId16"/>
    <p:sldId id="498" r:id="rId17"/>
    <p:sldId id="402" r:id="rId18"/>
    <p:sldId id="403" r:id="rId19"/>
    <p:sldId id="531" r:id="rId20"/>
    <p:sldId id="525" r:id="rId21"/>
    <p:sldId id="529" r:id="rId22"/>
    <p:sldId id="513" r:id="rId23"/>
    <p:sldId id="527" r:id="rId24"/>
    <p:sldId id="477" r:id="rId25"/>
    <p:sldId id="522" r:id="rId26"/>
    <p:sldId id="509" r:id="rId27"/>
    <p:sldId id="523" r:id="rId28"/>
    <p:sldId id="514" r:id="rId29"/>
    <p:sldId id="429" r:id="rId30"/>
    <p:sldId id="399"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2" autoAdjust="0"/>
    <p:restoredTop sz="96182" autoAdjust="0"/>
  </p:normalViewPr>
  <p:slideViewPr>
    <p:cSldViewPr>
      <p:cViewPr>
        <p:scale>
          <a:sx n="100" d="100"/>
          <a:sy n="100" d="100"/>
        </p:scale>
        <p:origin x="1044" y="2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802.18-18/0169r00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4" Type="http://schemas.openxmlformats.org/officeDocument/2006/relationships/hyperlink" Target="https://mentor.ieee.org/802.18/dcn/18/18-18-0166-00-0000-usdot-v2x-communciations-request-for-comment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ept.org/Documents/se-45/48449/se45-18-123_draft-minutes-of-se456-meeting" TargetMode="External"/><Relationship Id="rId2" Type="http://schemas.openxmlformats.org/officeDocument/2006/relationships/hyperlink" Target="https://cept.org/Documents/se-45/48447/se45-18-123a1_draft-ecc-report-rlan-in-6-ghz"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2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pPr>
              <a:spcBef>
                <a:spcPts val="0"/>
              </a:spcBef>
            </a:pPr>
            <a:r>
              <a:rPr lang="en-US" sz="2400" dirty="0"/>
              <a:t>NTIA soliciting comments on National Spectrum Strategy</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n January 22, 2019</a:t>
            </a:r>
            <a:endParaRPr lang="en-US" sz="1800" dirty="0"/>
          </a:p>
          <a:p>
            <a:pPr>
              <a:buFont typeface="Arial" panose="020B0604020202020204" pitchFamily="34" charset="0"/>
              <a:buChar char="•"/>
            </a:pPr>
            <a:r>
              <a:rPr lang="en-US" sz="1800" dirty="0">
                <a:hlinkClick r:id="rId2"/>
              </a:rPr>
              <a:t>https://mentor.ieee.org/802.18/dcn/18/18-18-0168-00-0000-developing-a-sustainable-spectrum-strategy-for-america-s-future-ntia-request-for-comments.pdf</a:t>
            </a:r>
            <a:r>
              <a:rPr lang="en-US" sz="180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b="0" dirty="0">
                <a:hlinkClick r:id="rId3"/>
              </a:rPr>
              <a:t>https://mentor.ieee.org/802.18/dcn/18/18-18-0134-00-0000-developing-a-sustainable-spectrum-strategy-for-america-s-future.docx</a:t>
            </a:r>
          </a:p>
          <a:p>
            <a:pPr lvl="1">
              <a:buFont typeface="Arial" panose="020B0604020202020204" pitchFamily="34" charset="0"/>
              <a:buChar char="•"/>
            </a:pPr>
            <a:r>
              <a:rPr lang="en-US" sz="1600" b="0" dirty="0">
                <a:hlinkClick r:id="rId3"/>
              </a:rPr>
              <a:t>https://mentor.ieee.org/802.18/dcn/18/18-18-0147-00-0000-ieee-802-draft-press-release-supporting-us-spectrum-strategy.docx</a:t>
            </a:r>
            <a:r>
              <a:rPr lang="en-US" sz="1600" b="0" dirty="0"/>
              <a:t> </a:t>
            </a:r>
          </a:p>
          <a:p>
            <a:pPr>
              <a:buFont typeface="Arial" panose="020B0604020202020204" pitchFamily="34" charset="0"/>
              <a:buChar char="•"/>
            </a:pPr>
            <a:r>
              <a:rPr lang="en-US" sz="1800" b="0" dirty="0"/>
              <a:t>There are 5 points and 9 questions </a:t>
            </a:r>
          </a:p>
          <a:p>
            <a:pPr>
              <a:buFont typeface="Arial" panose="020B0604020202020204" pitchFamily="34" charset="0"/>
              <a:buChar char="•"/>
            </a:pPr>
            <a:r>
              <a:rPr lang="en-US" sz="1800" b="0" dirty="0"/>
              <a:t>Have been asked to have 802.18 to review and do comments where appropriate. </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a:t>
            </a:r>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u="sng" dirty="0">
                <a:hlinkClick r:id="rId2"/>
              </a:rPr>
              <a:t>https://www.nhtsa.gov/press-releases/us-department-transportation-releases-request-comment-rfc-vehicle-everything-v2x</a:t>
            </a:r>
            <a:r>
              <a:rPr lang="en-US" sz="1800" dirty="0"/>
              <a:t> </a:t>
            </a:r>
          </a:p>
          <a:p>
            <a:pPr>
              <a:buFont typeface="Arial" panose="020B0604020202020204" pitchFamily="34" charset="0"/>
              <a:buChar char="•"/>
            </a:pPr>
            <a:r>
              <a:rPr lang="en-US" sz="1800" dirty="0"/>
              <a:t>The RFC can be found at </a:t>
            </a:r>
            <a:r>
              <a:rPr lang="en-US" sz="1800" u="sng" dirty="0">
                <a:hlinkClick r:id="rId3"/>
              </a:rPr>
              <a:t>www.transportation.gov/v2x</a:t>
            </a:r>
            <a:endParaRPr lang="en-US" sz="1800" dirty="0"/>
          </a:p>
          <a:p>
            <a:pPr marL="365760" indent="-365760">
              <a:spcBef>
                <a:spcPts val="0"/>
              </a:spcBef>
              <a:buFont typeface="Arial" panose="020B0604020202020204" pitchFamily="34" charset="0"/>
              <a:buChar char="•"/>
            </a:pPr>
            <a:r>
              <a:rPr lang="en-US" sz="1800" dirty="0"/>
              <a:t>Or in Mentor:  </a:t>
            </a:r>
            <a:r>
              <a:rPr lang="en-US" sz="1800" dirty="0">
                <a:hlinkClick r:id="rId4"/>
              </a:rPr>
              <a:t>https://mentor.ieee.org/802.18/dcn/18/18-18-0166-00-0000-usdot-v2x-communciations-request-for-comments.docx</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endParaRPr lang="en-US" sz="1800" dirty="0"/>
          </a:p>
          <a:p>
            <a:pPr>
              <a:spcBef>
                <a:spcPts val="0"/>
              </a:spcBef>
              <a:buFont typeface="Arial" panose="020B0604020202020204" pitchFamily="34" charset="0"/>
              <a:buChar char="•"/>
            </a:pPr>
            <a:r>
              <a:rPr lang="en-US" altLang="en-US" sz="1800" dirty="0"/>
              <a:t>There are 9 basic questions. </a:t>
            </a:r>
          </a:p>
          <a:p>
            <a:pPr>
              <a:spcBef>
                <a:spcPts val="0"/>
              </a:spcBef>
              <a:buFont typeface="Arial" panose="020B0604020202020204" pitchFamily="34" charset="0"/>
              <a:buChar char="•"/>
            </a:pPr>
            <a:r>
              <a:rPr lang="en-US" altLang="en-US" sz="1800" dirty="0">
                <a:solidFill>
                  <a:schemeClr val="tx1"/>
                </a:solidFill>
              </a:rPr>
              <a:t>Will head toward doing comments (after 5GAA).</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dirty="0"/>
              <a:t>adding 66-71 GHz frequency band</a:t>
            </a:r>
            <a:endParaRPr lang="en-US" sz="1600" dirty="0"/>
          </a:p>
          <a:p>
            <a:pPr lvl="1">
              <a:buFont typeface="Arial" panose="020B0604020202020204" pitchFamily="34" charset="0"/>
              <a:buChar char="•"/>
            </a:pPr>
            <a:r>
              <a:rPr lang="en-AU" sz="1600" dirty="0"/>
              <a:t>updating existing arrangement in 57-66 GHz regarding indoor and outdoor data communication systems.</a:t>
            </a:r>
            <a:endParaRPr lang="en-US" sz="1600"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Didn’t have time to discuss in detail, though will continue to consider doing comments. </a:t>
            </a:r>
            <a:endParaRPr lang="en-US" altLang="en-US" sz="1600" b="1" dirty="0">
              <a:solidFill>
                <a:schemeClr val="tx1"/>
              </a:solidFill>
            </a:endParaRPr>
          </a:p>
          <a:p>
            <a:pPr lvl="1"/>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marL="285750" indent="-285750">
              <a:spcBef>
                <a:spcPts val="0"/>
              </a:spcBef>
              <a:buFont typeface="Arial" panose="020B0604020202020204" pitchFamily="34" charset="0"/>
              <a:buChar char="•"/>
            </a:pPr>
            <a:r>
              <a:rPr lang="en-US" sz="1800" dirty="0"/>
              <a:t>  </a:t>
            </a: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points and text for IEEE 802 comments to the chair or the list server.  </a:t>
            </a:r>
          </a:p>
          <a:p>
            <a:pPr lvl="1">
              <a:buFont typeface="Arial" panose="020B0604020202020204" pitchFamily="34" charset="0"/>
              <a:buChar char="•"/>
            </a:pPr>
            <a:r>
              <a:rPr lang="en-US" sz="1800" b="1" dirty="0">
                <a:solidFill>
                  <a:srgbClr val="00B0F0"/>
                </a:solidFill>
              </a:rPr>
              <a:t>See document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chemeClr val="accent1">
                    <a:lumMod val="75000"/>
                  </a:schemeClr>
                </a:solidFill>
              </a:rPr>
              <a:t>Goal will be to have comments in by 11 January (knowing we have a back up, by 28 January they would still be accepted.)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Be thinking about NTIA </a:t>
            </a:r>
            <a:r>
              <a:rPr lang="en-US" sz="2000" dirty="0" err="1"/>
              <a:t>rfc</a:t>
            </a:r>
            <a:r>
              <a:rPr lang="en-US" sz="2000" dirty="0"/>
              <a:t> on spectrum strategy.</a:t>
            </a:r>
          </a:p>
          <a:p>
            <a:pPr>
              <a:buFont typeface="Arial" panose="020B0604020202020204" pitchFamily="34" charset="0"/>
              <a:buChar char="•"/>
            </a:pPr>
            <a:r>
              <a:rPr lang="en-US" sz="2000" dirty="0"/>
              <a:t>Be thinking about DOT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r>
              <a:rPr lang="en-US" sz="2000" dirty="0"/>
              <a:t>Info: </a:t>
            </a:r>
          </a:p>
          <a:p>
            <a:pPr lvl="1">
              <a:buFont typeface="Arial" panose="020B0604020202020204" pitchFamily="34" charset="0"/>
              <a:buChar char="•"/>
            </a:pPr>
            <a:r>
              <a:rPr lang="en-US" sz="1800" dirty="0"/>
              <a:t>Latest Cisco VNI 2018-2022 networking trends: </a:t>
            </a:r>
            <a:r>
              <a:rPr lang="en-US" sz="1800" u="sng" dirty="0">
                <a:hlinkClick r:id="rId2"/>
              </a:rPr>
              <a:t>https://www.cisco.com/c/en/us/solutions/collateral/service-provider/visual-networking-index-vni/white-paper-c11-741490.pdf</a:t>
            </a:r>
            <a:endParaRPr lang="en-US" sz="18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 </a:t>
            </a: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03 Jan 2019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b="1" dirty="0">
                <a:solidFill>
                  <a:srgbClr val="7030A0"/>
                </a:solidFill>
              </a:rPr>
              <a:t>Note:  starting 03 January 2019 new call in, see 18-16/0038r11.</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 until 01 Jan 19. </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2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27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27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18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err="1"/>
              <a:t>U.S.DoT</a:t>
            </a:r>
            <a:r>
              <a:rPr lang="en-US" sz="1400" dirty="0"/>
              <a:t> RFC on V2X Communications</a:t>
            </a:r>
          </a:p>
          <a:p>
            <a:pPr lvl="1">
              <a:buFont typeface="Arial" panose="020B0604020202020204" pitchFamily="34" charset="0"/>
              <a:buChar char="•"/>
            </a:pPr>
            <a:r>
              <a:rPr lang="en-US" altLang="en-US" sz="1400" dirty="0"/>
              <a:t>ACMA consultation for 5G and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and anything new. </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800"/>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5GAA Waiver to Allow ITS C-V2X</a:t>
            </a:r>
          </a:p>
          <a:p>
            <a:pPr lvl="1">
              <a:spcBef>
                <a:spcPts val="0"/>
              </a:spcBef>
              <a:buFont typeface="Arial" panose="020B0604020202020204" pitchFamily="34" charset="0"/>
              <a:buChar char="•"/>
            </a:pPr>
            <a:r>
              <a:rPr lang="en-US" altLang="en-US" sz="1400" kern="0" dirty="0"/>
              <a:t>Comments 11 Jan; Replies 28 Jan</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 </a:t>
            </a:r>
            <a:endParaRPr lang="en-US" sz="16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r>
              <a:rPr lang="en-US" altLang="en-US" sz="1600" dirty="0">
                <a:solidFill>
                  <a:schemeClr val="tx1"/>
                </a:solidFill>
              </a:rPr>
              <a:t>After 01 Jan,  will need to find a secretary, is there anyone than can help? </a:t>
            </a:r>
          </a:p>
          <a:p>
            <a:pPr lvl="3">
              <a:buFont typeface="Arial" panose="020B0604020202020204" pitchFamily="34" charset="0"/>
              <a:buChar char="•"/>
            </a:pP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And/or at least can anyone help out in St. Louis?</a:t>
            </a:r>
          </a:p>
          <a:p>
            <a:pPr lvl="3">
              <a:buFont typeface="Arial" panose="020B0604020202020204" pitchFamily="34" charset="0"/>
              <a:buChar char="•"/>
            </a:pPr>
            <a:endParaRPr lang="en-US" altLang="en-US" sz="7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Tim Jeffries </a:t>
            </a:r>
          </a:p>
          <a:p>
            <a:r>
              <a:rPr lang="en-US" altLang="en-US" sz="1600" b="1" dirty="0">
                <a:solidFill>
                  <a:schemeClr val="tx1"/>
                </a:solidFill>
              </a:rPr>
              <a:t>		Seconded by:	</a:t>
            </a:r>
            <a:r>
              <a:rPr lang="en-US" altLang="en-US" sz="1600" b="1" dirty="0">
                <a:solidFill>
                  <a:schemeClr val="bg1">
                    <a:lumMod val="75000"/>
                  </a:schemeClr>
                </a:solidFill>
              </a:rPr>
              <a:t>Allan Zhu</a:t>
            </a:r>
            <a:endParaRPr lang="en-US" altLang="en-US" sz="1600" dirty="0">
              <a:solidFill>
                <a:schemeClr val="bg1">
                  <a:lumMod val="7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20 December 2018 in document: ____      </a:t>
            </a:r>
            <a:r>
              <a:rPr lang="en-US" altLang="en-US" sz="1600" b="1" dirty="0"/>
              <a:t>Posted</a:t>
            </a:r>
            <a:r>
              <a:rPr lang="en-US" altLang="en-US" sz="1600" dirty="0"/>
              <a:t>:   ______ </a:t>
            </a:r>
            <a:endParaRPr lang="en-US" sz="1600" dirty="0"/>
          </a:p>
          <a:p>
            <a:pPr marL="0" indent="0"/>
            <a:r>
              <a:rPr lang="en-US" altLang="en-US" sz="1600" b="0" dirty="0"/>
              <a:t>	</a:t>
            </a:r>
            <a:r>
              <a:rPr lang="en-US" altLang="en-US" sz="1600" b="1" dirty="0"/>
              <a:t>Moved by: 	</a:t>
            </a:r>
            <a:r>
              <a:rPr lang="en-US" altLang="en-US" sz="1600" dirty="0">
                <a:solidFill>
                  <a:schemeClr val="bg1">
                    <a:lumMod val="75000"/>
                  </a:schemeClr>
                </a:solidFill>
              </a:rPr>
              <a:t>Allan Zhu </a:t>
            </a:r>
          </a:p>
          <a:p>
            <a:r>
              <a:rPr lang="en-US" altLang="en-US" sz="1600" dirty="0"/>
              <a:t>	  </a:t>
            </a:r>
            <a:r>
              <a:rPr lang="en-US" altLang="en-US" sz="1600" b="1" dirty="0"/>
              <a:t>Seconded by: </a:t>
            </a:r>
            <a:r>
              <a:rPr lang="en-US" altLang="en-US" sz="1600" dirty="0"/>
              <a:t>	</a:t>
            </a:r>
            <a:r>
              <a:rPr lang="en-US" altLang="en-US" sz="1600" dirty="0">
                <a:solidFill>
                  <a:schemeClr val="bg1">
                    <a:lumMod val="75000"/>
                  </a:schemeClr>
                </a:solidFill>
              </a:rPr>
              <a:t>Tim Jeffries</a:t>
            </a:r>
            <a:endParaRPr lang="en-US" altLang="en-US" sz="1600" b="1" dirty="0">
              <a:solidFill>
                <a:schemeClr val="bg1">
                  <a:lumMod val="75000"/>
                </a:schemeClr>
              </a:solidFill>
            </a:endParaRPr>
          </a:p>
          <a:p>
            <a:r>
              <a:rPr lang="en-US" altLang="en-US" sz="1600" dirty="0"/>
              <a:t>	  </a:t>
            </a:r>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endParaRPr lang="en-US" altLang="en-US" sz="1600" dirty="0">
              <a:solidFill>
                <a:schemeClr val="bg1"/>
              </a:solidFill>
            </a:endParaRPr>
          </a:p>
          <a:p>
            <a:pPr lvl="3">
              <a:buFont typeface="Arial" panose="020B0604020202020204" pitchFamily="34" charset="0"/>
              <a:buChar char="•"/>
            </a:pPr>
            <a:endParaRPr lang="en-US" altLang="en-US" sz="700" dirty="0">
              <a:solidFill>
                <a:schemeClr val="bg1"/>
              </a:solidFill>
            </a:endParaRPr>
          </a:p>
          <a:p>
            <a:pPr>
              <a:buFont typeface="Arial" panose="020B0604020202020204" pitchFamily="34" charset="0"/>
              <a:buChar char="•"/>
            </a:pPr>
            <a:r>
              <a:rPr lang="en-US" altLang="en-US" sz="1600" dirty="0">
                <a:solidFill>
                  <a:schemeClr val="bg1"/>
                </a:solidFill>
              </a:rPr>
              <a:t>Does anyone have an interest in being the 802.18 Vice-Chair? </a:t>
            </a:r>
          </a:p>
          <a:p>
            <a:pPr lvl="1">
              <a:buFont typeface="Arial" panose="020B0604020202020204" pitchFamily="34" charset="0"/>
              <a:buChar char="•"/>
            </a:pPr>
            <a:r>
              <a:rPr lang="en-US" altLang="en-US" sz="1600" b="1" dirty="0">
                <a:solidFill>
                  <a:schemeClr val="bg1"/>
                </a:solidFill>
              </a:rPr>
              <a:t>Needs to be a member of the IEEE and also the SA, needs a declaration of term commitment and affiliation letters to the EC. </a:t>
            </a:r>
            <a:r>
              <a:rPr lang="en-US" altLang="en-US" sz="16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27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800" dirty="0">
                <a:solidFill>
                  <a:schemeClr val="tx1"/>
                </a:solidFill>
              </a:rPr>
              <a:t>Nothing of note the past week.</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of note the past week.</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of note from the meeting for IEEE 802.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f2f  #7 in ECO, Copenhagen, 24 - 25 April 2019</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2"/>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3"/>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web meeting #4.1  28 January 2019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dirty="0">
                <a:hlinkClick r:id="rId2"/>
              </a:rPr>
              <a:t>https://mentor.ieee.org/802.18/dcn/18/18-18-0152-01-0000-5gaa-waiver-to-allow-its-cellular-vehicle-to-everything-c-v2x.docx</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dirty="0">
                <a:hlinkClick r:id="rId3"/>
              </a:rPr>
              <a:t>https://www.fcc.gov/ecfs/search/filings?proceedings_name=18-357&amp;sort=date_disseminated,DESC</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dirty="0"/>
              <a:t>Comment Date: January 11, 2019</a:t>
            </a:r>
          </a:p>
          <a:p>
            <a:pPr lvl="1">
              <a:buFont typeface="Arial" panose="020B0604020202020204" pitchFamily="34" charset="0"/>
              <a:buChar char="•"/>
            </a:pPr>
            <a:r>
              <a:rPr lang="en-US" sz="1800" dirty="0"/>
              <a:t>Reply Comment Date: January 28, 2019 </a:t>
            </a:r>
          </a:p>
          <a:p>
            <a:pPr>
              <a:buFont typeface="Arial" panose="020B0604020202020204" pitchFamily="34" charset="0"/>
              <a:buChar char="•"/>
            </a:pPr>
            <a:r>
              <a:rPr lang="en-US" sz="2000" dirty="0"/>
              <a:t>Will continue to work on comments </a:t>
            </a:r>
          </a:p>
          <a:p>
            <a:pPr lvl="1">
              <a:buFont typeface="Arial" panose="020B0604020202020204" pitchFamily="34" charset="0"/>
              <a:buChar char="•"/>
            </a:pPr>
            <a:r>
              <a:rPr lang="en-US" sz="1800" b="0" dirty="0"/>
              <a:t>Moving forward will use 18-18/0159 for the comments</a:t>
            </a:r>
            <a:r>
              <a:rPr lang="en-US" sz="1800" dirty="0"/>
              <a:t> them selves. </a:t>
            </a:r>
            <a:endParaRPr lang="en-US" sz="1800" b="0" dirty="0"/>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31424</TotalTime>
  <Words>4302</Words>
  <Application>Microsoft Office PowerPoint</Application>
  <PresentationFormat>On-screen Show (4:3)</PresentationFormat>
  <Paragraphs>518</Paragraphs>
  <Slides>30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8"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NTIA soliciting comments on National Spectrum Strategy</vt:lpstr>
      <vt:lpstr>U.S. DoT Releases RFC on V2X Communications</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1079</cp:revision>
  <cp:lastPrinted>1601-01-01T00:00:00Z</cp:lastPrinted>
  <dcterms:created xsi:type="dcterms:W3CDTF">2016-03-03T14:54:45Z</dcterms:created>
  <dcterms:modified xsi:type="dcterms:W3CDTF">2018-12-26T05:57:38Z</dcterms:modified>
</cp:coreProperties>
</file>