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341" r:id="rId3"/>
    <p:sldId id="329" r:id="rId4"/>
    <p:sldId id="330" r:id="rId5"/>
    <p:sldId id="319" r:id="rId6"/>
    <p:sldId id="331" r:id="rId7"/>
    <p:sldId id="466" r:id="rId8"/>
    <p:sldId id="448" r:id="rId9"/>
    <p:sldId id="449" r:id="rId10"/>
    <p:sldId id="464" r:id="rId11"/>
    <p:sldId id="465" r:id="rId12"/>
    <p:sldId id="441" r:id="rId13"/>
    <p:sldId id="460" r:id="rId14"/>
    <p:sldId id="395" r:id="rId15"/>
    <p:sldId id="352" r:id="rId16"/>
    <p:sldId id="471" r:id="rId17"/>
    <p:sldId id="473" r:id="rId18"/>
    <p:sldId id="364" r:id="rId19"/>
    <p:sldId id="476" r:id="rId20"/>
    <p:sldId id="475" r:id="rId21"/>
    <p:sldId id="478" r:id="rId22"/>
    <p:sldId id="474" r:id="rId23"/>
    <p:sldId id="477" r:id="rId24"/>
    <p:sldId id="419" r:id="rId25"/>
    <p:sldId id="401" r:id="rId26"/>
    <p:sldId id="402" r:id="rId27"/>
    <p:sldId id="403" r:id="rId28"/>
    <p:sldId id="442" r:id="rId29"/>
    <p:sldId id="445" r:id="rId30"/>
    <p:sldId id="446" r:id="rId31"/>
    <p:sldId id="457" r:id="rId32"/>
    <p:sldId id="415" r:id="rId33"/>
    <p:sldId id="461" r:id="rId34"/>
    <p:sldId id="417" r:id="rId35"/>
    <p:sldId id="418" r:id="rId36"/>
    <p:sldId id="396" r:id="rId37"/>
    <p:sldId id="468" r:id="rId38"/>
    <p:sldId id="470" r:id="rId39"/>
    <p:sldId id="398" r:id="rId40"/>
    <p:sldId id="428" r:id="rId41"/>
    <p:sldId id="404" r:id="rId42"/>
    <p:sldId id="435" r:id="rId43"/>
    <p:sldId id="439" r:id="rId44"/>
    <p:sldId id="451" r:id="rId45"/>
    <p:sldId id="438" r:id="rId46"/>
    <p:sldId id="429" r:id="rId47"/>
    <p:sldId id="399" r:id="rId48"/>
    <p:sldId id="452" r:id="rId49"/>
    <p:sldId id="454" r:id="rId50"/>
    <p:sldId id="455"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92" autoAdjust="0"/>
    <p:restoredTop sz="96416" autoAdjust="0"/>
  </p:normalViewPr>
  <p:slideViewPr>
    <p:cSldViewPr>
      <p:cViewPr varScale="1">
        <p:scale>
          <a:sx n="105" d="100"/>
          <a:sy n="105" d="100"/>
        </p:scale>
        <p:origin x="120" y="2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9741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802.18-18/0099r00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010-10-0000-sa-use-of-spectrum-draft-position-orig06dec17.docx" TargetMode="External"/><Relationship Id="rId2" Type="http://schemas.openxmlformats.org/officeDocument/2006/relationships/hyperlink" Target="https://mentor.ieee.org/802.18/dcn/18/18-18-0010-09-0000-sa-use-of-spectrum-draft-position-orig06dec17.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88-01-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8/18-18-0098-00-0000-pn-da-18-841-seek-comments-3-5-ghz-band-rule-changes-and-what-about-to-57-ghz.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8/18-18-0095-00-0000-consultation-on-rss-130-issue-2-draft-1.pdf" TargetMode="External"/><Relationship Id="rId5" Type="http://schemas.openxmlformats.org/officeDocument/2006/relationships/hyperlink" Target="https://www.rabc-cccr.ca/open-consultations/ised-radio-standards-specification-rss-130-issue-2-equipment-operating-in-the-frequency-bands-617-652-mhz-663-698-mhz-698-756-mhz-and-777-787-mhz/" TargetMode="External"/><Relationship Id="rId4" Type="http://schemas.openxmlformats.org/officeDocument/2006/relationships/hyperlink" Target="https://mentor.ieee.org/802.18/dcn/18/18-18-0076-01-0000-nprm-3-9-4-2ghz-gn-18-122.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ec/dcn/18/ec-18-0155-00-00EC-push-to-bi-directional-spectrum-sharing.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1/dcn/18/11-18-1055-03-0wng-a-future-for-unlicensed-spectrum.pptx" TargetMode="External"/><Relationship Id="rId5" Type="http://schemas.openxmlformats.org/officeDocument/2006/relationships/hyperlink" Target="https://mentor.ieee.org/802.11/dcn/18/11-18-1386-00-0wng-ngsm-next-generation-spectrum-management.pptx" TargetMode="External"/><Relationship Id="rId4" Type="http://schemas.openxmlformats.org/officeDocument/2006/relationships/hyperlink" Target="https://mentor.ieee.org/802.18/dcn/18/18-18-0095-00-0000-consultation-on-rss-130-issue-2-draft-1.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010-06-0000-sa-use-of-spectrum-draft-position-06dec17.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18/18-18-0010-08-0000-sa-use-of-spectrum-draft-position-06dec17.docx" TargetMode="External"/><Relationship Id="rId4" Type="http://schemas.openxmlformats.org/officeDocument/2006/relationships/hyperlink" Target="https://mentor.ieee.org/802.18/dcn/18/18-18-0010-07-0000-sa-use-of-spectrum-draft-position-06dec17.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96-00-0000-minutes-09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16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632"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intelligent spectrum allocation</a:t>
            </a:r>
            <a:endParaRPr lang="en-US" sz="1200" dirty="0"/>
          </a:p>
        </p:txBody>
      </p:sp>
      <p:sp>
        <p:nvSpPr>
          <p:cNvPr id="3" name="Content Placeholder 2"/>
          <p:cNvSpPr>
            <a:spLocks noGrp="1"/>
          </p:cNvSpPr>
          <p:nvPr>
            <p:ph idx="1"/>
          </p:nvPr>
        </p:nvSpPr>
        <p:spPr>
          <a:xfrm>
            <a:off x="685800" y="1321226"/>
            <a:ext cx="8301606" cy="5137622"/>
          </a:xfrm>
        </p:spPr>
        <p:txBody>
          <a:bodyPr/>
          <a:lstStyle/>
          <a:p>
            <a:pPr>
              <a:buFont typeface="Arial" panose="020B0604020202020204" pitchFamily="34" charset="0"/>
              <a:buChar char="•"/>
            </a:pPr>
            <a:r>
              <a:rPr lang="en-US" sz="1800" dirty="0"/>
              <a:t>The IEEE-SA </a:t>
            </a:r>
            <a:r>
              <a:rPr lang="en-US" sz="1800" dirty="0" err="1"/>
              <a:t>BoG</a:t>
            </a:r>
            <a:r>
              <a:rPr lang="en-US" sz="1800" dirty="0"/>
              <a:t> SPCC did a fair number of updates to this statement, the most notable is changing to intelligent spectrum allocation and management statement.    </a:t>
            </a:r>
            <a:r>
              <a:rPr lang="en-US" sz="1600" dirty="0"/>
              <a:t>(It was additional spectrum needed.) </a:t>
            </a:r>
          </a:p>
          <a:p>
            <a:pPr lvl="4">
              <a:buFont typeface="Arial" panose="020B0604020202020204" pitchFamily="34" charset="0"/>
              <a:buChar char="•"/>
            </a:pPr>
            <a:endParaRPr lang="en-US" sz="900" dirty="0"/>
          </a:p>
          <a:p>
            <a:pPr>
              <a:buFont typeface="Arial" panose="020B0604020202020204" pitchFamily="34" charset="0"/>
              <a:buChar char="•"/>
            </a:pPr>
            <a:r>
              <a:rPr lang="en-US" sz="1600" dirty="0"/>
              <a:t>The .18 chair attempted to show their edits from what we had, along with our edits in:   </a:t>
            </a:r>
            <a:r>
              <a:rPr lang="en-US" sz="1400" dirty="0">
                <a:hlinkClick r:id="rId2"/>
              </a:rPr>
              <a:t>https://mentor.ieee.org/802.18/dcn/18/18-18-0010-09-0000-sa-use-of-spectrum-draft-position-orig06dec17.docx</a:t>
            </a:r>
            <a:r>
              <a:rPr lang="en-US" sz="1400" dirty="0"/>
              <a:t> </a:t>
            </a:r>
            <a:endParaRPr lang="en-US" sz="1200" dirty="0"/>
          </a:p>
          <a:p>
            <a:pPr>
              <a:buFont typeface="Arial" panose="020B0604020202020204" pitchFamily="34" charset="0"/>
              <a:buChar char="•"/>
            </a:pPr>
            <a:r>
              <a:rPr lang="en-US" sz="1600" dirty="0"/>
              <a:t>Were able to go through this last week and made a couple of minor edits and removed one sentence.  A cleaner, though with our mark ups,  is r10: </a:t>
            </a:r>
          </a:p>
          <a:p>
            <a:pPr lvl="1">
              <a:buFont typeface="Arial" panose="020B0604020202020204" pitchFamily="34" charset="0"/>
              <a:buChar char="•"/>
            </a:pPr>
            <a:r>
              <a:rPr lang="en-US" sz="1400" dirty="0">
                <a:hlinkClick r:id="rId3"/>
              </a:rPr>
              <a:t>https://mentor.ieee.org/802.18/dcn/18/18-18-0010-10-0000-sa-use-of-spectrum-draft-position-orig06dec17.docx</a:t>
            </a:r>
            <a:r>
              <a:rPr lang="en-US" sz="14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.18 chair did send back to the SA, rev10, though if we need to do further edits we can, per the email sent to the .18 list server early this week.</a:t>
            </a:r>
          </a:p>
          <a:p>
            <a:pPr>
              <a:buFont typeface="Arial" panose="020B0604020202020204" pitchFamily="34" charset="0"/>
              <a:buChar char="•"/>
            </a:pPr>
            <a:endParaRPr lang="en-US" sz="1800" dirty="0"/>
          </a:p>
          <a:p>
            <a:pPr>
              <a:buFont typeface="Arial" panose="020B0604020202020204" pitchFamily="34" charset="0"/>
              <a:buChar char="•"/>
            </a:pPr>
            <a:r>
              <a:rPr lang="en-US" sz="1800" dirty="0"/>
              <a:t>Any further edits for this round?  _______</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-2</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14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solidFill>
                  <a:srgbClr val="00B0F0"/>
                </a:solidFill>
              </a:rPr>
              <a:t>Next is to send an email to head of GPPC </a:t>
            </a:r>
            <a:r>
              <a:rPr lang="en-US" sz="1800" dirty="0"/>
              <a:t>and cc: the EU spectrum group with the paragraph above and the SA statement would work well for them also. </a:t>
            </a:r>
          </a:p>
          <a:p>
            <a:pPr lvl="1">
              <a:spcBef>
                <a:spcPts val="0"/>
              </a:spcBef>
              <a:buFont typeface="Arial" panose="020B0604020202020204" pitchFamily="34" charset="0"/>
              <a:buChar char="•"/>
            </a:pPr>
            <a:r>
              <a:rPr lang="en-US" sz="1800" dirty="0"/>
              <a:t>Update from last week, will only propose/request the SA statement be used for the EU spectrum group, will not attach as a works in progress. </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831879"/>
            <a:ext cx="8147108" cy="5824509"/>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 consultation and our first thoughts:</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2000" dirty="0">
                <a:solidFill>
                  <a:schemeClr val="tx1"/>
                </a:solidFill>
              </a:rPr>
              <a:t>Points added to the official Ofcom response form, see rev01 for the latest:</a:t>
            </a:r>
          </a:p>
          <a:p>
            <a:pPr lvl="1">
              <a:buFont typeface="Arial" panose="020B0604020202020204" pitchFamily="34" charset="0"/>
              <a:buChar char="•"/>
            </a:pPr>
            <a:r>
              <a:rPr lang="en-US" sz="1800" dirty="0">
                <a:solidFill>
                  <a:schemeClr val="tx1"/>
                </a:solidFill>
                <a:hlinkClick r:id="rId3"/>
              </a:rPr>
              <a:t>https://mentor.ieee.org/802.18/dcn/18/18-18-0088-01-0000-ofcom-consultation-comments-on-prep-for-wrc19.docx</a:t>
            </a:r>
            <a:r>
              <a:rPr lang="en-US" sz="1800" dirty="0">
                <a:solidFill>
                  <a:schemeClr val="tx1"/>
                </a:solidFill>
              </a:rPr>
              <a:t> </a:t>
            </a:r>
          </a:p>
          <a:p>
            <a:pPr lvl="5">
              <a:buFont typeface="Arial" panose="020B0604020202020204" pitchFamily="34" charset="0"/>
              <a:buChar char="•"/>
            </a:pPr>
            <a:endParaRPr lang="en-US" sz="1400" dirty="0"/>
          </a:p>
          <a:p>
            <a:pPr>
              <a:buFont typeface="Arial" panose="020B0604020202020204" pitchFamily="34" charset="0"/>
              <a:buChar char="•"/>
            </a:pPr>
            <a:r>
              <a:rPr lang="en-US" sz="2000" dirty="0">
                <a:solidFill>
                  <a:srgbClr val="00B0F0"/>
                </a:solidFill>
              </a:rPr>
              <a:t>Will review, and work to answer the remaining questions.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371600"/>
            <a:ext cx="7527920" cy="3477875"/>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bg1">
                    <a:lumMod val="75000"/>
                  </a:schemeClr>
                </a:solidFill>
              </a:rPr>
              <a:t>Motion:</a:t>
            </a:r>
            <a:r>
              <a:rPr lang="en-US" sz="2000" b="1" dirty="0">
                <a:solidFill>
                  <a:schemeClr val="bg1">
                    <a:lumMod val="75000"/>
                  </a:schemeClr>
                </a:solidFill>
              </a:rPr>
              <a:t> </a:t>
            </a:r>
            <a:r>
              <a:rPr lang="en-US" sz="2000" dirty="0">
                <a:solidFill>
                  <a:schemeClr val="bg1">
                    <a:lumMod val="75000"/>
                  </a:schemeClr>
                </a:solidFill>
              </a:rPr>
              <a:t>Move to approve the comments in 18-18/00___r___; response to Ofcom plans on WRC-19 Agenda Items. </a:t>
            </a:r>
            <a:r>
              <a:rPr lang="en-GB" sz="2000" dirty="0">
                <a:solidFill>
                  <a:schemeClr val="bg1">
                    <a:lumMod val="75000"/>
                  </a:schemeClr>
                </a:solidFill>
              </a:rPr>
              <a:t>For review and approval by the EC for sending to the FCC by 10 September 2018. The Chair of 802.18 is authorized to make editorial changes as necessary.</a:t>
            </a:r>
            <a:endParaRPr lang="en-US" sz="2000" dirty="0">
              <a:solidFill>
                <a:schemeClr val="bg1">
                  <a:lumMod val="75000"/>
                </a:schemeClr>
              </a:solidFill>
            </a:endParaRPr>
          </a:p>
          <a:p>
            <a:pPr>
              <a:buFont typeface="Arial" panose="020B0604020202020204" pitchFamily="34" charset="0"/>
              <a:buChar char="•"/>
            </a:pPr>
            <a:endParaRPr lang="en-US" sz="1200" dirty="0">
              <a:solidFill>
                <a:schemeClr val="bg1">
                  <a:lumMod val="75000"/>
                </a:schemeClr>
              </a:solidFill>
            </a:endParaRPr>
          </a:p>
          <a:p>
            <a:pPr marL="342900" indent="-342900">
              <a:buFont typeface="Arial" panose="020B0604020202020204" pitchFamily="34" charset="0"/>
              <a:buChar char="•"/>
            </a:pPr>
            <a:r>
              <a:rPr lang="en-US" sz="2000" dirty="0">
                <a:solidFill>
                  <a:schemeClr val="bg1">
                    <a:lumMod val="75000"/>
                  </a:schemeClr>
                </a:solidFill>
              </a:rPr>
              <a:t>Move by:		.</a:t>
            </a:r>
          </a:p>
          <a:p>
            <a:pPr marL="342900" indent="-342900">
              <a:buFont typeface="Arial" panose="020B0604020202020204" pitchFamily="34" charset="0"/>
              <a:buChar char="•"/>
            </a:pPr>
            <a:r>
              <a:rPr lang="en-US" sz="2000" dirty="0">
                <a:solidFill>
                  <a:schemeClr val="bg1">
                    <a:lumMod val="75000"/>
                  </a:schemeClr>
                </a:solidFill>
              </a:rPr>
              <a:t>Second by:	.</a:t>
            </a:r>
          </a:p>
          <a:p>
            <a:pPr marL="342900" indent="-342900">
              <a:buFont typeface="Arial" panose="020B0604020202020204" pitchFamily="34" charset="0"/>
              <a:buChar char="•"/>
            </a:pPr>
            <a:r>
              <a:rPr lang="en-US" sz="2000" dirty="0">
                <a:solidFill>
                  <a:schemeClr val="bg1">
                    <a:lumMod val="75000"/>
                  </a:schemeClr>
                </a:solidFill>
              </a:rPr>
              <a:t>Discussion:         None</a:t>
            </a:r>
          </a:p>
          <a:p>
            <a:pPr marL="342900" indent="-342900">
              <a:buFont typeface="Arial" panose="020B0604020202020204" pitchFamily="34" charset="0"/>
              <a:buChar char="•"/>
            </a:pPr>
            <a:r>
              <a:rPr lang="en-US" sz="2000" dirty="0">
                <a:solidFill>
                  <a:schemeClr val="bg1">
                    <a:lumMod val="75000"/>
                  </a:schemeClr>
                </a:solidFill>
              </a:rPr>
              <a:t>Vote:         	 ___ Yes        ___ No          ___ Abstain </a:t>
            </a:r>
          </a:p>
          <a:p>
            <a:pPr marL="342900" indent="-342900">
              <a:buFont typeface="Arial" panose="020B0604020202020204" pitchFamily="34" charset="0"/>
              <a:buChar char="•"/>
            </a:pPr>
            <a:r>
              <a:rPr lang="en-US" sz="2000" dirty="0">
                <a:solidFill>
                  <a:schemeClr val="bg1">
                    <a:lumMod val="75000"/>
                  </a:schemeClr>
                </a:solidFill>
              </a:rPr>
              <a:t>Motion:		 Passed</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bg1">
                    <a:lumMod val="75000"/>
                  </a:schemeClr>
                </a:solidFill>
              </a:rPr>
              <a:t>Motion - Ofcom Consultation on WRC-19 AIs</a:t>
            </a:r>
            <a:endParaRPr lang="en-US" sz="2400" kern="0" dirty="0">
              <a:solidFill>
                <a:schemeClr val="bg1">
                  <a:lumMod val="75000"/>
                </a:schemeClr>
              </a:solidFill>
            </a:endParaRPr>
          </a:p>
        </p:txBody>
      </p:sp>
    </p:spTree>
    <p:extLst>
      <p:ext uri="{BB962C8B-B14F-4D97-AF65-F5344CB8AC3E}">
        <p14:creationId xmlns:p14="http://schemas.microsoft.com/office/powerpoint/2010/main" val="114318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buFont typeface="Arial" panose="020B0604020202020204" pitchFamily="34" charset="0"/>
              <a:buChar char="•"/>
            </a:pPr>
            <a:r>
              <a:rPr lang="en-US" sz="1800" dirty="0">
                <a:solidFill>
                  <a:schemeClr val="tx1"/>
                </a:solidFill>
              </a:rPr>
              <a:t>Reminder on our 4 Points</a:t>
            </a:r>
          </a:p>
          <a:p>
            <a:pPr lvl="1">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buFont typeface="Arial" panose="020B0604020202020204" pitchFamily="34" charset="0"/>
              <a:buChar char="•"/>
            </a:pPr>
            <a:endParaRPr lang="en-US" sz="1100" dirty="0"/>
          </a:p>
          <a:p>
            <a:pPr marL="800100" lvl="1" indent="-342900">
              <a:buFont typeface="+mj-lt"/>
              <a:buAutoNum type="arabicPeriod"/>
            </a:pPr>
            <a:r>
              <a:rPr lang="en-US" sz="1600" dirty="0"/>
              <a:t>Sharing is not clear with 100% duty cycle, it is a 10x e.i.r.p. level, 802.11 has LBT, etc.</a:t>
            </a:r>
          </a:p>
          <a:p>
            <a:pPr lvl="2">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200" dirty="0"/>
          </a:p>
          <a:p>
            <a:pPr marL="800100" lvl="1" indent="-342900">
              <a:buFont typeface="+mj-lt"/>
              <a:buAutoNum type="arabicPeriod"/>
            </a:pPr>
            <a:r>
              <a:rPr lang="en-US" sz="16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400" dirty="0"/>
              <a:t> In the new analysis,  they did with single carrier.  </a:t>
            </a:r>
          </a:p>
          <a:p>
            <a:pPr lvl="4">
              <a:buFont typeface="Arial" panose="020B0604020202020204" pitchFamily="34" charset="0"/>
              <a:buChar char="•"/>
            </a:pPr>
            <a:endParaRPr lang="en-US" sz="1200" dirty="0"/>
          </a:p>
          <a:p>
            <a:pPr marL="457200" lvl="1" indent="0"/>
            <a:r>
              <a:rPr lang="en-US" sz="1800" dirty="0"/>
              <a:t>3</a:t>
            </a:r>
            <a:r>
              <a:rPr lang="en-US" sz="1600" dirty="0"/>
              <a:t>.   Didn’t test in the same device, like a phone.</a:t>
            </a:r>
          </a:p>
          <a:p>
            <a:pPr lvl="2">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r>
              <a:rPr lang="en-US" sz="1600" dirty="0"/>
              <a:t> </a:t>
            </a: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dirty="0">
                <a:solidFill>
                  <a:srgbClr val="00B050"/>
                </a:solidFill>
              </a:rPr>
              <a:t>(05aug) Heard back from the member looking at this, and the Facebook and our inputs here already cover all he had seen.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1">
              <a:buFont typeface="Arial" panose="020B0604020202020204" pitchFamily="34" charset="0"/>
              <a:buChar char="•"/>
            </a:pPr>
            <a:endParaRPr lang="en-US" sz="1600" dirty="0"/>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-3</a:t>
            </a:r>
            <a:endParaRPr lang="en-US" sz="1200" dirty="0"/>
          </a:p>
        </p:txBody>
      </p:sp>
      <p:sp>
        <p:nvSpPr>
          <p:cNvPr id="3" name="Content Placeholder 2"/>
          <p:cNvSpPr>
            <a:spLocks noGrp="1"/>
          </p:cNvSpPr>
          <p:nvPr>
            <p:ph idx="1"/>
          </p:nvPr>
        </p:nvSpPr>
        <p:spPr>
          <a:xfrm>
            <a:off x="685800" y="863786"/>
            <a:ext cx="8229600" cy="5611627"/>
          </a:xfrm>
        </p:spPr>
        <p:txBody>
          <a:bodyPr/>
          <a:lstStyle/>
          <a:p>
            <a:pPr>
              <a:buFont typeface="Arial" panose="020B0604020202020204" pitchFamily="34" charset="0"/>
              <a:buChar char="•"/>
            </a:pPr>
            <a:r>
              <a:rPr lang="en-US" sz="1800" dirty="0">
                <a:solidFill>
                  <a:schemeClr val="tx1"/>
                </a:solidFill>
              </a:rPr>
              <a:t>The proceeding: </a:t>
            </a:r>
          </a:p>
          <a:p>
            <a:pPr lvl="1">
              <a:buFont typeface="Arial" panose="020B0604020202020204" pitchFamily="34" charset="0"/>
              <a:buChar char="•"/>
            </a:pPr>
            <a:r>
              <a:rPr lang="en-US" sz="1600" dirty="0"/>
              <a:t>ECFS:   </a:t>
            </a:r>
            <a:r>
              <a:rPr lang="en-US" sz="1600" dirty="0">
                <a:hlinkClick r:id="rId2"/>
              </a:rPr>
              <a:t>https://www.fcc.gov/ecfs/search/filings?proceedings_name=18-70&amp;sort=date_disseminated,DESC</a:t>
            </a:r>
            <a:r>
              <a:rPr lang="en-US" sz="1600" dirty="0"/>
              <a:t> </a:t>
            </a:r>
          </a:p>
          <a:p>
            <a:pPr lvl="4">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We reviewed before marked up versions of Google’s &amp; Facebook’s responses: </a:t>
            </a:r>
          </a:p>
          <a:p>
            <a:pPr lvl="1">
              <a:buFont typeface="Arial" panose="020B0604020202020204" pitchFamily="34" charset="0"/>
              <a:buChar char="•"/>
            </a:pPr>
            <a:r>
              <a:rPr lang="en-US" sz="1400" dirty="0">
                <a:solidFill>
                  <a:schemeClr val="tx1"/>
                </a:solidFill>
                <a:hlinkClick r:id="rId3"/>
              </a:rPr>
              <a:t>https://mentor.ieee.org/802.18/dcn/18/18-18-0080-00-0000-google-s-waiver-request-supplement-to-coexist-with-802-11-with-motion-sensing-57-64ghz.pdf</a:t>
            </a:r>
            <a:endParaRPr lang="en-US" sz="1400" b="0" dirty="0">
              <a:solidFill>
                <a:schemeClr val="tx1"/>
              </a:solidFill>
            </a:endParaRPr>
          </a:p>
          <a:p>
            <a:pPr lvl="1">
              <a:buFont typeface="Arial" panose="020B0604020202020204" pitchFamily="34" charset="0"/>
              <a:buChar char="•"/>
            </a:pPr>
            <a:r>
              <a:rPr lang="en-US" sz="1400" dirty="0">
                <a:hlinkClick r:id="rId4"/>
              </a:rPr>
              <a:t>https://mentor.ieee.org/802.18/dcn/18/18-18-0089-00-0000-google-s-waiver-request-facebook-letter-after-reply-comments-motion-sensing-57-64-ghz.pdf</a:t>
            </a:r>
            <a:r>
              <a:rPr lang="en-US" sz="1400" dirty="0"/>
              <a:t> </a:t>
            </a:r>
            <a:endParaRPr lang="en-US" sz="1400" b="0" dirty="0">
              <a:solidFill>
                <a:schemeClr val="tx1"/>
              </a:solidFill>
            </a:endParaRP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dirty="0">
                <a:solidFill>
                  <a:schemeClr val="tx1"/>
                </a:solidFill>
              </a:rPr>
              <a:t>How do we get an ex </a:t>
            </a:r>
            <a:r>
              <a:rPr lang="en-US" sz="1800" dirty="0" err="1">
                <a:solidFill>
                  <a:schemeClr val="tx1"/>
                </a:solidFill>
              </a:rPr>
              <a:t>parte</a:t>
            </a:r>
            <a:r>
              <a:rPr lang="en-US" sz="1800" dirty="0">
                <a:solidFill>
                  <a:schemeClr val="tx1"/>
                </a:solidFill>
              </a:rPr>
              <a:t> going, FCC may grant the waiver soon? </a:t>
            </a:r>
          </a:p>
          <a:p>
            <a:pPr lvl="1">
              <a:buFont typeface="Arial" panose="020B0604020202020204" pitchFamily="34" charset="0"/>
              <a:buChar char="•"/>
            </a:pPr>
            <a:r>
              <a:rPr lang="en-US" sz="1600" dirty="0">
                <a:solidFill>
                  <a:schemeClr val="tx1"/>
                </a:solidFill>
              </a:rPr>
              <a:t>Summarize our comments first, what is significant. </a:t>
            </a:r>
          </a:p>
          <a:p>
            <a:pPr lvl="1">
              <a:buFont typeface="Arial" panose="020B0604020202020204" pitchFamily="34" charset="0"/>
              <a:buChar char="•"/>
            </a:pPr>
            <a:r>
              <a:rPr lang="en-US" sz="1600" b="0" dirty="0">
                <a:solidFill>
                  <a:schemeClr val="tx1"/>
                </a:solidFill>
              </a:rPr>
              <a:t>Then show</a:t>
            </a:r>
            <a:r>
              <a:rPr lang="en-US" sz="1600" dirty="0">
                <a:solidFill>
                  <a:schemeClr val="tx1"/>
                </a:solidFill>
              </a:rPr>
              <a:t> where </a:t>
            </a:r>
            <a:r>
              <a:rPr lang="en-US" sz="1600" b="0" dirty="0">
                <a:solidFill>
                  <a:schemeClr val="tx1"/>
                </a:solidFill>
              </a:rPr>
              <a:t>Faceb</a:t>
            </a:r>
            <a:r>
              <a:rPr lang="en-US" sz="1600" dirty="0">
                <a:solidFill>
                  <a:schemeClr val="tx1"/>
                </a:solidFill>
              </a:rPr>
              <a:t>ook agrees with us,  then support Facebook other points. (do we agree with all or just some.) </a:t>
            </a:r>
            <a:r>
              <a:rPr lang="en-US" sz="1600" b="0" dirty="0">
                <a:solidFill>
                  <a:schemeClr val="tx1"/>
                </a:solidFill>
              </a:rPr>
              <a:t> </a:t>
            </a:r>
          </a:p>
          <a:p>
            <a:pPr lvl="1">
              <a:buFont typeface="Arial" panose="020B0604020202020204" pitchFamily="34" charset="0"/>
              <a:buChar char="•"/>
            </a:pPr>
            <a:r>
              <a:rPr lang="en-US" sz="1600" b="0" dirty="0">
                <a:solidFill>
                  <a:schemeClr val="tx1"/>
                </a:solidFill>
              </a:rPr>
              <a:t>Outline to these points above is next. </a:t>
            </a:r>
          </a:p>
          <a:p>
            <a:pPr lvl="1">
              <a:buFont typeface="Arial" panose="020B0604020202020204" pitchFamily="34" charset="0"/>
              <a:buChar char="•"/>
            </a:pPr>
            <a:r>
              <a:rPr lang="en-US" sz="1600" dirty="0">
                <a:solidFill>
                  <a:schemeClr val="tx1"/>
                </a:solidFill>
              </a:rPr>
              <a:t>Need to target end of August.</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b="0" dirty="0">
                <a:solidFill>
                  <a:srgbClr val="00B0F0"/>
                </a:solidFill>
              </a:rPr>
              <a:t>Is anyone available to work up a ex </a:t>
            </a:r>
            <a:r>
              <a:rPr lang="en-US" sz="1800" b="0" dirty="0" err="1">
                <a:solidFill>
                  <a:srgbClr val="00B0F0"/>
                </a:solidFill>
              </a:rPr>
              <a:t>parte</a:t>
            </a:r>
            <a:r>
              <a:rPr lang="en-US" sz="1800" b="0" dirty="0">
                <a:solidFill>
                  <a:srgbClr val="00B0F0"/>
                </a:solidFill>
              </a:rPr>
              <a:t> with our points to get us going? </a:t>
            </a:r>
          </a:p>
          <a:p>
            <a:pPr lvl="1">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73533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16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1143000"/>
            <a:ext cx="7770813" cy="4494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a:spcBef>
                <a:spcPts val="0"/>
              </a:spcBef>
              <a:buFont typeface="Arial" panose="020B0604020202020204" pitchFamily="34" charset="0"/>
              <a:buChar char="•"/>
            </a:pP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800" dirty="0"/>
              <a:t>What are thoughts from all on adding anther coordination data base? </a:t>
            </a:r>
          </a:p>
          <a:p>
            <a:pPr lvl="1">
              <a:spcBef>
                <a:spcPts val="0"/>
              </a:spcBef>
              <a:buFont typeface="Arial" panose="020B0604020202020204" pitchFamily="34" charset="0"/>
              <a:buChar char="•"/>
            </a:pPr>
            <a:r>
              <a:rPr lang="en-US" altLang="en-US" sz="1600" dirty="0"/>
              <a:t>  </a:t>
            </a: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16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53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4494213"/>
          </a:xfrm>
        </p:spPr>
        <p:txBody>
          <a:bodyPr/>
          <a:lstStyle/>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dirty="0"/>
              <a:t>Ad-Hoc call recently, watch .11 Mentor for minutes.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957" y="4635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1956" y="977265"/>
            <a:ext cx="8309644" cy="4494213"/>
          </a:xfrm>
        </p:spPr>
        <p:txBody>
          <a:bodyPr/>
          <a:lstStyle/>
          <a:p>
            <a:pPr>
              <a:spcBef>
                <a:spcPts val="0"/>
              </a:spcBef>
              <a:buFont typeface="Arial" panose="020B0604020202020204" pitchFamily="34" charset="0"/>
              <a:buChar char="•"/>
            </a:pPr>
            <a:r>
              <a:rPr lang="en-US" altLang="en-US" sz="1800" dirty="0"/>
              <a:t>WTB and OET seek comment pursuant to the spectrum pipeline act of 2015. 		</a:t>
            </a:r>
            <a:r>
              <a:rPr lang="en-US" sz="1600" dirty="0"/>
              <a:t>GN Docket Nos. 14-177, 15-319, 17-183, and 17-258 </a:t>
            </a:r>
          </a:p>
          <a:p>
            <a:pPr lvl="1">
              <a:spcBef>
                <a:spcPts val="0"/>
              </a:spcBef>
              <a:buFont typeface="Arial" panose="020B0604020202020204" pitchFamily="34" charset="0"/>
              <a:buChar char="•"/>
            </a:pPr>
            <a:r>
              <a:rPr lang="en-US" altLang="en-US" sz="1400" dirty="0">
                <a:hlinkClick r:id="rId2"/>
              </a:rPr>
              <a:t>https://mentor.ieee.org/802.18/dcn/18/18-18-0098-00-0000-pn-da-18-841-seek-comments-3-5-ghz-band-rule-changes-and-what-about-to-57-ghz.pdf</a:t>
            </a:r>
            <a:r>
              <a:rPr lang="en-US" altLang="en-US" sz="1400" dirty="0"/>
              <a:t> </a:t>
            </a:r>
          </a:p>
          <a:p>
            <a:pPr>
              <a:spcBef>
                <a:spcPts val="0"/>
              </a:spcBef>
              <a:buFont typeface="Arial" panose="020B0604020202020204" pitchFamily="34" charset="0"/>
              <a:buChar char="•"/>
            </a:pPr>
            <a:r>
              <a:rPr lang="en-US" altLang="en-US" sz="1800" dirty="0"/>
              <a:t>Comments: 11 Sept and Reply Comments:  26 Sept</a:t>
            </a:r>
          </a:p>
          <a:p>
            <a:pPr lvl="1">
              <a:buFont typeface="Arial" panose="020B0604020202020204" pitchFamily="34" charset="0"/>
              <a:buChar char="•"/>
            </a:pPr>
            <a:r>
              <a:rPr lang="en-US" sz="1800" b="1" dirty="0"/>
              <a:t>In 2015, the Commission adopted new rules for the 3550-3700 MHz band (3.5 GHz Band)</a:t>
            </a:r>
            <a:r>
              <a:rPr lang="en-US" sz="1800" dirty="0"/>
              <a:t>, opening the path to new commercial wireless use of this band.1 By this Public Notice, the Wireless Telecommunications Bureau and the Office of Engineering and Technology of the Federal Communications Commission </a:t>
            </a:r>
            <a:r>
              <a:rPr lang="en-US" sz="1800" b="1" dirty="0"/>
              <a:t>seek comment on the results of those rule changes, </a:t>
            </a:r>
            <a:r>
              <a:rPr lang="en-US" sz="1800" dirty="0"/>
              <a:t>as directed by Congress in the Spectrum Pipeline Act.2 Pursuant to the Spectrum Pipeline Act, the Commission is required to give notice and provide an opportunity for public comment before submitting to Congress no later than November 2, 2018 a report containing: (1) an analysis of the results of the 2015 rule changes relating to the frequencies between 3550 megahertz and 3650 megahertz; and </a:t>
            </a:r>
            <a:r>
              <a:rPr lang="en-US" sz="1800" b="1" dirty="0"/>
              <a:t>(2) an analysis of proposals to promote and identify additional spectrum bands that can be shared between incumbent uses and new licensed and unlicensed services under such rules and identification of at least 1 gigahertz between 6 GHz and 57 GHz for such use.</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726672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-3</a:t>
            </a:r>
            <a:endParaRPr lang="en-US" sz="1200" dirty="0"/>
          </a:p>
        </p:txBody>
      </p:sp>
      <p:sp>
        <p:nvSpPr>
          <p:cNvPr id="3" name="Content Placeholder 2"/>
          <p:cNvSpPr>
            <a:spLocks noGrp="1"/>
          </p:cNvSpPr>
          <p:nvPr>
            <p:ph idx="1"/>
          </p:nvPr>
        </p:nvSpPr>
        <p:spPr>
          <a:xfrm>
            <a:off x="685800" y="1181893"/>
            <a:ext cx="7770813" cy="5293520"/>
          </a:xfrm>
        </p:spPr>
        <p:txBody>
          <a:bodyPr/>
          <a:lstStyle/>
          <a:p>
            <a:pPr>
              <a:buFont typeface="Arial" panose="020B0604020202020204" pitchFamily="34" charset="0"/>
              <a:buChar char="•"/>
            </a:pPr>
            <a:r>
              <a:rPr lang="en-US" sz="2000" dirty="0"/>
              <a:t>FCC – Flexible Use of the 3.7 to 4.2 GHz Band</a:t>
            </a:r>
          </a:p>
          <a:p>
            <a:pPr lvl="1">
              <a:buFont typeface="Arial" panose="020B0604020202020204" pitchFamily="34" charset="0"/>
              <a:buChar char="•"/>
            </a:pPr>
            <a:r>
              <a:rPr lang="en-US" sz="1600" dirty="0"/>
              <a:t>ECFS: </a:t>
            </a:r>
            <a:r>
              <a:rPr lang="en-US" sz="1600" dirty="0">
                <a:hlinkClick r:id="rId3"/>
              </a:rPr>
              <a:t>https://www.fcc.gov/ecfs/search/filings?proceedings_name=18-122&amp;sort=date_disseminated,DESC</a:t>
            </a:r>
            <a:r>
              <a:rPr lang="en-US" sz="1600" dirty="0"/>
              <a:t>   </a:t>
            </a:r>
          </a:p>
          <a:p>
            <a:pPr lvl="1">
              <a:buFont typeface="Arial" panose="020B0604020202020204" pitchFamily="34" charset="0"/>
              <a:buChar char="•"/>
            </a:pPr>
            <a:r>
              <a:rPr lang="en-US" sz="1600" dirty="0"/>
              <a:t>Mentor:  </a:t>
            </a:r>
            <a:r>
              <a:rPr lang="en-US" sz="1600" dirty="0">
                <a:hlinkClick r:id="rId4"/>
              </a:rPr>
              <a:t>https://mentor.ieee.org/802.18/dcn/18/18-18-0076-01-0000-nprm-3-7-4-2ghz-gn-18-122.pdf</a:t>
            </a:r>
            <a:r>
              <a:rPr lang="en-US" sz="1600" dirty="0"/>
              <a:t>   </a:t>
            </a:r>
          </a:p>
          <a:p>
            <a:pPr lvl="1">
              <a:buFont typeface="Arial" panose="020B0604020202020204" pitchFamily="34" charset="0"/>
              <a:buChar char="•"/>
            </a:pPr>
            <a:r>
              <a:rPr lang="en-US" sz="1600" dirty="0"/>
              <a:t>Questions were brought up in 802.24 meeting at the plenary and 802.22 at the leadership meeting that Saturday,  they want to look at this more.</a:t>
            </a:r>
          </a:p>
          <a:p>
            <a:pPr>
              <a:spcBef>
                <a:spcPts val="0"/>
              </a:spcBef>
              <a:buFont typeface="Arial" panose="020B0604020202020204" pitchFamily="34" charset="0"/>
              <a:buChar char="•"/>
            </a:pPr>
            <a:endParaRPr lang="en-US" sz="2000" u="sng" dirty="0"/>
          </a:p>
          <a:p>
            <a:pPr>
              <a:spcBef>
                <a:spcPts val="0"/>
              </a:spcBef>
              <a:buFont typeface="Arial" panose="020B0604020202020204" pitchFamily="34" charset="0"/>
              <a:buChar char="•"/>
            </a:pPr>
            <a:r>
              <a:rPr lang="en-US" sz="2000" u="sng" dirty="0"/>
              <a:t>ISED RSS-130, consultation</a:t>
            </a:r>
            <a:endParaRPr lang="en-US" sz="2000" dirty="0"/>
          </a:p>
          <a:p>
            <a:pPr lvl="1">
              <a:spcBef>
                <a:spcPts val="0"/>
              </a:spcBef>
              <a:buFont typeface="Arial" panose="020B0604020202020204" pitchFamily="34" charset="0"/>
              <a:buChar char="•"/>
            </a:pPr>
            <a:r>
              <a:rPr lang="en-US" sz="1800" u="sng" dirty="0">
                <a:hlinkClick r:id="rId5"/>
              </a:rPr>
              <a:t>https://www.rabc-cccr.ca/open-consultations/ised-radio-standards-specification-rss-130-issue-2-equipment-operating-in-the-frequency-bands-617-652-mhz-663-698-mhz-698-756-mhz-and-777-787-mhz/</a:t>
            </a:r>
            <a:endParaRPr lang="en-US" sz="1800" u="sng" dirty="0"/>
          </a:p>
          <a:p>
            <a:pPr lvl="1">
              <a:spcBef>
                <a:spcPts val="0"/>
              </a:spcBef>
              <a:buFont typeface="Arial" panose="020B0604020202020204" pitchFamily="34" charset="0"/>
              <a:buChar char="•"/>
            </a:pPr>
            <a:r>
              <a:rPr lang="en-US" sz="1800" dirty="0">
                <a:hlinkClick r:id="rId6"/>
              </a:rPr>
              <a:t>https://mentor.ieee.org/802.18/dcn/18/18-18-0095-00-0000-consultation-on-rss-130-issue-2-draft-1.pdf</a:t>
            </a:r>
            <a:r>
              <a:rPr lang="en-US" sz="1800" dirty="0"/>
              <a:t> </a:t>
            </a:r>
          </a:p>
          <a:p>
            <a:pPr lvl="1">
              <a:spcBef>
                <a:spcPts val="0"/>
              </a:spcBef>
              <a:buFont typeface="Arial" panose="020B0604020202020204" pitchFamily="34" charset="0"/>
              <a:buChar char="•"/>
            </a:pPr>
            <a:r>
              <a:rPr lang="en-US" sz="1800" dirty="0"/>
              <a:t>Comments are due no later than October 3, 2018. </a:t>
            </a:r>
          </a:p>
          <a:p>
            <a:pPr lvl="1">
              <a:spcBef>
                <a:spcPts val="0"/>
              </a:spcBef>
              <a:buFont typeface="Arial" panose="020B0604020202020204" pitchFamily="34" charset="0"/>
              <a:buChar char="•"/>
            </a:pPr>
            <a:r>
              <a:rPr lang="en-US" sz="1800" dirty="0">
                <a:solidFill>
                  <a:srgbClr val="00B0F0"/>
                </a:solidFill>
              </a:rPr>
              <a:t>Thinking this should go on mentor and let 802.11, 802.15 and 802.22 know.</a:t>
            </a:r>
          </a:p>
          <a:p>
            <a:pPr marL="0" indent="0"/>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800" y="11430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368912" cy="4113213"/>
          </a:xfrm>
        </p:spPr>
        <p:txBody>
          <a:bodyPr/>
          <a:lstStyle/>
          <a:p>
            <a:pPr>
              <a:spcBef>
                <a:spcPts val="0"/>
              </a:spcBef>
              <a:buFont typeface="Arial" panose="020B0604020202020204" pitchFamily="34" charset="0"/>
              <a:buChar char="•"/>
            </a:pPr>
            <a:r>
              <a:rPr lang="en-US" altLang="en-US" sz="1800" dirty="0">
                <a:solidFill>
                  <a:srgbClr val="D5F4FF"/>
                </a:solidFill>
              </a:rPr>
              <a:t>Respond to the SA on spectrum position statement updates we did.  </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IEEE EU position statement; work on response to GPPC</a:t>
            </a:r>
            <a:endParaRPr lang="en-US" altLang="en-US" sz="1400" b="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Ofcom consultation questions; final response draft to vote on. </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Google request ex </a:t>
            </a:r>
            <a:r>
              <a:rPr lang="en-US" altLang="en-US" sz="1800" dirty="0" err="1">
                <a:solidFill>
                  <a:srgbClr val="00B0F0"/>
                </a:solidFill>
              </a:rPr>
              <a:t>parte</a:t>
            </a:r>
            <a:r>
              <a:rPr lang="en-US" altLang="en-US" sz="1800" dirty="0">
                <a:solidFill>
                  <a:srgbClr val="00B0F0"/>
                </a:solidFill>
              </a:rPr>
              <a:t>, need to keep working it.</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D5F4FF"/>
                </a:solidFill>
              </a:rPr>
              <a:t>Start comments on 3.5 GHz PN? </a:t>
            </a: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800" dirty="0"/>
              <a:t>Monitor 6 (5-7) GHz and single voice from IEEE 802. </a:t>
            </a:r>
            <a:r>
              <a:rPr lang="en-US" altLang="en-US" sz="1800" dirty="0">
                <a:hlinkClick r:id="rId2"/>
              </a:rPr>
              <a:t>&lt;doc&gt;</a:t>
            </a:r>
            <a:endParaRPr lang="en-US" altLang="en-US" sz="18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3"/>
              </a:rPr>
              <a:t>&lt;doc&gt;</a:t>
            </a:r>
            <a:r>
              <a:rPr lang="en-US" altLang="en-US" sz="1600" dirty="0">
                <a:solidFill>
                  <a:schemeClr val="tx1"/>
                </a:solidFill>
              </a:rPr>
              <a:t> </a:t>
            </a:r>
          </a:p>
          <a:p>
            <a:pPr lvl="1">
              <a:spcBef>
                <a:spcPts val="0"/>
              </a:spcBef>
              <a:buFont typeface="Arial" panose="020B0604020202020204" pitchFamily="34" charset="0"/>
              <a:buChar char="•"/>
            </a:pPr>
            <a:endParaRPr lang="en-US" altLang="en-US" sz="100" dirty="0">
              <a:solidFill>
                <a:schemeClr val="tx1"/>
              </a:solidFill>
            </a:endParaRPr>
          </a:p>
          <a:p>
            <a:pPr lvl="1">
              <a:spcBef>
                <a:spcPts val="0"/>
              </a:spcBef>
              <a:buFont typeface="Arial" panose="020B0604020202020204" pitchFamily="34" charset="0"/>
              <a:buChar char="•"/>
            </a:pPr>
            <a:r>
              <a:rPr lang="en-US" altLang="en-US" sz="1600" dirty="0"/>
              <a:t>ISED consultation on RSS 130, any inputs </a:t>
            </a:r>
            <a:r>
              <a:rPr lang="en-US" altLang="en-US" sz="1600" dirty="0">
                <a:hlinkClick r:id="rId4"/>
              </a:rPr>
              <a:t>&lt;doc&gt;</a:t>
            </a:r>
            <a:r>
              <a:rPr lang="en-US" altLang="en-US" sz="1600" dirty="0"/>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Next Generation Spectrum Management (NGSM) </a:t>
            </a:r>
            <a:r>
              <a:rPr lang="en-US" altLang="en-US" sz="1400" dirty="0">
                <a:hlinkClick r:id="rId5"/>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6"/>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16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23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 ET</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A new piece this morning,  see next slide.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-3</a:t>
            </a:r>
            <a:endParaRPr lang="en-US" sz="1200" dirty="0"/>
          </a:p>
        </p:txBody>
      </p:sp>
      <p:sp>
        <p:nvSpPr>
          <p:cNvPr id="3" name="Content Placeholder 2"/>
          <p:cNvSpPr>
            <a:spLocks noGrp="1"/>
          </p:cNvSpPr>
          <p:nvPr>
            <p:ph idx="1"/>
          </p:nvPr>
        </p:nvSpPr>
        <p:spPr>
          <a:xfrm>
            <a:off x="685800" y="1066800"/>
            <a:ext cx="8147108" cy="4494213"/>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For the what is needed: </a:t>
            </a:r>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800" dirty="0"/>
              <a:t>Actually, do we just use the IEEE SA statement we have gone through and are okay with, to replace the EU one?</a:t>
            </a:r>
          </a:p>
          <a:p>
            <a:pPr lvl="1">
              <a:spcBef>
                <a:spcPts val="0"/>
              </a:spcBef>
              <a:buFont typeface="Arial" panose="020B0604020202020204" pitchFamily="34" charset="0"/>
              <a:buChar char="•"/>
            </a:pPr>
            <a:r>
              <a:rPr lang="en-US" altLang="en-US" sz="1800" dirty="0"/>
              <a:t>It would be nice to have one Additional Spectrum needed statement from IEEE.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Do we go this route?  Still thinking yes, though need to </a:t>
            </a:r>
            <a:r>
              <a:rPr lang="en-US" altLang="en-US" sz="1800" b="1" dirty="0">
                <a:solidFill>
                  <a:srgbClr val="00B0F0"/>
                </a:solidFill>
              </a:rPr>
              <a:t>go through SA version next week to be sure it works for the EU also.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Latest IEEE SA version (with a few added markups): </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4"/>
              </a:rPr>
              <a:t>https://mentor.ieee.org/802.18/dcn/18/18-18-0010-07-0000-sa-use-of-spectrum-draft-position-06dec17.docx</a:t>
            </a:r>
            <a:r>
              <a:rPr lang="en-US" altLang="en-US" sz="1600" dirty="0"/>
              <a:t>  </a:t>
            </a:r>
          </a:p>
          <a:p>
            <a:pPr lvl="1">
              <a:spcBef>
                <a:spcPts val="0"/>
              </a:spcBef>
              <a:buFont typeface="Arial" panose="020B0604020202020204" pitchFamily="34" charset="0"/>
              <a:buChar char="•"/>
            </a:pPr>
            <a:r>
              <a:rPr lang="en-US" altLang="en-US" sz="1800" dirty="0"/>
              <a:t>We made the next version: </a:t>
            </a:r>
          </a:p>
          <a:p>
            <a:pPr lvl="2">
              <a:spcBef>
                <a:spcPts val="0"/>
              </a:spcBef>
              <a:buFont typeface="Arial" panose="020B0604020202020204" pitchFamily="34" charset="0"/>
              <a:buChar char="•"/>
            </a:pPr>
            <a:r>
              <a:rPr lang="en-US" altLang="en-US" sz="1600" dirty="0">
                <a:hlinkClick r:id="rId5"/>
              </a:rPr>
              <a:t>https://mentor.ieee.org/802.18/dcn/18/18-18-0010-08-0000-sa-use-of-spectrum-draft-position-06dec17.docx</a:t>
            </a:r>
            <a:r>
              <a:rPr lang="en-US" altLang="en-US" sz="1600" dirty="0"/>
              <a: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Next is the .18 chair will send the paragraph on previous slide and r08 to the IEEE 802 chair, with the understanding he will send to the GPPC.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515794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41</a:t>
            </a:fld>
            <a:endParaRPr lang="en-US" altLang="en-US" sz="1200" b="0" dirty="0"/>
          </a:p>
        </p:txBody>
      </p:sp>
      <p:sp>
        <p:nvSpPr>
          <p:cNvPr id="2" name="Date Placeholder 1"/>
          <p:cNvSpPr>
            <a:spLocks noGrp="1"/>
          </p:cNvSpPr>
          <p:nvPr>
            <p:ph type="dt" idx="15"/>
          </p:nvPr>
        </p:nvSpPr>
        <p:spPr/>
        <p:txBody>
          <a:bodyPr/>
          <a:lstStyle/>
          <a:p>
            <a:r>
              <a:rPr lang="en-US"/>
              <a:t>16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16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16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err="1">
                <a:solidFill>
                  <a:schemeClr val="tx1"/>
                </a:solidFill>
              </a:rPr>
              <a:t>Encina</a:t>
            </a:r>
            <a:r>
              <a:rPr lang="en-US" altLang="en-US" sz="1400" dirty="0">
                <a:solidFill>
                  <a:schemeClr val="tx1"/>
                </a:solidFill>
              </a:rPr>
              <a:t> question</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IEEE SA Intelligent Spectrum Allocation</a:t>
            </a:r>
          </a:p>
          <a:p>
            <a:pPr lvl="1">
              <a:buFont typeface="Arial" panose="020B0604020202020204" pitchFamily="34" charset="0"/>
              <a:buChar char="•"/>
            </a:pPr>
            <a:r>
              <a:rPr lang="en-US" altLang="en-US" sz="1400" b="1" dirty="0">
                <a:solidFill>
                  <a:schemeClr val="tx1"/>
                </a:solidFill>
              </a:rPr>
              <a:t>Ofcom consultation</a:t>
            </a:r>
          </a:p>
          <a:p>
            <a:pPr lvl="1">
              <a:buFont typeface="Arial" panose="020B0604020202020204" pitchFamily="34" charset="0"/>
              <a:buChar char="•"/>
            </a:pPr>
            <a:r>
              <a:rPr lang="en-US" altLang="en-US" sz="1400" b="1" dirty="0">
                <a:solidFill>
                  <a:schemeClr val="tx1"/>
                </a:solidFill>
              </a:rPr>
              <a:t>Google waiver request</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err="1">
                <a:solidFill>
                  <a:schemeClr val="tx1"/>
                </a:solidFill>
              </a:rPr>
              <a:t>Encina</a:t>
            </a:r>
            <a:r>
              <a:rPr lang="en-US" sz="1200" b="0" dirty="0">
                <a:solidFill>
                  <a:schemeClr val="tx1"/>
                </a:solidFill>
              </a:rPr>
              <a:t> Questions</a:t>
            </a:r>
          </a:p>
          <a:p>
            <a:pPr lvl="1">
              <a:spcBef>
                <a:spcPts val="0"/>
              </a:spcBef>
              <a:buFont typeface="Arial" panose="020B0604020202020204" pitchFamily="34" charset="0"/>
              <a:buChar char="•"/>
            </a:pPr>
            <a:r>
              <a:rPr lang="en-US" sz="1000" dirty="0">
                <a:solidFill>
                  <a:schemeClr val="tx1"/>
                </a:solidFill>
              </a:rPr>
              <a:t>If they are on we can answer their questions </a:t>
            </a:r>
          </a:p>
          <a:p>
            <a:pPr lvl="1">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000" dirty="0">
                <a:solidFill>
                  <a:schemeClr val="tx1"/>
                </a:solidFill>
              </a:rPr>
              <a:t>Latest from members. Anything we should respond to?</a:t>
            </a:r>
          </a:p>
          <a:p>
            <a:pPr lvl="1">
              <a:spcBef>
                <a:spcPts val="0"/>
              </a:spcBef>
              <a:buFont typeface="Arial" panose="020B0604020202020204" pitchFamily="34" charset="0"/>
              <a:buChar char="•"/>
            </a:pPr>
            <a:endParaRPr lang="en-US" sz="800" b="0" dirty="0">
              <a:solidFill>
                <a:schemeClr val="tx1"/>
              </a:solidFill>
            </a:endParaRPr>
          </a:p>
          <a:p>
            <a:pPr>
              <a:buFont typeface="Arial" panose="020B0604020202020204" pitchFamily="34" charset="0"/>
              <a:buChar char="•"/>
            </a:pPr>
            <a:r>
              <a:rPr lang="en-US" sz="1200" b="0" dirty="0"/>
              <a:t>IEEE SA Additional Spectrum statement</a:t>
            </a:r>
          </a:p>
          <a:p>
            <a:pPr lvl="1">
              <a:spcBef>
                <a:spcPts val="0"/>
              </a:spcBef>
              <a:buFont typeface="Arial" panose="020B0604020202020204" pitchFamily="34" charset="0"/>
              <a:buChar char="•"/>
            </a:pPr>
            <a:r>
              <a:rPr lang="en-US" sz="1000" dirty="0"/>
              <a:t>Any last minutes tweaks, from email sent. </a:t>
            </a:r>
          </a:p>
          <a:p>
            <a:pPr lvl="1">
              <a:spcBef>
                <a:spcPts val="0"/>
              </a:spcBef>
              <a:buFont typeface="Arial" panose="020B0604020202020204" pitchFamily="34" charset="0"/>
              <a:buChar char="•"/>
            </a:pPr>
            <a:r>
              <a:rPr lang="en-US" sz="1000" b="0" dirty="0"/>
              <a:t>Next is  IEEE EU Spectrum Management statement </a:t>
            </a:r>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0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000" dirty="0">
                <a:solidFill>
                  <a:schemeClr val="tx1"/>
                </a:solidFill>
              </a:rPr>
              <a:t>Due 13 Sept.(to EC by 23 or 30aug)  </a:t>
            </a:r>
          </a:p>
          <a:p>
            <a:pPr lvl="1">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Google waiver request, NCTA feedback request</a:t>
            </a:r>
          </a:p>
          <a:p>
            <a:pPr lvl="1">
              <a:spcBef>
                <a:spcPts val="0"/>
              </a:spcBef>
              <a:buFont typeface="Arial" panose="020B0604020202020204" pitchFamily="34" charset="0"/>
              <a:buChar char="•"/>
            </a:pPr>
            <a:r>
              <a:rPr lang="en-US" altLang="en-US" sz="1000" kern="0" dirty="0"/>
              <a:t>Google had replied to our comments, </a:t>
            </a:r>
          </a:p>
          <a:p>
            <a:pPr lvl="1">
              <a:spcBef>
                <a:spcPts val="0"/>
              </a:spcBef>
              <a:buFont typeface="Arial" panose="020B0604020202020204" pitchFamily="34" charset="0"/>
              <a:buChar char="•"/>
            </a:pPr>
            <a:r>
              <a:rPr lang="en-US" altLang="en-US" sz="1000" kern="0" dirty="0"/>
              <a:t>NCTA agreed with us and will support us. </a:t>
            </a:r>
          </a:p>
          <a:p>
            <a:pPr lvl="1">
              <a:spcBef>
                <a:spcPts val="0"/>
              </a:spcBef>
              <a:buFont typeface="Arial" panose="020B0604020202020204" pitchFamily="34" charset="0"/>
              <a:buChar char="•"/>
            </a:pPr>
            <a:r>
              <a:rPr lang="en-US" altLang="en-US" sz="1000" kern="0" dirty="0"/>
              <a:t>End of August to finish</a:t>
            </a:r>
          </a:p>
          <a:p>
            <a:pPr lvl="1">
              <a:spcBef>
                <a:spcPts val="0"/>
              </a:spcBef>
              <a:buFont typeface="Arial" panose="020B0604020202020204" pitchFamily="34" charset="0"/>
              <a:buChar char="•"/>
            </a:pPr>
            <a:endParaRPr lang="en-US" altLang="en-US" sz="800" b="0" dirty="0">
              <a:solidFill>
                <a:schemeClr val="tx1"/>
              </a:solidFill>
            </a:endParaRPr>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sz="1000" dirty="0"/>
              <a:t>Additional FS Protection ex </a:t>
            </a:r>
            <a:r>
              <a:rPr lang="en-US" sz="1000" dirty="0" err="1"/>
              <a:t>parte</a:t>
            </a:r>
            <a:endParaRPr lang="en-US" altLang="en-US" sz="1000" dirty="0">
              <a:solidFill>
                <a:schemeClr val="tx1"/>
              </a:solidFill>
            </a:endParaRPr>
          </a:p>
          <a:p>
            <a:pPr lvl="1">
              <a:buFont typeface="Arial" panose="020B0604020202020204" pitchFamily="34" charset="0"/>
              <a:buChar char="•"/>
            </a:pPr>
            <a:r>
              <a:rPr lang="en-US" sz="1000" dirty="0"/>
              <a:t>6 (5-7) GHz and single voice from IEEE 802. </a:t>
            </a:r>
          </a:p>
          <a:p>
            <a:pPr lvl="1">
              <a:buFont typeface="Arial" panose="020B0604020202020204" pitchFamily="34" charset="0"/>
              <a:buChar char="•"/>
            </a:pPr>
            <a:r>
              <a:rPr lang="en-US" sz="1000" dirty="0"/>
              <a:t>Comments on 3.55 – 3.7 GHz Band rule status and more</a:t>
            </a:r>
          </a:p>
          <a:p>
            <a:pPr lvl="1">
              <a:buFont typeface="Arial" panose="020B0604020202020204" pitchFamily="34" charset="0"/>
              <a:buChar char="•"/>
            </a:pPr>
            <a:r>
              <a:rPr lang="en-US" sz="1000" dirty="0"/>
              <a:t>NPRM, Expanding Flexible Use of 3.7 to 4.2GHz Band</a:t>
            </a:r>
          </a:p>
          <a:p>
            <a:pPr lvl="1">
              <a:buFont typeface="Arial" panose="020B0604020202020204" pitchFamily="34" charset="0"/>
              <a:buChar char="•"/>
            </a:pPr>
            <a:r>
              <a:rPr lang="en-US" sz="1000" dirty="0"/>
              <a:t>ISED RSS 130 – Consultation, includes 600 &amp; 700MHz</a:t>
            </a:r>
          </a:p>
          <a:p>
            <a:pPr lvl="1">
              <a:buFont typeface="Arial" panose="020B0604020202020204" pitchFamily="34" charset="0"/>
              <a:buChar char="•"/>
            </a:pPr>
            <a:r>
              <a:rPr lang="en-US" sz="1000" dirty="0"/>
              <a:t>Sharing and license-exempt</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16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50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Thomas Kuerner (TU Braunschweig ) </a:t>
            </a:r>
          </a:p>
          <a:p>
            <a:pPr lvl="1"/>
            <a:r>
              <a:rPr lang="en-US" altLang="en-US" sz="1600" b="1" dirty="0"/>
              <a:t>Seconded by:  	</a:t>
            </a:r>
            <a:r>
              <a:rPr lang="en-US" altLang="en-US" sz="1600" b="1" dirty="0">
                <a:solidFill>
                  <a:schemeClr val="bg1">
                    <a:lumMod val="85000"/>
                  </a:schemeClr>
                </a:solidFill>
              </a:rPr>
              <a:t>Stuart Kerry  (Ruckus/ARRIS)</a:t>
            </a:r>
          </a:p>
          <a:p>
            <a:pPr lvl="1"/>
            <a:r>
              <a:rPr lang="en-US" altLang="en-US" sz="1600" b="1" dirty="0"/>
              <a:t>Discussion?  </a:t>
            </a:r>
          </a:p>
          <a:p>
            <a:pPr lvl="1"/>
            <a:r>
              <a:rPr lang="en-US" altLang="en-US" sz="1600" b="1" dirty="0"/>
              <a:t>Vote: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02 Aug 2018 in document: </a:t>
            </a:r>
            <a:r>
              <a:rPr lang="en-US" altLang="en-US" sz="1600" dirty="0">
                <a:hlinkClick r:id="rId2"/>
              </a:rPr>
              <a:t>https://mentor.ieee.org/802.18/dcn/18/18-18-0096-00-0000-minutes-09aug18-rr-tag-teleconference.doc</a:t>
            </a:r>
            <a:r>
              <a:rPr lang="en-US" altLang="en-US" sz="1600" dirty="0"/>
              <a:t>     </a:t>
            </a:r>
            <a:r>
              <a:rPr lang="en-US" altLang="en-US" sz="1600" b="1" dirty="0"/>
              <a:t>Posted:  </a:t>
            </a:r>
            <a:r>
              <a:rPr lang="en-US" altLang="en-US" sz="1050" b="1" dirty="0"/>
              <a:t> </a:t>
            </a:r>
            <a:r>
              <a:rPr lang="en-US" sz="1400" b="0" dirty="0"/>
              <a:t>10-Aug-2018 17:51:14 ET</a:t>
            </a:r>
          </a:p>
          <a:p>
            <a:pPr>
              <a:buFont typeface="Arial" panose="020B0604020202020204" pitchFamily="34" charset="0"/>
              <a:buChar char="•"/>
            </a:pPr>
            <a:r>
              <a:rPr lang="en-US" altLang="en-US" sz="1600" b="0" dirty="0"/>
              <a:t>   </a:t>
            </a:r>
            <a:r>
              <a:rPr lang="en-US" altLang="en-US" sz="1600" b="1" dirty="0"/>
              <a:t>Moved by: 	</a:t>
            </a:r>
            <a:r>
              <a:rPr lang="en-US" altLang="en-US" sz="1600" dirty="0">
                <a:solidFill>
                  <a:schemeClr val="tx1"/>
                </a:solidFill>
              </a:rPr>
              <a:t> </a:t>
            </a:r>
            <a:r>
              <a:rPr lang="en-US" altLang="en-US" sz="1600" dirty="0">
                <a:solidFill>
                  <a:schemeClr val="bg1">
                    <a:lumMod val="85000"/>
                  </a:schemeClr>
                </a:solidFill>
              </a:rPr>
              <a:t>Stuart Kerry  (Ruckus/ARRIS)</a:t>
            </a:r>
            <a:endParaRPr lang="en-US" altLang="en-US" sz="1600" b="1" dirty="0">
              <a:solidFill>
                <a:schemeClr val="bg1">
                  <a:lumMod val="85000"/>
                </a:schemeClr>
              </a:solidFill>
            </a:endParaRPr>
          </a:p>
          <a:p>
            <a:r>
              <a:rPr lang="en-US" altLang="en-US" sz="1600" b="1" dirty="0"/>
              <a:t>		Seconded by: 	</a:t>
            </a:r>
            <a:r>
              <a:rPr lang="en-US" altLang="en-US" sz="1600" dirty="0">
                <a:solidFill>
                  <a:schemeClr val="bg1">
                    <a:lumMod val="85000"/>
                  </a:schemeClr>
                </a:solidFill>
              </a:rPr>
              <a:t>Thomas Kuerner (TU Braunschweig)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85000"/>
                  </a:schemeClr>
                </a:solidFill>
              </a:rPr>
              <a:t>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16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err="1"/>
              <a:t>Encina</a:t>
            </a:r>
            <a:r>
              <a:rPr lang="en-US" sz="2400" dirty="0"/>
              <a:t> Questions</a:t>
            </a:r>
            <a:endParaRPr lang="en-US" sz="1200" dirty="0"/>
          </a:p>
        </p:txBody>
      </p:sp>
      <p:sp>
        <p:nvSpPr>
          <p:cNvPr id="3" name="Content Placeholder 2"/>
          <p:cNvSpPr>
            <a:spLocks noGrp="1"/>
          </p:cNvSpPr>
          <p:nvPr>
            <p:ph idx="1"/>
          </p:nvPr>
        </p:nvSpPr>
        <p:spPr>
          <a:xfrm>
            <a:off x="685800" y="1181893"/>
            <a:ext cx="7770813" cy="5293520"/>
          </a:xfrm>
        </p:spPr>
        <p:txBody>
          <a:bodyPr/>
          <a:lstStyle/>
          <a:p>
            <a:pPr>
              <a:spcBef>
                <a:spcPts val="0"/>
              </a:spcBef>
              <a:buFont typeface="Arial" panose="020B0604020202020204" pitchFamily="34" charset="0"/>
              <a:buChar char="•"/>
            </a:pPr>
            <a:r>
              <a:rPr lang="en-US" altLang="en-US" sz="1800" dirty="0"/>
              <a:t>Questions from </a:t>
            </a:r>
            <a:r>
              <a:rPr lang="en-US" altLang="en-US" sz="1800" dirty="0" err="1"/>
              <a:t>Encina</a:t>
            </a:r>
            <a:r>
              <a:rPr lang="en-US" altLang="en-US" sz="1800" dirty="0"/>
              <a:t>, who presented explained in previous meetings about using/sharing 802.11 WiFi on Part 101 licenses.  </a:t>
            </a:r>
          </a:p>
          <a:p>
            <a:pPr lvl="3">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They are writing reply comments for </a:t>
            </a:r>
            <a:r>
              <a:rPr lang="en-US" sz="1800" dirty="0" err="1"/>
              <a:t>NoI</a:t>
            </a:r>
            <a:r>
              <a:rPr lang="en-US" sz="1800" dirty="0"/>
              <a:t> 17-183 which would make it possible for WiFi to operate in the Part 101 frequency band of 5.925 GHz – 6.425 GHz without causing interference to existing stations or blocking new applicant stations.</a:t>
            </a:r>
          </a:p>
          <a:p>
            <a:pPr lvl="3">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b="0" dirty="0">
                <a:solidFill>
                  <a:schemeClr val="tx1"/>
                </a:solidFill>
              </a:rPr>
              <a:t>They have a couple of questions, d</a:t>
            </a:r>
            <a:r>
              <a:rPr lang="en-US" sz="1800" b="0" dirty="0"/>
              <a:t>o any of the 802.11 specifications issued, or in process, meet the following requirements:</a:t>
            </a:r>
          </a:p>
          <a:p>
            <a:pPr lvl="4">
              <a:spcBef>
                <a:spcPts val="0"/>
              </a:spcBef>
              <a:buFont typeface="Arial" panose="020B0604020202020204" pitchFamily="34" charset="0"/>
              <a:buChar char="•"/>
            </a:pPr>
            <a:endParaRPr lang="en-US" sz="1000" b="0" dirty="0"/>
          </a:p>
          <a:p>
            <a:pPr lvl="1">
              <a:spcBef>
                <a:spcPts val="0"/>
              </a:spcBef>
              <a:buFont typeface="Arial" panose="020B0604020202020204" pitchFamily="34" charset="0"/>
              <a:buChar char="•"/>
            </a:pPr>
            <a:r>
              <a:rPr lang="en-US" sz="1600" dirty="0"/>
              <a:t>Operate in the 5.925 – 6.425 GHz band</a:t>
            </a:r>
          </a:p>
          <a:p>
            <a:pPr lvl="2">
              <a:spcBef>
                <a:spcPts val="0"/>
              </a:spcBef>
              <a:buFont typeface="Arial" panose="020B0604020202020204" pitchFamily="34" charset="0"/>
              <a:buChar char="•"/>
            </a:pPr>
            <a:r>
              <a:rPr lang="en-US" sz="1600" dirty="0">
                <a:solidFill>
                  <a:schemeClr val="tx1"/>
                </a:solidFill>
              </a:rPr>
              <a:t>There is an amendment being worked on,  IEEE P802.11ax, due in 2020</a:t>
            </a:r>
          </a:p>
          <a:p>
            <a:pPr lvl="1">
              <a:spcBef>
                <a:spcPts val="0"/>
              </a:spcBef>
              <a:buFont typeface="Arial" panose="020B0604020202020204" pitchFamily="34" charset="0"/>
              <a:buChar char="•"/>
            </a:pPr>
            <a:r>
              <a:rPr lang="en-US" sz="1600" dirty="0"/>
              <a:t>EIRP of 36 dBm or less</a:t>
            </a:r>
          </a:p>
          <a:p>
            <a:pPr lvl="2">
              <a:spcBef>
                <a:spcPts val="0"/>
              </a:spcBef>
              <a:buFont typeface="Arial" panose="020B0604020202020204" pitchFamily="34" charset="0"/>
              <a:buChar char="•"/>
            </a:pPr>
            <a:r>
              <a:rPr lang="en-US" sz="1600" dirty="0">
                <a:solidFill>
                  <a:schemeClr val="tx1"/>
                </a:solidFill>
              </a:rPr>
              <a:t>Yes</a:t>
            </a:r>
          </a:p>
          <a:p>
            <a:pPr lvl="1">
              <a:spcBef>
                <a:spcPts val="0"/>
              </a:spcBef>
              <a:buFont typeface="Arial" panose="020B0604020202020204" pitchFamily="34" charset="0"/>
              <a:buChar char="•"/>
            </a:pPr>
            <a:r>
              <a:rPr lang="en-US" sz="1800" dirty="0"/>
              <a:t>Listen before talk</a:t>
            </a:r>
          </a:p>
          <a:p>
            <a:pPr lvl="2">
              <a:spcBef>
                <a:spcPts val="0"/>
              </a:spcBef>
              <a:buFont typeface="Arial" panose="020B0604020202020204" pitchFamily="34" charset="0"/>
              <a:buChar char="•"/>
            </a:pPr>
            <a:r>
              <a:rPr lang="en-US" sz="1600" dirty="0"/>
              <a:t> </a:t>
            </a:r>
            <a:r>
              <a:rPr lang="en-US" sz="1600" dirty="0">
                <a:solidFill>
                  <a:schemeClr val="tx1"/>
                </a:solidFill>
              </a:rPr>
              <a:t>Yes</a:t>
            </a:r>
          </a:p>
          <a:p>
            <a:pPr lvl="1">
              <a:spcBef>
                <a:spcPts val="0"/>
              </a:spcBef>
              <a:buFont typeface="Arial" panose="020B0604020202020204" pitchFamily="34" charset="0"/>
              <a:buChar char="•"/>
            </a:pPr>
            <a:r>
              <a:rPr lang="en-US" sz="1600" dirty="0"/>
              <a:t>Determine its </a:t>
            </a:r>
            <a:r>
              <a:rPr lang="en-US" sz="1600" dirty="0" err="1"/>
              <a:t>lat</a:t>
            </a:r>
            <a:r>
              <a:rPr lang="en-US" sz="1600" dirty="0"/>
              <a:t>, long and height AMSL</a:t>
            </a:r>
          </a:p>
          <a:p>
            <a:pPr lvl="2">
              <a:spcBef>
                <a:spcPts val="0"/>
              </a:spcBef>
              <a:buFont typeface="Arial" panose="020B0604020202020204" pitchFamily="34" charset="0"/>
              <a:buChar char="•"/>
            </a:pPr>
            <a:r>
              <a:rPr lang="en-US" sz="1600" dirty="0">
                <a:solidFill>
                  <a:schemeClr val="bg1">
                    <a:lumMod val="75000"/>
                  </a:schemeClr>
                </a:solidFill>
              </a:rPr>
              <a:t> </a:t>
            </a:r>
            <a:r>
              <a:rPr lang="en-US" sz="1600" dirty="0">
                <a:solidFill>
                  <a:schemeClr val="tx1"/>
                </a:solidFill>
              </a:rPr>
              <a:t>No</a:t>
            </a:r>
          </a:p>
          <a:p>
            <a:pPr>
              <a:spcBef>
                <a:spcPts val="0"/>
              </a:spcBef>
              <a:buFont typeface="Arial" panose="020B0604020202020204" pitchFamily="34" charset="0"/>
              <a:buChar char="•"/>
            </a:pPr>
            <a:r>
              <a:rPr lang="en-US" altLang="en-US" sz="1800" dirty="0">
                <a:solidFill>
                  <a:schemeClr val="tx1"/>
                </a:solidFill>
              </a:rPr>
              <a: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92092" y="1447800"/>
            <a:ext cx="75375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Last week: Upper 6GHz band TFES TR and BRAN TR being worked, for Sept. meeting. </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200" dirty="0">
                <a:solidFill>
                  <a:schemeClr val="tx1"/>
                </a:solidFill>
              </a:rPr>
              <a:t>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was this week: 13-14  August 2018, ECO, Copenhagen, Denmark</a:t>
            </a:r>
          </a:p>
          <a:p>
            <a:pPr lvl="2">
              <a:buFont typeface="Arial" panose="020B0604020202020204" pitchFamily="34" charset="0"/>
              <a:buChar char="•"/>
            </a:pPr>
            <a:r>
              <a:rPr lang="en-GB" sz="1600" dirty="0"/>
              <a:t>19+ contributions submitted for meeting this week, outcome?</a:t>
            </a:r>
          </a:p>
          <a:p>
            <a:pPr lvl="2">
              <a:buFont typeface="Arial" panose="020B0604020202020204" pitchFamily="34" charset="0"/>
              <a:buChar char="•"/>
            </a:pPr>
            <a:r>
              <a:rPr lang="en-GB" sz="1600" dirty="0"/>
              <a:t>  </a:t>
            </a:r>
          </a:p>
          <a:p>
            <a:pPr marL="914400" lvl="2" indent="0"/>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GB" sz="1600" dirty="0"/>
              <a:t>Next web-meeting is 23 August.</a:t>
            </a:r>
          </a:p>
          <a:p>
            <a:pPr lvl="2">
              <a:buFont typeface="Arial" panose="020B0604020202020204" pitchFamily="34" charset="0"/>
              <a:buChar char="•"/>
            </a:pPr>
            <a:r>
              <a:rPr lang="en-GB" sz="1600" dirty="0"/>
              <a:t>Next meeting: 13 Dec 18; #4</a:t>
            </a:r>
          </a:p>
          <a:p>
            <a:pPr lvl="2">
              <a:buFont typeface="Arial" panose="020B0604020202020204" pitchFamily="34" charset="0"/>
              <a:buChar char="•"/>
            </a:pPr>
            <a:endParaRPr lang="en-GB" sz="1600" dirty="0"/>
          </a:p>
          <a:p>
            <a:pPr lvl="5">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r>
              <a:rPr lang="en-US" sz="1600" dirty="0">
                <a:solidFill>
                  <a:schemeClr val="tx1"/>
                </a:solidFill>
              </a:rPr>
              <a:t>Last week: Discussions going on about receiver performance from EC input.   There are questions on how it relates to the Harmonized Standards and products to market.  </a:t>
            </a:r>
          </a:p>
          <a:p>
            <a:pPr lvl="3">
              <a:buFont typeface="Arial" panose="020B0604020202020204" pitchFamily="34" charset="0"/>
              <a:buChar char="•"/>
            </a:pPr>
            <a:r>
              <a:rPr lang="en-US" dirty="0">
                <a:solidFill>
                  <a:schemeClr val="tx1"/>
                </a:solidFill>
              </a:rPr>
              <a:t>It affects many Harmonized Standards and opinion by many, this is a difficult issue.   It was posted on the TG11 site and can be picked up there. </a:t>
            </a:r>
          </a:p>
          <a:p>
            <a:pPr lvl="2">
              <a:buFont typeface="Arial" panose="020B0604020202020204" pitchFamily="34" charset="0"/>
              <a:buChar char="•"/>
            </a:pPr>
            <a:endParaRPr lang="en-US" sz="1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27502</TotalTime>
  <Words>6832</Words>
  <Application>Microsoft Office PowerPoint</Application>
  <PresentationFormat>On-screen Show (4:3)</PresentationFormat>
  <Paragraphs>821</Paragraphs>
  <Slides>50</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6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Encina Questions</vt:lpstr>
      <vt:lpstr>EU items </vt:lpstr>
      <vt:lpstr>EU items -2 </vt:lpstr>
      <vt:lpstr>IEEE SA intelligent spectrum allocation</vt:lpstr>
      <vt:lpstr>IEEE EU position statement on spectrum management -2</vt:lpstr>
      <vt:lpstr>Ofcom -  WRC-19 AIs Consultation </vt:lpstr>
      <vt:lpstr>Ofcom - WRC-19 AIs Consultation -2</vt:lpstr>
      <vt:lpstr>PowerPoint Presentation</vt:lpstr>
      <vt:lpstr>Google Wavier -1</vt:lpstr>
      <vt:lpstr>Google Wavier -2</vt:lpstr>
      <vt:lpstr>Google Wavier -3</vt:lpstr>
      <vt:lpstr>Motion - FCC Google Wavier ex parte</vt:lpstr>
      <vt:lpstr>General Discussion Items -0</vt:lpstr>
      <vt:lpstr>General Discussion Items -1</vt:lpstr>
      <vt:lpstr>General Discussion Items -2</vt:lpstr>
      <vt:lpstr>General Discussion Items -3</vt:lpstr>
      <vt:lpstr>General Discussion Items -4</vt:lpstr>
      <vt:lpstr>Actions Required</vt:lpstr>
      <vt:lpstr>Any Other Business</vt:lpstr>
      <vt:lpstr>Adjourn</vt:lpstr>
      <vt:lpstr>PowerPoint Presentation</vt:lpstr>
      <vt:lpstr>Ofcom -  WRC-19 -2</vt:lpstr>
      <vt:lpstr>Ofcom -  WRC-19 -3</vt:lpstr>
      <vt:lpstr>Ofcom -  WRC-19 -4</vt:lpstr>
      <vt:lpstr>FCC – Flexible Use of the 3.7 to 4.2 GHz Band</vt:lpstr>
      <vt:lpstr>IEEE 802 – Can we get to a Single Voice on 6GHz? -1</vt:lpstr>
      <vt:lpstr>IEEE 802 – Can we get to a Single Voice on 6GHz? -2</vt:lpstr>
      <vt:lpstr>WiFi / UWB Coexistence -1</vt:lpstr>
      <vt:lpstr>WiFi / UWB Coexistence  -2</vt:lpstr>
      <vt:lpstr>Motion SA position statement</vt:lpstr>
      <vt:lpstr>IEEE EU position statement on spectrum management</vt:lpstr>
      <vt:lpstr>IEEE EU position statement on spectrum management -3</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634</cp:revision>
  <cp:lastPrinted>1601-01-01T00:00:00Z</cp:lastPrinted>
  <dcterms:created xsi:type="dcterms:W3CDTF">2016-03-03T14:54:45Z</dcterms:created>
  <dcterms:modified xsi:type="dcterms:W3CDTF">2018-08-15T21:10:48Z</dcterms:modified>
</cp:coreProperties>
</file>