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29" r:id="rId4"/>
    <p:sldId id="330" r:id="rId5"/>
    <p:sldId id="319" r:id="rId6"/>
    <p:sldId id="331" r:id="rId7"/>
    <p:sldId id="350" r:id="rId8"/>
    <p:sldId id="364" r:id="rId9"/>
    <p:sldId id="353" r:id="rId10"/>
    <p:sldId id="365" r:id="rId11"/>
    <p:sldId id="354" r:id="rId12"/>
    <p:sldId id="343" r:id="rId13"/>
    <p:sldId id="351" r:id="rId14"/>
    <p:sldId id="359" r:id="rId15"/>
    <p:sldId id="352" r:id="rId16"/>
    <p:sldId id="321" r:id="rId17"/>
    <p:sldId id="349" r:id="rId18"/>
    <p:sldId id="327" r:id="rId19"/>
    <p:sldId id="342" r:id="rId20"/>
    <p:sldId id="358" r:id="rId21"/>
    <p:sldId id="366" r:id="rId22"/>
    <p:sldId id="363" r:id="rId23"/>
    <p:sldId id="360"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p:cViewPr varScale="1">
        <p:scale>
          <a:sx n="115" d="100"/>
          <a:sy n="115" d="100"/>
        </p:scale>
        <p:origin x="86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30-Mar-18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March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29 March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March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802.18-18/0033r01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 Id="rId6" Type="http://schemas.openxmlformats.org/officeDocument/2006/relationships/hyperlink" Target="https://ecfsapi.fcc.gov/file/1022856488879/AntwortFCC_280218.pdf" TargetMode="External"/><Relationship Id="rId5" Type="http://schemas.openxmlformats.org/officeDocument/2006/relationships/hyperlink" Target="https://www.fcc.gov/ecfs/search/filings?proceedings_name=RM-11795&amp;sort=date_disseminated,DESC" TargetMode="External"/><Relationship Id="rId4" Type="http://schemas.openxmlformats.org/officeDocument/2006/relationships/hyperlink" Target="https://mentor.ieee.org/802.18/dcn/18/18-18-0022-01-0000-fcc-18-17-nprm-for-95-3000-ghz.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c.gc.ca/eic/site/smt-gst.nsf/eng/sf11359.html" TargetMode="External"/><Relationship Id="rId2" Type="http://schemas.openxmlformats.org/officeDocument/2006/relationships/hyperlink" Target="https://mentor.ieee.org/802.18/dcn/17/18-17-0148-00-0000-ised-consultation-on-the-spectrum-outlook-2018-to-2022.pdf" TargetMode="External"/><Relationship Id="rId1" Type="http://schemas.openxmlformats.org/officeDocument/2006/relationships/slideLayout" Target="../slideLayouts/slideLayout1.xml"/><Relationship Id="rId5" Type="http://schemas.openxmlformats.org/officeDocument/2006/relationships/hyperlink" Target="http://www.ic.gc.ca/eic/site/smt-gst.nsf/eng/sf11385.html" TargetMode="External"/><Relationship Id="rId4" Type="http://schemas.openxmlformats.org/officeDocument/2006/relationships/hyperlink" Target="http://www.ic.gc.ca/eic/site/smt-gst.nsf/eng/sf11377.html"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8/18-18-0029-00-0000-consultation-preparing-for-5g-in-new-zealand.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08-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31-00-0000-minutes-22mar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apps.fcc.gov/edocs_public/attachmatch/DA-18-236A1.docx" TargetMode="External"/><Relationship Id="rId2" Type="http://schemas.openxmlformats.org/officeDocument/2006/relationships/hyperlink" Target="https://mentor.ieee.org/802.18/dcn/18/18-18-0026-00-0000-google-s-waiver-request-on-interactive-motion-sensing-radars-in-57-64-ghz-da-18-236a1.docx" TargetMode="External"/><Relationship Id="rId1" Type="http://schemas.openxmlformats.org/officeDocument/2006/relationships/slideLayout" Target="../slideLayouts/slideLayout1.xml"/><Relationship Id="rId4" Type="http://schemas.openxmlformats.org/officeDocument/2006/relationships/hyperlink" Target="https://ecfsapi.fcc.gov/file/10307158658894/2018-03-07%20Soli%20Request%20for%20Waiver%20+%20Simulation%20Study.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7/18-17-0073-00-0000-ieee-802-positions-on-wrc19-agenda-items.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29 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29 March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464"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IEEE 802 WRC-19 position</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pPr>
              <a:buFont typeface="Arial" panose="020B0604020202020204" pitchFamily="34" charset="0"/>
              <a:buChar char="•"/>
            </a:pPr>
            <a:r>
              <a:rPr lang="en-US" altLang="en-US" sz="2000" b="0" dirty="0"/>
              <a:t>Did not get to this on 29</a:t>
            </a:r>
            <a:r>
              <a:rPr lang="en-US" altLang="en-US" sz="2000" b="0" baseline="30000" dirty="0"/>
              <a:t>th</a:t>
            </a:r>
            <a:r>
              <a:rPr lang="en-US" altLang="en-US" sz="2000" b="0" dirty="0"/>
              <a:t>. </a:t>
            </a:r>
          </a:p>
          <a:p>
            <a:pPr>
              <a:buFont typeface="Arial" panose="020B0604020202020204" pitchFamily="34" charset="0"/>
              <a:buChar char="•"/>
            </a:pPr>
            <a:endParaRPr lang="en-US" altLang="en-US" sz="2000" u="sng" dirty="0"/>
          </a:p>
          <a:p>
            <a:pPr>
              <a:buFont typeface="Arial" panose="020B0604020202020204" pitchFamily="34" charset="0"/>
              <a:buChar char="•"/>
            </a:pPr>
            <a:r>
              <a:rPr lang="en-US" altLang="en-US" sz="2000" u="sng" dirty="0"/>
              <a:t>Motion:</a:t>
            </a:r>
            <a:r>
              <a:rPr lang="en-US" sz="2000" dirty="0"/>
              <a:t> </a:t>
            </a:r>
            <a:r>
              <a:rPr lang="en-US" sz="2000" b="0" dirty="0"/>
              <a:t>To approve document 18-17/0073r__03__, IEEE 802 position on WRC-19 agenda items, with the 802.18 Chair having editorial privileges. Then send to the EC for approval and submission to the IEEE-SA.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29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021841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a:t>
            </a:r>
          </a:p>
        </p:txBody>
      </p:sp>
      <p:sp>
        <p:nvSpPr>
          <p:cNvPr id="3" name="Content Placeholder 2"/>
          <p:cNvSpPr>
            <a:spLocks noGrp="1"/>
          </p:cNvSpPr>
          <p:nvPr>
            <p:ph idx="1"/>
          </p:nvPr>
        </p:nvSpPr>
        <p:spPr>
          <a:xfrm>
            <a:off x="685005" y="1181893"/>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800" dirty="0">
                <a:hlinkClick r:id="rId2"/>
              </a:rPr>
              <a:t>https://mentor.ieee.org/802.18/dcn/18/18-18-0028-00-0000-draft-ieee-european-public-policy-position-statement-on-spectrum-management.pdf</a:t>
            </a:r>
            <a:r>
              <a:rPr lang="en-US" sz="1800" dirty="0"/>
              <a:t>  </a:t>
            </a:r>
          </a:p>
          <a:p>
            <a:pPr lvl="1">
              <a:buFont typeface="Arial" panose="020B0604020202020204" pitchFamily="34" charset="0"/>
              <a:buChar char="•"/>
            </a:pPr>
            <a:r>
              <a:rPr lang="en-US" sz="1800" b="1" dirty="0">
                <a:solidFill>
                  <a:srgbClr val="00B0F0"/>
                </a:solidFill>
              </a:rPr>
              <a:t>We are being asked to review this statement, similar to the one in November, though some focus for the EU.  Guidance is to review and comment in detail.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Did not get to this on the 29</a:t>
            </a:r>
            <a:r>
              <a:rPr lang="en-US" sz="1800" baseline="30000" dirty="0"/>
              <a:t>th</a:t>
            </a:r>
            <a:r>
              <a:rPr lang="en-US" sz="18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1600" b="0" dirty="0"/>
              <a:t>Based on the viewpoints and arguments in this policy paper, the IEEE EPPC WG on ICT recommends: </a:t>
            </a:r>
          </a:p>
          <a:p>
            <a:r>
              <a:rPr lang="en-US" sz="1200" b="0" dirty="0"/>
              <a:t> ITU/WARC should amend their usage allocation schemes to consider much wider frequency bands per usage domain, subject to specific audited coding and modulation schemes, which promote innovation and value creation. </a:t>
            </a:r>
          </a:p>
          <a:p>
            <a:r>
              <a:rPr lang="en-US" sz="1200" b="0" dirty="0"/>
              <a:t> Governments should strive to support the 3D principle and add transmitted power, location, and time constraints to balance conflicting interests; they should also, in some areas, encourage sharing between licensees seeking the same rights. </a:t>
            </a:r>
          </a:p>
          <a:p>
            <a:r>
              <a:rPr lang="en-US" sz="1200" b="0" dirty="0"/>
              <a:t> Governments, assisted by industry, should reinforce spectrum monitoring; in addition, when monitoring radio spectrum, they should enhance their capabilities in assessing new/forthcoming coding and modulation techniques at the measurement level. </a:t>
            </a:r>
          </a:p>
          <a:p>
            <a:r>
              <a:rPr lang="en-US" sz="1200" b="0" dirty="0"/>
              <a:t> Legal provisions set by regulators and parliaments should encourage a broader societal value-based allocation, while ensuring dependability, resilience, safety, and security.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a:t>
            </a:r>
            <a:r>
              <a:rPr lang="en-US" sz="1400" dirty="0"/>
              <a:t>(if time permits) (time did not permit)</a:t>
            </a:r>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sz="2000" b="0" dirty="0"/>
              <a:t>NGV SG, Next Generation Vehicular, 802.11p  </a:t>
            </a:r>
          </a:p>
          <a:p>
            <a:pPr lvl="1">
              <a:buFont typeface="Arial" panose="020B0604020202020204" pitchFamily="34" charset="0"/>
              <a:buChar char="•"/>
            </a:pPr>
            <a:r>
              <a:rPr lang="en-US" sz="1800" dirty="0"/>
              <a:t>Has the FCC made any progress  and possible final action on U-NII-4?</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200" dirty="0">
                <a:hlinkClick r:id="rId2"/>
              </a:rPr>
              <a:t>https://mentor.ieee.org/802.18/dcn/18/18-18-0021-00-0000-nprm-fcc-18-18.docx</a:t>
            </a:r>
            <a:r>
              <a:rPr lang="en-US" altLang="en-US" sz="1200" dirty="0"/>
              <a:t>  </a:t>
            </a:r>
          </a:p>
          <a:p>
            <a:pPr lvl="1">
              <a:buFont typeface="Arial" panose="020B0604020202020204" pitchFamily="34" charset="0"/>
              <a:buChar char="•"/>
            </a:pPr>
            <a:r>
              <a:rPr lang="en-US" sz="1200" u="sng" dirty="0">
                <a:hlinkClick r:id="rId3"/>
              </a:rPr>
              <a:t>https://www.fcc.gov/ecfs/search/filings?proceedings_name=18-22&amp;sort=date_disseminated,DESC</a:t>
            </a:r>
            <a:r>
              <a:rPr lang="en-US" sz="1200" dirty="0"/>
              <a:t>  </a:t>
            </a:r>
            <a:r>
              <a:rPr lang="en-US" altLang="en-US" sz="1200" dirty="0"/>
              <a:t> </a:t>
            </a:r>
            <a:endParaRPr lang="en-US" altLang="en-US" sz="1400" dirty="0"/>
          </a:p>
          <a:p>
            <a:pPr lvl="1">
              <a:buFont typeface="Arial" panose="020B0604020202020204" pitchFamily="34" charset="0"/>
              <a:buChar char="•"/>
            </a:pPr>
            <a:r>
              <a:rPr lang="en-US" altLang="en-US" sz="1600" dirty="0"/>
              <a:t>Comments Due: _____</a:t>
            </a:r>
            <a:r>
              <a:rPr lang="en-US" altLang="en-US" sz="1600" b="0" dirty="0"/>
              <a:t>  		(45 days / 75 days)</a:t>
            </a:r>
          </a:p>
          <a:p>
            <a:pPr lvl="1">
              <a:buFont typeface="Arial" panose="020B0604020202020204" pitchFamily="34" charset="0"/>
              <a:buChar char="•"/>
            </a:pPr>
            <a:r>
              <a:rPr lang="en-US" altLang="en-US" sz="1600" dirty="0"/>
              <a:t>Will watch for due dates, though will start discussions as soon as time allows in our calls.</a:t>
            </a:r>
          </a:p>
          <a:p>
            <a:pPr lvl="8">
              <a:buFont typeface="Arial" panose="020B0604020202020204" pitchFamily="34" charset="0"/>
              <a:buChar char="•"/>
            </a:pPr>
            <a:endParaRPr lang="en-US" altLang="en-US" sz="1200" b="0" dirty="0"/>
          </a:p>
          <a:p>
            <a:pPr>
              <a:buFont typeface="Arial" panose="020B0604020202020204" pitchFamily="34" charset="0"/>
              <a:buChar char="•"/>
            </a:pPr>
            <a:r>
              <a:rPr lang="en-US" sz="2000" b="0" dirty="0"/>
              <a:t>NPRM Open 95 to 3000 GHz for unlicensed use, including new licensing regimes</a:t>
            </a:r>
          </a:p>
          <a:p>
            <a:pPr lvl="1">
              <a:buFont typeface="Arial" panose="020B0604020202020204" pitchFamily="34" charset="0"/>
              <a:buChar char="•"/>
            </a:pPr>
            <a:r>
              <a:rPr lang="en-US" altLang="en-US" sz="1200" dirty="0">
                <a:hlinkClick r:id="rId4"/>
              </a:rPr>
              <a:t>https://mentor.ieee.org/802.18/dcn/18/18-18-0022-01-0000-fcc-18-17-nprm-for-95-3000-ghz.pdf</a:t>
            </a:r>
            <a:r>
              <a:rPr lang="en-US" altLang="en-US" sz="1200" dirty="0"/>
              <a:t> </a:t>
            </a:r>
          </a:p>
          <a:p>
            <a:pPr lvl="1">
              <a:buFont typeface="Arial" panose="020B0604020202020204" pitchFamily="34" charset="0"/>
              <a:buChar char="•"/>
            </a:pPr>
            <a:r>
              <a:rPr lang="en-US" sz="1200" u="sng" dirty="0">
                <a:hlinkClick r:id="rId5"/>
              </a:rPr>
              <a:t>https://www.fcc.gov/ecfs/search/filings?proceedings_name=RM-11795&amp;sort=date_disseminated,DESC</a:t>
            </a:r>
            <a:r>
              <a:rPr lang="en-US" sz="1200" dirty="0"/>
              <a:t> </a:t>
            </a:r>
            <a:r>
              <a:rPr lang="en-US" altLang="en-US" sz="1200" b="0" dirty="0"/>
              <a:t> </a:t>
            </a:r>
          </a:p>
          <a:p>
            <a:pPr lvl="1">
              <a:buFont typeface="Arial" panose="020B0604020202020204" pitchFamily="34" charset="0"/>
              <a:buChar char="•"/>
            </a:pPr>
            <a:r>
              <a:rPr lang="en-US" altLang="en-US" sz="1200" dirty="0">
                <a:hlinkClick r:id="rId6"/>
              </a:rPr>
              <a:t>https://ecfsapi.fcc.gov/file/1022856488879/AntwortFCC_280218.pdf</a:t>
            </a:r>
            <a:r>
              <a:rPr lang="en-US" altLang="en-US" sz="1200" dirty="0"/>
              <a:t>  (Thomas Kuerner)</a:t>
            </a:r>
          </a:p>
          <a:p>
            <a:pPr lvl="1">
              <a:buFont typeface="Arial" panose="020B0604020202020204" pitchFamily="34" charset="0"/>
              <a:buChar char="•"/>
            </a:pPr>
            <a:r>
              <a:rPr lang="en-US" altLang="en-US" sz="1600" dirty="0"/>
              <a:t>Comments </a:t>
            </a:r>
            <a:r>
              <a:rPr lang="en-US" altLang="en-US" sz="1600" b="0" dirty="0"/>
              <a:t>Due: _______		(30 days / 45 days)  </a:t>
            </a:r>
          </a:p>
          <a:p>
            <a:pPr lvl="1">
              <a:buFont typeface="Arial" panose="020B0604020202020204" pitchFamily="34" charset="0"/>
              <a:buChar char="•"/>
            </a:pPr>
            <a:r>
              <a:rPr lang="en-US" altLang="en-US" sz="1600" dirty="0"/>
              <a:t>Will watch for due dates, though will start discussions as soon as time allows in our calls. </a:t>
            </a:r>
            <a:endParaRPr lang="en-US" sz="1400" dirty="0"/>
          </a:p>
          <a:p>
            <a:pPr lvl="1">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ISED </a:t>
            </a:r>
            <a:r>
              <a:rPr lang="en-US" sz="1400" dirty="0"/>
              <a:t>(if time permits) (time did not permit)</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sz="2000" b="0" dirty="0"/>
              <a:t>ISED Consultation on the Spectrum Outlook 2018 to 2022</a:t>
            </a:r>
          </a:p>
          <a:p>
            <a:pPr lvl="2">
              <a:buFont typeface="Arial" panose="020B0604020202020204" pitchFamily="34" charset="0"/>
              <a:buChar char="•"/>
            </a:pPr>
            <a:r>
              <a:rPr lang="en-US" u="sng" dirty="0">
                <a:hlinkClick r:id="rId2"/>
              </a:rPr>
              <a:t>https://mentor.ieee.org/802.18/dcn/17/18-17-0148-00-0000-ised-consultation-on-the-spectrum-outlook-2018-to-2022.pdf</a:t>
            </a:r>
            <a:r>
              <a:rPr lang="en-US" sz="1000" dirty="0"/>
              <a:t>  </a:t>
            </a:r>
          </a:p>
          <a:p>
            <a:pPr lvl="2">
              <a:buFont typeface="Arial" panose="020B0604020202020204" pitchFamily="34" charset="0"/>
              <a:buChar char="•"/>
            </a:pPr>
            <a:r>
              <a:rPr lang="en-US" dirty="0">
                <a:hlinkClick r:id="rId3"/>
              </a:rPr>
              <a:t>http://www.ic.gc.ca/eic/site/smt-gst.nsf/eng/sf11359.html</a:t>
            </a:r>
            <a:r>
              <a:rPr lang="en-US" dirty="0"/>
              <a:t> </a:t>
            </a:r>
          </a:p>
          <a:p>
            <a:pPr marL="457200" lvl="1" indent="0"/>
            <a:endParaRPr lang="en-US" altLang="en-US" sz="1600" b="0" dirty="0"/>
          </a:p>
          <a:p>
            <a:pPr lvl="1">
              <a:buFont typeface="Arial" panose="020B0604020202020204" pitchFamily="34" charset="0"/>
              <a:buChar char="•"/>
            </a:pPr>
            <a:r>
              <a:rPr lang="en-US" altLang="en-US" sz="1800" b="0" dirty="0"/>
              <a:t>Comments Link, was due 16 Feb 2018</a:t>
            </a:r>
          </a:p>
          <a:p>
            <a:pPr lvl="2">
              <a:buFont typeface="Arial" panose="020B0604020202020204" pitchFamily="34" charset="0"/>
              <a:buChar char="•"/>
            </a:pPr>
            <a:r>
              <a:rPr lang="en-US" u="sng" dirty="0">
                <a:hlinkClick r:id="rId4"/>
              </a:rPr>
              <a:t>http://www.ic.gc.ca/eic/site/smt-gst.nsf/eng/sf11377.html</a:t>
            </a:r>
            <a:r>
              <a:rPr lang="en-US" sz="1400" dirty="0"/>
              <a:t>  </a:t>
            </a:r>
            <a:endParaRPr lang="en-US" altLang="en-US" sz="1400" b="0" dirty="0"/>
          </a:p>
          <a:p>
            <a:pPr lvl="2">
              <a:buFont typeface="Arial" panose="020B0604020202020204" pitchFamily="34" charset="0"/>
              <a:buChar char="•"/>
            </a:pPr>
            <a:r>
              <a:rPr lang="en-US" altLang="en-US" sz="1400" dirty="0"/>
              <a:t>  </a:t>
            </a:r>
          </a:p>
          <a:p>
            <a:pPr lvl="2">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Reply Comments Link, was due 16 Mar 2018</a:t>
            </a:r>
          </a:p>
          <a:p>
            <a:pPr lvl="2">
              <a:buFont typeface="Arial" panose="020B0604020202020204" pitchFamily="34" charset="0"/>
              <a:buChar char="•"/>
            </a:pPr>
            <a:r>
              <a:rPr lang="en-US" altLang="en-US" b="0" dirty="0"/>
              <a:t> </a:t>
            </a:r>
            <a:r>
              <a:rPr lang="en-US" altLang="en-US" dirty="0">
                <a:hlinkClick r:id="rId5"/>
              </a:rPr>
              <a:t>http://www.ic.gc.ca/eic/site/smt-gst.nsf/eng/sf11385.html</a:t>
            </a:r>
            <a:r>
              <a:rPr lang="en-US" altLang="en-US" dirty="0"/>
              <a:t> </a:t>
            </a:r>
            <a:endParaRPr lang="en-US" altLang="en-US" b="0" dirty="0"/>
          </a:p>
          <a:p>
            <a:pPr lvl="2">
              <a:buFont typeface="Arial" panose="020B0604020202020204" pitchFamily="34" charset="0"/>
              <a:buChar char="•"/>
            </a:pPr>
            <a:r>
              <a:rPr lang="en-US" altLang="en-US" sz="1400" b="0" dirty="0"/>
              <a:t> </a:t>
            </a:r>
          </a:p>
          <a:p>
            <a:pPr marL="457200" lvl="1" indent="0"/>
            <a:endParaRPr 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2841882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(if time permits) (time did not permit)</a:t>
            </a:r>
          </a:p>
        </p:txBody>
      </p:sp>
      <p:sp>
        <p:nvSpPr>
          <p:cNvPr id="3" name="Content Placeholder 2"/>
          <p:cNvSpPr>
            <a:spLocks noGrp="1"/>
          </p:cNvSpPr>
          <p:nvPr>
            <p:ph idx="1"/>
          </p:nvPr>
        </p:nvSpPr>
        <p:spPr>
          <a:xfrm>
            <a:off x="685800" y="1275229"/>
            <a:ext cx="8306595" cy="4494213"/>
          </a:xfrm>
        </p:spPr>
        <p:txBody>
          <a:bodyPr/>
          <a:lstStyle/>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rgbClr val="00B0F0"/>
                </a:solidFill>
              </a:rPr>
              <a:t>When time permits, will review this and what can we do.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endParaRPr lang="en-US" sz="1800" b="0" dirty="0">
              <a:solidFill>
                <a:schemeClr val="tx1"/>
              </a:solidFill>
            </a:endParaRP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1400" dirty="0"/>
              <a:t>(if time permits) (time did not permit)</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sz="2000" b="0" dirty="0"/>
              <a:t>Anything to share on the EU front?</a:t>
            </a:r>
            <a:endParaRPr lang="en-US" sz="1800" dirty="0">
              <a:solidFill>
                <a:schemeClr val="bg1"/>
              </a:solidFill>
            </a:endParaRPr>
          </a:p>
          <a:p>
            <a:pPr lvl="1">
              <a:buFont typeface="Arial" panose="020B0604020202020204" pitchFamily="34" charset="0"/>
              <a:buChar char="•"/>
            </a:pPr>
            <a:r>
              <a:rPr lang="en-US" sz="1800" dirty="0">
                <a:solidFill>
                  <a:schemeClr val="bg1"/>
                </a:solidFill>
              </a:rPr>
              <a:t> </a:t>
            </a:r>
          </a:p>
          <a:p>
            <a:pPr lvl="1">
              <a:buFont typeface="Arial" panose="020B0604020202020204" pitchFamily="34" charset="0"/>
              <a:buChar char="•"/>
            </a:pPr>
            <a:r>
              <a:rPr lang="en-US" sz="1800" dirty="0">
                <a:solidFill>
                  <a:schemeClr val="bg1">
                    <a:lumMod val="95000"/>
                  </a:schemeClr>
                </a:solidFill>
              </a:rPr>
              <a:t> </a:t>
            </a:r>
          </a:p>
          <a:p>
            <a:pPr lvl="1">
              <a:buFont typeface="Arial" panose="020B0604020202020204" pitchFamily="34" charset="0"/>
              <a:buChar char="•"/>
            </a:pPr>
            <a:r>
              <a:rPr lang="en-US" sz="1800" b="0" dirty="0"/>
              <a:t> </a:t>
            </a:r>
            <a:r>
              <a:rPr lang="en-US" sz="1800" dirty="0"/>
              <a:t>  </a:t>
            </a:r>
            <a:r>
              <a:rPr lang="en-US" sz="18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444" y="670012"/>
            <a:ext cx="7770813" cy="1065213"/>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85800" y="1676400"/>
            <a:ext cx="8077200" cy="4113213"/>
          </a:xfrm>
        </p:spPr>
        <p:txBody>
          <a:bodyPr/>
          <a:lstStyle/>
          <a:p>
            <a:pPr>
              <a:buFont typeface="Arial" panose="020B0604020202020204" pitchFamily="34" charset="0"/>
              <a:buChar char="•"/>
            </a:pPr>
            <a:r>
              <a:rPr lang="en-US" altLang="en-US" sz="2000" dirty="0"/>
              <a:t>Review WRC-19 position paper for bringing up to dare and approval next week, 05 April. </a:t>
            </a:r>
          </a:p>
          <a:p>
            <a:pPr lvl="1">
              <a:buFont typeface="Arial" panose="020B0604020202020204" pitchFamily="34" charset="0"/>
              <a:buChar char="•"/>
            </a:pPr>
            <a:r>
              <a:rPr lang="en-US" altLang="en-US" sz="1800" dirty="0">
                <a:solidFill>
                  <a:srgbClr val="00B0F0"/>
                </a:solidFill>
              </a:rPr>
              <a:t>All please send proposed revisions to the chair during the week.</a:t>
            </a:r>
          </a:p>
          <a:p>
            <a:pPr marL="457200" lvl="1" indent="0"/>
            <a:endParaRPr lang="en-US" altLang="en-US" sz="1600" dirty="0"/>
          </a:p>
          <a:p>
            <a:pPr>
              <a:buFont typeface="Arial" panose="020B0604020202020204" pitchFamily="34" charset="0"/>
              <a:buChar char="•"/>
            </a:pPr>
            <a:r>
              <a:rPr lang="en-US" altLang="en-US" sz="2000" dirty="0"/>
              <a:t>Comments for the IEEE EU position paper on Spectrum Management.  </a:t>
            </a:r>
          </a:p>
          <a:p>
            <a:pPr lvl="1">
              <a:buFont typeface="Arial" panose="020B0604020202020204" pitchFamily="34" charset="0"/>
              <a:buChar char="•"/>
            </a:pPr>
            <a:r>
              <a:rPr lang="en-US" altLang="en-US" sz="1800" dirty="0">
                <a:solidFill>
                  <a:srgbClr val="00B0F0"/>
                </a:solidFill>
              </a:rPr>
              <a:t>All please send proposed revisions to the chair during the week.</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29 March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Any Other Business</a:t>
            </a:r>
          </a:p>
        </p:txBody>
      </p:sp>
      <p:sp>
        <p:nvSpPr>
          <p:cNvPr id="3" name="Content Placeholder 2"/>
          <p:cNvSpPr>
            <a:spLocks noGrp="1"/>
          </p:cNvSpPr>
          <p:nvPr>
            <p:ph idx="1"/>
          </p:nvPr>
        </p:nvSpPr>
        <p:spPr>
          <a:xfrm>
            <a:off x="696912" y="1795837"/>
            <a:ext cx="7770813" cy="4113213"/>
          </a:xfrm>
        </p:spPr>
        <p:txBody>
          <a:bodyPr/>
          <a:lstStyle/>
          <a:p>
            <a:pPr>
              <a:buFont typeface="Arial" panose="020B0604020202020204" pitchFamily="34" charset="0"/>
              <a:buChar char="•"/>
            </a:pPr>
            <a:r>
              <a:rPr lang="en-US" sz="2000" dirty="0"/>
              <a:t>New Zealand RSM - Consultation - Preparing for 5G in New Zealand - 2018-03. Comments 30 April.  </a:t>
            </a:r>
          </a:p>
          <a:p>
            <a:pPr lvl="1">
              <a:buFont typeface="Arial" panose="020B0604020202020204" pitchFamily="34" charset="0"/>
              <a:buChar char="•"/>
            </a:pPr>
            <a:r>
              <a:rPr lang="en-US" sz="1600" dirty="0">
                <a:hlinkClick r:id="rId2"/>
              </a:rPr>
              <a:t>https://mentor.ieee.org/802.18/dcn/18/18-18-0029-00-0000-consultation-preparing-for-5g-in-new-zealand.pdf</a:t>
            </a:r>
            <a:r>
              <a:rPr lang="en-US" sz="1600" dirty="0"/>
              <a:t> </a:t>
            </a:r>
          </a:p>
          <a:p>
            <a:pPr lvl="1">
              <a:buFont typeface="Arial" panose="020B0604020202020204" pitchFamily="34" charset="0"/>
              <a:buChar char="•"/>
            </a:pPr>
            <a:r>
              <a:rPr lang="en-US" sz="1600" dirty="0"/>
              <a:t> </a:t>
            </a:r>
            <a:endParaRPr lang="en-US" sz="2000" dirty="0"/>
          </a:p>
          <a:p>
            <a:pPr>
              <a:buFont typeface="Arial" panose="020B0604020202020204" pitchFamily="34" charset="0"/>
              <a:buChar char="•"/>
            </a:pPr>
            <a:r>
              <a:rPr lang="en-US" sz="2000" dirty="0"/>
              <a:t> </a:t>
            </a:r>
          </a:p>
          <a:p>
            <a:pPr marL="0" indent="0"/>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29 March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815974" y="1233646"/>
            <a:ext cx="8115301" cy="4113213"/>
          </a:xfrm>
        </p:spPr>
        <p:txBody>
          <a:bodyPr/>
          <a:lstStyle/>
          <a:p>
            <a:pPr>
              <a:buFont typeface="Arial" panose="020B0604020202020204" pitchFamily="34" charset="0"/>
              <a:buChar char="•"/>
            </a:pPr>
            <a:r>
              <a:rPr lang="en-US" sz="2000" dirty="0"/>
              <a:t>Next teleconference: 05 April 2018 – </a:t>
            </a:r>
            <a:r>
              <a:rPr lang="en-US" sz="2000" i="1" u="sng" dirty="0"/>
              <a:t>14:30</a:t>
            </a:r>
            <a:r>
              <a:rPr lang="en-US" sz="2000" dirty="0"/>
              <a:t> ET</a:t>
            </a:r>
          </a:p>
          <a:p>
            <a:pPr lvl="2">
              <a:buFont typeface="Arial" panose="020B0604020202020204" pitchFamily="34" charset="0"/>
              <a:buChar char="•"/>
            </a:pPr>
            <a:r>
              <a:rPr lang="en-US" dirty="0"/>
              <a:t>Call in info: </a:t>
            </a:r>
            <a:r>
              <a:rPr lang="en-US" dirty="0">
                <a:hlinkClick r:id="rId2"/>
              </a:rPr>
              <a:t>https://mentor.ieee.org/802.18/dcn/16/18-16-0038-08-0000-teleconference-call-in-info.pptx</a:t>
            </a:r>
            <a:r>
              <a:rPr lang="en-US" dirty="0"/>
              <a:t>  or the latest. (watch for an update soon.)</a:t>
            </a:r>
          </a:p>
          <a:p>
            <a:pPr lvl="2">
              <a:buFont typeface="Arial" panose="020B0604020202020204" pitchFamily="34" charset="0"/>
              <a:buChar char="•"/>
            </a:pPr>
            <a:r>
              <a:rPr lang="en-US" dirty="0"/>
              <a:t>Note: If the call-in link doesn’t work send the Chair an email right away.   </a:t>
            </a:r>
          </a:p>
          <a:p>
            <a:pPr lvl="2">
              <a:buFont typeface="Arial" panose="020B0604020202020204" pitchFamily="34" charset="0"/>
              <a:buChar char="•"/>
            </a:pPr>
            <a:r>
              <a:rPr lang="en-US" dirty="0"/>
              <a:t>All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solidFill>
                  <a:schemeClr val="tx1"/>
                </a:solidFill>
              </a:rPr>
              <a:t>We are adjourned at 15:31</a:t>
            </a:r>
            <a:r>
              <a:rPr lang="en-US" altLang="en-US" sz="1800" dirty="0">
                <a:solidFill>
                  <a:schemeClr val="tx1"/>
                </a:solidFill>
              </a:rPr>
              <a: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r>
              <a:rPr lang="en-US" dirty="0">
                <a:solidFill>
                  <a:schemeClr val="tx1"/>
                </a:solidFill>
              </a:rPr>
              <a:t> </a:t>
            </a:r>
          </a:p>
          <a:p>
            <a:pPr lvl="1">
              <a:buFont typeface="Arial" panose="020B0604020202020204" pitchFamily="34" charset="0"/>
              <a:buChar char="•"/>
            </a:pPr>
            <a:r>
              <a:rPr lang="en-US" sz="1800" dirty="0">
                <a:solidFill>
                  <a:schemeClr val="bg1"/>
                </a:solidFill>
              </a:rPr>
              <a:t>Agenda is complete,      </a:t>
            </a:r>
            <a:r>
              <a:rPr lang="en-US" sz="1800" u="sng" dirty="0">
                <a:solidFill>
                  <a:schemeClr val="bg1"/>
                </a:solidFill>
              </a:rPr>
              <a:t>Motion:</a:t>
            </a:r>
            <a:r>
              <a:rPr lang="en-US" sz="1800" dirty="0">
                <a:solidFill>
                  <a:schemeClr val="bg1"/>
                </a:solidFill>
              </a:rPr>
              <a:t> Move to Adjourn. </a:t>
            </a:r>
          </a:p>
          <a:p>
            <a:pPr lvl="1">
              <a:buFont typeface="Arial" panose="020B0604020202020204" pitchFamily="34" charset="0"/>
              <a:buChar char="•"/>
            </a:pPr>
            <a:r>
              <a:rPr lang="en-US" sz="1800" dirty="0">
                <a:solidFill>
                  <a:schemeClr val="bg1"/>
                </a:solidFill>
              </a:rPr>
              <a:t>Moved by:  	</a:t>
            </a:r>
          </a:p>
          <a:p>
            <a:pPr lvl="1">
              <a:buFont typeface="Arial" panose="020B0604020202020204" pitchFamily="34" charset="0"/>
              <a:buChar char="•"/>
            </a:pPr>
            <a:r>
              <a:rPr lang="en-US" sz="1800" dirty="0">
                <a:solidFill>
                  <a:schemeClr val="bg1"/>
                </a:solidFill>
              </a:rPr>
              <a:t>Seconded by:    </a:t>
            </a:r>
          </a:p>
          <a:p>
            <a:pPr lvl="1">
              <a:buFont typeface="Arial" panose="020B0604020202020204" pitchFamily="34" charset="0"/>
              <a:buChar char="•"/>
            </a:pPr>
            <a:r>
              <a:rPr lang="en-US" sz="1800" dirty="0">
                <a:solidFill>
                  <a:schemeClr val="bg1"/>
                </a:solidFill>
              </a:rPr>
              <a:t>We are adjourned at ________</a:t>
            </a:r>
            <a:endParaRPr lang="en-US"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29 March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50292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a:t>
            </a:r>
            <a:r>
              <a:rPr lang="en-US" altLang="en-US" sz="1800" b="1" dirty="0">
                <a:solidFill>
                  <a:schemeClr val="tx1"/>
                </a:solidFill>
              </a:rPr>
              <a:t>;  Aspirant members: 7</a:t>
            </a:r>
            <a:endParaRPr lang="en-US" altLang="en-US" sz="1800" dirty="0">
              <a:solidFill>
                <a:schemeClr val="tx1"/>
              </a:solidFill>
            </a:endParaRPr>
          </a:p>
          <a:p>
            <a:pPr lvl="1">
              <a:buFont typeface="Arial" panose="020B0604020202020204" pitchFamily="34" charset="0"/>
              <a:buChar char="•"/>
            </a:pPr>
            <a:r>
              <a:rPr lang="en-US" sz="1200" dirty="0">
                <a:solidFill>
                  <a:schemeClr val="tx1"/>
                </a:solidFill>
                <a:ea typeface="+mn-ea"/>
                <a:cs typeface="+mn-cs"/>
              </a:rPr>
              <a:t>Quorum is met </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spcBef>
                <a:spcPts val="600"/>
              </a:spcBef>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is open – looking </a:t>
            </a:r>
          </a:p>
          <a:p>
            <a:pPr lvl="1" eaLnBrk="1" hangingPunct="1">
              <a:defRPr/>
            </a:pPr>
            <a:r>
              <a:rPr lang="en-US" sz="1600" dirty="0"/>
              <a:t>Secretary is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29 March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7347759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6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29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29 March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you are asked to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47143" y="1199634"/>
            <a:ext cx="3924857" cy="5275778"/>
          </a:xfrm>
        </p:spPr>
        <p:txBody>
          <a:bodyPr/>
          <a:lstStyle/>
          <a:p>
            <a:pPr>
              <a:buFont typeface="Arial" panose="020B0604020202020204" pitchFamily="34" charset="0"/>
              <a:buChar char="•"/>
            </a:pPr>
            <a:r>
              <a:rPr lang="en-US" altLang="en-US" sz="2000" dirty="0"/>
              <a:t>Call to Order</a:t>
            </a:r>
            <a:endParaRPr lang="en-US" altLang="en-US" sz="1800" dirty="0"/>
          </a:p>
          <a:p>
            <a:pPr>
              <a:buFont typeface="Arial" panose="020B0604020202020204" pitchFamily="34" charset="0"/>
              <a:buChar char="•"/>
            </a:pPr>
            <a:r>
              <a:rPr lang="en-US" altLang="en-US" sz="2000" dirty="0"/>
              <a:t>Administrative items</a:t>
            </a:r>
          </a:p>
          <a:p>
            <a:pPr lvl="4">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2000" dirty="0"/>
              <a:t>Approve agenda</a:t>
            </a:r>
          </a:p>
          <a:p>
            <a:pPr>
              <a:buFont typeface="Arial" panose="020B0604020202020204" pitchFamily="34" charset="0"/>
              <a:buChar char="•"/>
            </a:pPr>
            <a:r>
              <a:rPr lang="en-US" altLang="en-US" sz="2000" dirty="0">
                <a:solidFill>
                  <a:schemeClr val="tx1"/>
                </a:solidFill>
              </a:rPr>
              <a:t>Approve last minutes</a:t>
            </a:r>
          </a:p>
          <a:p>
            <a:pPr>
              <a:buFont typeface="Arial" panose="020B0604020202020204" pitchFamily="34" charset="0"/>
              <a:buChar char="•"/>
            </a:pPr>
            <a:r>
              <a:rPr lang="en-US" altLang="en-US" sz="2000" dirty="0"/>
              <a:t>Discussion items</a:t>
            </a:r>
            <a:endParaRPr lang="en-US" altLang="en-US" sz="1200" dirty="0"/>
          </a:p>
          <a:p>
            <a:pPr lvl="1">
              <a:buFont typeface="Arial" panose="020B0604020202020204" pitchFamily="34" charset="0"/>
              <a:buChar char="•"/>
            </a:pPr>
            <a:r>
              <a:rPr lang="en-US" altLang="en-US" sz="1800" dirty="0"/>
              <a:t>FCC – Google comments</a:t>
            </a:r>
          </a:p>
          <a:p>
            <a:pPr lvl="1">
              <a:buFont typeface="Arial" panose="020B0604020202020204" pitchFamily="34" charset="0"/>
              <a:buChar char="•"/>
            </a:pPr>
            <a:r>
              <a:rPr lang="en-US" altLang="en-US" sz="1800" dirty="0"/>
              <a:t>IEEE 802 – WRC-19 position</a:t>
            </a:r>
          </a:p>
          <a:p>
            <a:pPr lvl="1">
              <a:buFont typeface="Arial" panose="020B0604020202020204" pitchFamily="34" charset="0"/>
              <a:buChar char="•"/>
            </a:pPr>
            <a:r>
              <a:rPr lang="en-US" altLang="en-US" sz="1800" dirty="0"/>
              <a:t>IEEE  - EU Position paper </a:t>
            </a:r>
          </a:p>
          <a:p>
            <a:pPr lvl="1">
              <a:buFont typeface="Arial" panose="020B0604020202020204" pitchFamily="34" charset="0"/>
              <a:buChar char="•"/>
            </a:pPr>
            <a:r>
              <a:rPr lang="en-US" altLang="en-US" sz="1800" dirty="0"/>
              <a:t>Items if time permits</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EU Position paper inputs</a:t>
            </a:r>
          </a:p>
          <a:p>
            <a:pPr lvl="1">
              <a:buFont typeface="Arial" panose="020B0604020202020204" pitchFamily="34" charset="0"/>
              <a:buChar char="•"/>
            </a:pPr>
            <a:r>
              <a:rPr lang="en-US" altLang="en-US" sz="1800" dirty="0"/>
              <a:t>What happens during the call</a:t>
            </a:r>
          </a:p>
          <a:p>
            <a:pPr>
              <a:buFont typeface="Arial" panose="020B0604020202020204" pitchFamily="34" charset="0"/>
              <a:buChar char="•"/>
            </a:pPr>
            <a:r>
              <a:rPr lang="en-US" altLang="en-US" sz="2000" dirty="0"/>
              <a:t>AOB and Adjourn</a:t>
            </a:r>
            <a:endParaRPr lang="en-US" altLang="en-US"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29 March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8" name="Content Placeholder 2">
            <a:extLst>
              <a:ext uri="{FF2B5EF4-FFF2-40B4-BE49-F238E27FC236}">
                <a16:creationId xmlns:a16="http://schemas.microsoft.com/office/drawing/2014/main" id="{EA69BFE3-CDFA-4C1A-B203-7BA28F9AF4FF}"/>
              </a:ext>
            </a:extLst>
          </p:cNvPr>
          <p:cNvSpPr txBox="1">
            <a:spLocks/>
          </p:cNvSpPr>
          <p:nvPr/>
        </p:nvSpPr>
        <p:spPr bwMode="auto">
          <a:xfrm>
            <a:off x="4579335" y="1193801"/>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Discussion items:  </a:t>
            </a:r>
          </a:p>
          <a:p>
            <a:pPr>
              <a:buFont typeface="Arial" panose="020B0604020202020204" pitchFamily="34" charset="0"/>
              <a:buChar char="•"/>
            </a:pPr>
            <a:r>
              <a:rPr lang="en-US" sz="1600" b="0" dirty="0">
                <a:solidFill>
                  <a:schemeClr val="tx1"/>
                </a:solidFill>
              </a:rPr>
              <a:t>FCC Google’s waiver request on motion sensing-radars in 57-64 GHz</a:t>
            </a:r>
          </a:p>
          <a:p>
            <a:pPr>
              <a:buFont typeface="Arial" panose="020B0604020202020204" pitchFamily="34" charset="0"/>
              <a:buChar char="•"/>
            </a:pPr>
            <a:r>
              <a:rPr lang="en-US" sz="1600" b="0" dirty="0">
                <a:solidFill>
                  <a:schemeClr val="tx1"/>
                </a:solidFill>
              </a:rPr>
              <a:t>IEEE 802 on WRC-19 position, revising</a:t>
            </a:r>
          </a:p>
          <a:p>
            <a:pPr>
              <a:buFont typeface="Arial" panose="020B0604020202020204" pitchFamily="34" charset="0"/>
              <a:buChar char="•"/>
            </a:pPr>
            <a:r>
              <a:rPr lang="en-US" sz="1600" b="0" dirty="0">
                <a:solidFill>
                  <a:schemeClr val="tx1"/>
                </a:solidFill>
              </a:rPr>
              <a:t>IEEE European Position Statement on Spectrum Management</a:t>
            </a:r>
            <a:r>
              <a:rPr lang="en-US" altLang="en-US" sz="1600" b="0" dirty="0">
                <a:solidFill>
                  <a:schemeClr val="tx1"/>
                </a:solidFill>
              </a:rPr>
              <a:t> </a:t>
            </a:r>
            <a:r>
              <a:rPr lang="en-US" sz="1600" b="0" dirty="0">
                <a:solidFill>
                  <a:schemeClr val="tx1"/>
                </a:solidFill>
              </a:rPr>
              <a:t>IEEE-SA draft position on use of Spectrum </a:t>
            </a:r>
          </a:p>
          <a:p>
            <a:pPr>
              <a:buFont typeface="Arial" panose="020B0604020202020204" pitchFamily="34" charset="0"/>
              <a:buChar char="•"/>
            </a:pPr>
            <a:r>
              <a:rPr lang="en-US" sz="1600" b="0" dirty="0">
                <a:solidFill>
                  <a:schemeClr val="tx1"/>
                </a:solidFill>
              </a:rPr>
              <a:t>Items if time permits: </a:t>
            </a:r>
          </a:p>
          <a:p>
            <a:pPr lvl="1">
              <a:buFont typeface="Arial" panose="020B0604020202020204" pitchFamily="34" charset="0"/>
              <a:buChar char="•"/>
            </a:pPr>
            <a:r>
              <a:rPr lang="en-US" sz="1400" dirty="0">
                <a:solidFill>
                  <a:schemeClr val="tx1"/>
                </a:solidFill>
              </a:rPr>
              <a:t>NGV SG, Next Generation Vehicular, 802.11p</a:t>
            </a:r>
          </a:p>
          <a:p>
            <a:pPr lvl="1">
              <a:buFont typeface="Arial" panose="020B0604020202020204" pitchFamily="34" charset="0"/>
              <a:buChar char="•"/>
            </a:pPr>
            <a:r>
              <a:rPr lang="en-US" sz="1400" dirty="0">
                <a:solidFill>
                  <a:schemeClr val="tx1"/>
                </a:solidFill>
              </a:rPr>
              <a:t>NPRM Revision of Section 7 on expediting access for new technologies</a:t>
            </a:r>
            <a:endParaRPr lang="en-US" altLang="en-US" sz="1400" dirty="0">
              <a:solidFill>
                <a:schemeClr val="tx1"/>
              </a:solidFill>
            </a:endParaRPr>
          </a:p>
          <a:p>
            <a:pPr lvl="1">
              <a:buFont typeface="Arial" panose="020B0604020202020204" pitchFamily="34" charset="0"/>
              <a:buChar char="•"/>
            </a:pPr>
            <a:r>
              <a:rPr lang="en-US" sz="1400" dirty="0">
                <a:solidFill>
                  <a:schemeClr val="tx1"/>
                </a:solidFill>
              </a:rPr>
              <a:t>NPRM Open 95 to 3000 GHz for unlicensed use, including new licensing regimes</a:t>
            </a:r>
          </a:p>
          <a:p>
            <a:pPr lvl="1">
              <a:buFont typeface="Arial" panose="020B0604020202020204" pitchFamily="34" charset="0"/>
              <a:buChar char="•"/>
            </a:pPr>
            <a:r>
              <a:rPr lang="en-US" sz="1400" dirty="0">
                <a:solidFill>
                  <a:schemeClr val="tx1"/>
                </a:solidFill>
              </a:rPr>
              <a:t>ISED spectrum outlook consultation</a:t>
            </a:r>
          </a:p>
          <a:p>
            <a:pPr lvl="1">
              <a:buFont typeface="Arial" panose="020B0604020202020204" pitchFamily="34" charset="0"/>
              <a:buChar char="•"/>
            </a:pPr>
            <a:r>
              <a:rPr lang="en-US" sz="1400" dirty="0">
                <a:solidFill>
                  <a:schemeClr val="tx1"/>
                </a:solidFill>
              </a:rPr>
              <a:t>IEEE 802 Fellowship request on reaching out to all regulators </a:t>
            </a:r>
          </a:p>
          <a:p>
            <a:pPr lvl="1">
              <a:buFont typeface="Arial" panose="020B0604020202020204" pitchFamily="34" charset="0"/>
              <a:buChar char="•"/>
            </a:pPr>
            <a:r>
              <a:rPr lang="en-US" sz="1400" dirty="0">
                <a:solidFill>
                  <a:schemeClr val="tx1"/>
                </a:solidFill>
              </a:rPr>
              <a:t>EU Items</a:t>
            </a: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John N. 	</a:t>
            </a:r>
          </a:p>
          <a:p>
            <a:pPr lvl="1"/>
            <a:r>
              <a:rPr lang="en-US" altLang="en-US" sz="1600" b="1" dirty="0"/>
              <a:t>Seconded by:  	 Vijay A.	</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lvl="1"/>
            <a:endParaRPr lang="en-US" altLang="en-US" sz="1600" u="sng" dirty="0">
              <a:solidFill>
                <a:schemeClr val="tx1"/>
              </a:solidFill>
            </a:endParaRPr>
          </a:p>
          <a:p>
            <a:r>
              <a:rPr lang="en-US" altLang="en-US" sz="1600" u="sng" dirty="0">
                <a:solidFill>
                  <a:schemeClr val="tx1"/>
                </a:solidFill>
              </a:rPr>
              <a:t>Motion:</a:t>
            </a:r>
            <a:r>
              <a:rPr lang="en-US" altLang="en-US" sz="1600" dirty="0">
                <a:solidFill>
                  <a:schemeClr val="tx1"/>
                </a:solidFill>
              </a:rPr>
              <a:t> To approve minutes from the IEEE 802.18 teleconference on 22 March 2018, </a:t>
            </a:r>
            <a:r>
              <a:rPr lang="en-US" altLang="en-US" sz="1600" dirty="0">
                <a:solidFill>
                  <a:schemeClr val="tx1"/>
                </a:solidFill>
                <a:hlinkClick r:id="rId2"/>
              </a:rPr>
              <a:t>https://mentor.ieee.org/802.18/dcn/18/18-18-0031-00-0000-minutes-22mar18-rr-tag-teleconference.doc</a:t>
            </a:r>
            <a:r>
              <a:rPr lang="en-US" altLang="en-US" sz="1600" dirty="0">
                <a:solidFill>
                  <a:schemeClr val="tx1"/>
                </a:solidFill>
              </a:rPr>
              <a:t>; </a:t>
            </a:r>
            <a:r>
              <a:rPr lang="en-US" altLang="en-US" sz="1600" b="1" dirty="0">
                <a:solidFill>
                  <a:schemeClr val="tx1"/>
                </a:solidFill>
              </a:rPr>
              <a:t>	</a:t>
            </a:r>
            <a:r>
              <a:rPr lang="en-US" altLang="en-US" sz="1400" b="1" dirty="0">
                <a:solidFill>
                  <a:schemeClr val="tx1"/>
                </a:solidFill>
              </a:rPr>
              <a:t>Posted: </a:t>
            </a:r>
            <a:r>
              <a:rPr lang="en-US" sz="1400" b="0" dirty="0"/>
              <a:t>25-Mar-2018 23:21:56 ET</a:t>
            </a:r>
            <a:endParaRPr lang="en-US" sz="1400"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Moved by: 	  John N. </a:t>
            </a:r>
          </a:p>
          <a:p>
            <a:pPr lvl="1"/>
            <a:r>
              <a:rPr lang="en-US" altLang="en-US" sz="1600" b="1" dirty="0">
                <a:solidFill>
                  <a:schemeClr val="tx1"/>
                </a:solidFill>
              </a:rPr>
              <a:t>Seconded by:      Vijay A.</a:t>
            </a:r>
          </a:p>
          <a:p>
            <a:pPr lvl="1"/>
            <a:r>
              <a:rPr lang="en-US" altLang="en-US" sz="1600" b="1" dirty="0">
                <a:solidFill>
                  <a:schemeClr val="tx1"/>
                </a:solidFill>
              </a:rPr>
              <a:t>Discussion? </a:t>
            </a:r>
          </a:p>
          <a:p>
            <a:pPr lvl="1"/>
            <a:r>
              <a:rPr lang="en-US" altLang="en-US" sz="1600" b="1" dirty="0">
                <a:solidFill>
                  <a:schemeClr val="tx1"/>
                </a:solidFill>
              </a:rPr>
              <a:t>Vote: Unanimous consent</a:t>
            </a:r>
            <a:endParaRPr lang="en-US" altLang="en-US" sz="1600" b="1"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29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Google Wavier</a:t>
            </a:r>
          </a:p>
        </p:txBody>
      </p:sp>
      <p:sp>
        <p:nvSpPr>
          <p:cNvPr id="3" name="Content Placeholder 2"/>
          <p:cNvSpPr>
            <a:spLocks noGrp="1"/>
          </p:cNvSpPr>
          <p:nvPr>
            <p:ph idx="1"/>
          </p:nvPr>
        </p:nvSpPr>
        <p:spPr>
          <a:xfrm>
            <a:off x="685800" y="1066800"/>
            <a:ext cx="8306595" cy="4494213"/>
          </a:xfrm>
        </p:spPr>
        <p:txBody>
          <a:bodyPr/>
          <a:lstStyle/>
          <a:p>
            <a:pPr>
              <a:buFont typeface="Arial" panose="020B0604020202020204" pitchFamily="34" charset="0"/>
              <a:buChar char="•"/>
            </a:pPr>
            <a:r>
              <a:rPr lang="en-US" sz="2000" b="0" dirty="0"/>
              <a:t>Google’s waiver request on interactive motion sensing-radars in 57-64 GHz</a:t>
            </a:r>
          </a:p>
          <a:p>
            <a:pPr lvl="1">
              <a:buFont typeface="Arial" panose="020B0604020202020204" pitchFamily="34" charset="0"/>
              <a:buChar char="•"/>
            </a:pPr>
            <a:r>
              <a:rPr lang="en-US" sz="1100" dirty="0">
                <a:hlinkClick r:id="rId2"/>
              </a:rPr>
              <a:t>https://mentor.ieee.org/802.18/dcn/18/18-18-0026-00-0000-google-s-waiver-request-on-interactive-motion-sensing-radars-in-57-64-ghz-da-18-236a1.docx</a:t>
            </a:r>
            <a:r>
              <a:rPr lang="en-US" sz="1100" dirty="0"/>
              <a:t> </a:t>
            </a:r>
          </a:p>
          <a:p>
            <a:pPr lvl="1">
              <a:buFont typeface="Arial" panose="020B0604020202020204" pitchFamily="34" charset="0"/>
              <a:buChar char="•"/>
            </a:pPr>
            <a:r>
              <a:rPr lang="en-US" sz="1100" dirty="0">
                <a:hlinkClick r:id="rId3"/>
              </a:rPr>
              <a:t>https://apps.fcc.gov/edocs_public/attachmatch/DA-18-236A1.docx</a:t>
            </a:r>
            <a:r>
              <a:rPr lang="en-US" sz="1100" dirty="0"/>
              <a:t>   </a:t>
            </a:r>
            <a:endParaRPr lang="en-US" sz="1100" b="0" dirty="0"/>
          </a:p>
          <a:p>
            <a:pPr lvl="1">
              <a:buFont typeface="Arial" panose="020B0604020202020204" pitchFamily="34" charset="0"/>
              <a:buChar char="•"/>
            </a:pPr>
            <a:r>
              <a:rPr lang="en-US" sz="1600" b="0" dirty="0"/>
              <a:t>The waiver request with the simulation study referenced.</a:t>
            </a:r>
            <a:endParaRPr lang="en-US" altLang="en-US" sz="1600" b="0" dirty="0"/>
          </a:p>
          <a:p>
            <a:pPr lvl="2">
              <a:buFont typeface="Arial" panose="020B0604020202020204" pitchFamily="34" charset="0"/>
              <a:buChar char="•"/>
            </a:pPr>
            <a:r>
              <a:rPr lang="en-US" sz="1100" u="sng" dirty="0">
                <a:hlinkClick r:id="rId4"/>
              </a:rPr>
              <a:t>https://mentor.ieee.org/802.18/dcn/18/18-18-0027-00-0000-google-2018-03-07-soli-request-for-waiver-simulation-study.pdf </a:t>
            </a:r>
            <a:endParaRPr lang="en-US" sz="1100" b="0" u="sng" dirty="0">
              <a:hlinkClick r:id="rId4"/>
            </a:endParaRPr>
          </a:p>
          <a:p>
            <a:pPr lvl="2">
              <a:buFont typeface="Arial" panose="020B0604020202020204" pitchFamily="34" charset="0"/>
              <a:buChar char="•"/>
            </a:pPr>
            <a:r>
              <a:rPr lang="en-US" sz="1100" b="0" u="sng" dirty="0">
                <a:hlinkClick r:id="rId4"/>
              </a:rPr>
              <a:t>https://ecfsapi.fcc.gov/file/10307158658894/2018-03-07%20Soli%20Request%20for%20Waiver%20%2B%20Simulation%20Study.pdf </a:t>
            </a:r>
            <a:r>
              <a:rPr lang="en-US" sz="1100" b="0" u="sng" dirty="0"/>
              <a:t> </a:t>
            </a:r>
            <a:r>
              <a:rPr lang="en-US" altLang="en-US" sz="1100" dirty="0"/>
              <a:t> </a:t>
            </a:r>
            <a:endParaRPr lang="en-US" altLang="en-US" sz="1200" dirty="0"/>
          </a:p>
          <a:p>
            <a:pPr lvl="1">
              <a:buFont typeface="Arial" panose="020B0604020202020204" pitchFamily="34" charset="0"/>
              <a:buChar char="•"/>
            </a:pPr>
            <a:r>
              <a:rPr lang="en-US" altLang="en-US" sz="1800" dirty="0"/>
              <a:t>Comments due 11 April 2018</a:t>
            </a:r>
          </a:p>
          <a:p>
            <a:pPr lvl="1">
              <a:buFont typeface="Arial" panose="020B0604020202020204" pitchFamily="34" charset="0"/>
              <a:buChar char="•"/>
            </a:pPr>
            <a:r>
              <a:rPr lang="en-US" altLang="en-US" sz="1600" b="1" dirty="0">
                <a:solidFill>
                  <a:srgbClr val="00B0F0"/>
                </a:solidFill>
              </a:rPr>
              <a:t>Will work on the IEEE 802 comments, we will need to approve this week, 29 March to met the comment deadline</a:t>
            </a:r>
            <a:r>
              <a:rPr lang="en-US" altLang="en-US" sz="1600" dirty="0"/>
              <a:t>. Document is 18-18/0032rxx. </a:t>
            </a:r>
          </a:p>
          <a:p>
            <a:pPr lvl="1">
              <a:buFont typeface="Arial" panose="020B0604020202020204" pitchFamily="34" charset="0"/>
              <a:buChar char="•"/>
            </a:pPr>
            <a:r>
              <a:rPr lang="en-US" altLang="en-US" sz="1600" dirty="0"/>
              <a:t>Did seem there are a few points we could comment on:</a:t>
            </a:r>
          </a:p>
          <a:p>
            <a:pPr lvl="2">
              <a:buFont typeface="Arial" panose="020B0604020202020204" pitchFamily="34" charset="0"/>
              <a:buChar char="•"/>
            </a:pPr>
            <a:r>
              <a:rPr lang="en-US" sz="1400" dirty="0"/>
              <a:t>Google did not provide any input on sharing mechanisms.</a:t>
            </a:r>
          </a:p>
          <a:p>
            <a:pPr lvl="2">
              <a:buFont typeface="Arial" panose="020B0604020202020204" pitchFamily="34" charset="0"/>
              <a:buChar char="•"/>
            </a:pPr>
            <a:r>
              <a:rPr lang="en-US" sz="1400" dirty="0"/>
              <a:t>Interference was not demonstrated with 802.15.3 technologies, </a:t>
            </a:r>
          </a:p>
          <a:p>
            <a:pPr lvl="3">
              <a:buFont typeface="Arial" panose="020B0604020202020204" pitchFamily="34" charset="0"/>
              <a:buChar char="•"/>
            </a:pPr>
            <a:r>
              <a:rPr lang="en-US" sz="1200" dirty="0"/>
              <a:t>in particular with 15.3e which is different from 15.3c that Google mentioned. </a:t>
            </a:r>
          </a:p>
          <a:p>
            <a:pPr lvl="2">
              <a:buFont typeface="Arial" panose="020B0604020202020204" pitchFamily="34" charset="0"/>
              <a:buChar char="•"/>
            </a:pPr>
            <a:r>
              <a:rPr lang="en-US" sz="1400" dirty="0"/>
              <a:t>How does the Google system co-exist with IEEE technologies in the same device?</a:t>
            </a:r>
          </a:p>
          <a:p>
            <a:pPr lvl="2">
              <a:buFont typeface="Arial" panose="020B0604020202020204" pitchFamily="34" charset="0"/>
              <a:buChar char="•"/>
            </a:pPr>
            <a:r>
              <a:rPr lang="en-US" sz="1400" dirty="0"/>
              <a:t>The proposal is not following he original intent of the FCC with this rule on segmenting power for different applications. </a:t>
            </a:r>
          </a:p>
          <a:p>
            <a:pPr lvl="2">
              <a:buFont typeface="Arial" panose="020B0604020202020204" pitchFamily="34" charset="0"/>
              <a:buChar char="•"/>
            </a:pPr>
            <a:r>
              <a:rPr lang="en-US" sz="1400" dirty="0"/>
              <a:t>In the study, questions if they did used latest 802.11 modulation technologies.</a:t>
            </a:r>
          </a:p>
          <a:p>
            <a:pPr lvl="1">
              <a:buFont typeface="Arial" panose="020B0604020202020204" pitchFamily="34" charset="0"/>
              <a:buChar char="•"/>
            </a:pPr>
            <a:r>
              <a:rPr lang="en-US" sz="1600" dirty="0"/>
              <a:t>We worked on edits most of the meeting.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123566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800" dirty="0"/>
              <a:t>Motion – FCC Google Wavier</a:t>
            </a:r>
            <a:endParaRPr lang="en-US" altLang="en-US" sz="2800" dirty="0">
              <a:solidFill>
                <a:schemeClr val="bg1"/>
              </a:solidFill>
            </a:endParaRPr>
          </a:p>
        </p:txBody>
      </p:sp>
      <p:sp>
        <p:nvSpPr>
          <p:cNvPr id="16387" name="Content Placeholder 2"/>
          <p:cNvSpPr>
            <a:spLocks noGrp="1"/>
          </p:cNvSpPr>
          <p:nvPr>
            <p:ph idx="1"/>
          </p:nvPr>
        </p:nvSpPr>
        <p:spPr>
          <a:xfrm>
            <a:off x="684212" y="1303407"/>
            <a:ext cx="7772400"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18-18/0032r02; to Google’s request for waiver (FCC ET Docket N. 18-70) of section 15.255(c)(3) of the FCC rules for their interactive motion sensing in the 57-64 GHz band, to increase the allowed power.  With the chair of 802.18 to have editorial privileges and then send to the EC for review/approval and submission to the FCC by 11 April 2018. </a:t>
            </a:r>
          </a:p>
          <a:p>
            <a:endParaRPr lang="en-US" altLang="en-US" sz="2000" b="1" dirty="0"/>
          </a:p>
          <a:p>
            <a:r>
              <a:rPr lang="en-US" altLang="en-US" sz="2000" b="1" dirty="0"/>
              <a:t>		Moved by:  	 	John Notor</a:t>
            </a:r>
          </a:p>
          <a:p>
            <a:pPr lvl="1"/>
            <a:r>
              <a:rPr lang="en-US" altLang="en-US" b="1" dirty="0"/>
              <a:t>Seconded by:  	 Vijay Auluck 	</a:t>
            </a:r>
          </a:p>
          <a:p>
            <a:pPr lvl="1"/>
            <a:r>
              <a:rPr lang="en-US" altLang="en-US" b="1" dirty="0"/>
              <a:t>Discussion?		</a:t>
            </a:r>
          </a:p>
          <a:p>
            <a:pPr lvl="1"/>
            <a:r>
              <a:rPr lang="en-US" altLang="en-US" b="1" dirty="0">
                <a:solidFill>
                  <a:schemeClr val="tx1"/>
                </a:solidFill>
              </a:rPr>
              <a:t>Vote:  _7__Y   /  _0__N   /  _0__A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29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dirty="0"/>
              <a:t> </a:t>
            </a:r>
            <a:r>
              <a:rPr lang="en-US" altLang="en-US" sz="2000" b="0" dirty="0"/>
              <a:t>IEEE 802 positions on WRC-19, any updates?   (yes) </a:t>
            </a:r>
          </a:p>
          <a:p>
            <a:pPr lvl="1">
              <a:buFont typeface="Arial" panose="020B0604020202020204" pitchFamily="34" charset="0"/>
              <a:buChar char="•"/>
            </a:pPr>
            <a:r>
              <a:rPr lang="en-US" sz="1600" dirty="0">
                <a:hlinkClick r:id="rId2"/>
              </a:rPr>
              <a:t>https://mentor.ieee.org/802.18/dcn/17/18-17-0073-00-0000-ieee-802-positions-on-wrc19-agenda-items.pptx</a:t>
            </a:r>
            <a:r>
              <a:rPr lang="en-US" sz="1600" dirty="0"/>
              <a:t> </a:t>
            </a:r>
          </a:p>
          <a:p>
            <a:pPr lvl="1">
              <a:buFont typeface="Arial" panose="020B0604020202020204" pitchFamily="34" charset="0"/>
              <a:buChar char="•"/>
            </a:pPr>
            <a:r>
              <a:rPr lang="en-US" sz="1800" b="1" dirty="0">
                <a:solidFill>
                  <a:srgbClr val="00B0F0"/>
                </a:solidFill>
              </a:rPr>
              <a:t>Will continue review and make updates as needed so it is up to date. </a:t>
            </a:r>
          </a:p>
          <a:p>
            <a:pPr lvl="1">
              <a:buFont typeface="Arial" panose="020B0604020202020204" pitchFamily="34" charset="0"/>
              <a:buChar char="•"/>
            </a:pPr>
            <a:r>
              <a:rPr lang="en-US" sz="1800" dirty="0"/>
              <a:t>Then it will move to IEEE 802 EC and onto the IEEE SA. </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Just a quick review, will finish up and approve on the next call. </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600" dirty="0"/>
          </a:p>
          <a:p>
            <a:pPr>
              <a:buFont typeface="Arial" panose="020B0604020202020204" pitchFamily="34" charset="0"/>
              <a:buChar char="•"/>
            </a:pPr>
            <a:endParaRPr lang="en-US" dirty="0"/>
          </a:p>
          <a:p>
            <a:pPr lvl="1">
              <a:buFont typeface="Arial" panose="020B0604020202020204" pitchFamily="34" charset="0"/>
              <a:buChar char="•"/>
            </a:pPr>
            <a:endParaRPr lang="en-US" sz="1600" b="0" dirty="0"/>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149395944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25452</TotalTime>
  <Words>2577</Words>
  <Application>Microsoft Office PowerPoint</Application>
  <PresentationFormat>On-screen Show (4:3)</PresentationFormat>
  <Paragraphs>320</Paragraphs>
  <Slides>23</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5"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FCC- Google Wavier</vt:lpstr>
      <vt:lpstr>Motion – FCC Google Wavier</vt:lpstr>
      <vt:lpstr>IEEE 802</vt:lpstr>
      <vt:lpstr>Motion – IEEE 802 WRC-19 position</vt:lpstr>
      <vt:lpstr>IEEE EU</vt:lpstr>
      <vt:lpstr>FCC (if time permits) (time did not permit)</vt:lpstr>
      <vt:lpstr>ISED (if time permits) (time did not permit)</vt:lpstr>
      <vt:lpstr>IEEE 802 (if time permits) (time did not permit)</vt:lpstr>
      <vt:lpstr>EU items (if time permits) (time did not permit)</vt:lpstr>
      <vt:lpstr>Actions Required</vt:lpstr>
      <vt:lpstr>Any Other Business</vt:lpstr>
      <vt:lpstr>Adjourn</vt:lpstr>
      <vt:lpstr>PowerPoint Presentation</vt:lpstr>
      <vt:lpstr>IEEE – not connected and underserved (from last week)</vt:lpstr>
      <vt:lpstr>Motion – EU Spectrum Management</vt:lpstr>
      <vt:lpstr>IEEE 802 (.11)</vt:lpstr>
      <vt:lpstr>IEEE SA - informational</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425</cp:revision>
  <cp:lastPrinted>1601-01-01T00:00:00Z</cp:lastPrinted>
  <dcterms:created xsi:type="dcterms:W3CDTF">2016-03-03T14:54:45Z</dcterms:created>
  <dcterms:modified xsi:type="dcterms:W3CDTF">2018-03-30T16:13:59Z</dcterms:modified>
</cp:coreProperties>
</file>