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66" r:id="rId3"/>
    <p:sldId id="329" r:id="rId4"/>
    <p:sldId id="267" r:id="rId5"/>
    <p:sldId id="331" r:id="rId6"/>
    <p:sldId id="366" r:id="rId7"/>
    <p:sldId id="356" r:id="rId8"/>
    <p:sldId id="288" r:id="rId9"/>
    <p:sldId id="338" r:id="rId10"/>
    <p:sldId id="339" r:id="rId11"/>
    <p:sldId id="341" r:id="rId12"/>
    <p:sldId id="353" r:id="rId13"/>
    <p:sldId id="352" r:id="rId14"/>
    <p:sldId id="345" r:id="rId15"/>
    <p:sldId id="355" r:id="rId16"/>
    <p:sldId id="347" r:id="rId17"/>
    <p:sldId id="320" r:id="rId18"/>
    <p:sldId id="357" r:id="rId19"/>
    <p:sldId id="367" r:id="rId20"/>
    <p:sldId id="372" r:id="rId21"/>
    <p:sldId id="370" r:id="rId22"/>
    <p:sldId id="371" r:id="rId23"/>
    <p:sldId id="276" r:id="rId24"/>
    <p:sldId id="361" r:id="rId25"/>
    <p:sldId id="364" r:id="rId26"/>
    <p:sldId id="360" r:id="rId27"/>
    <p:sldId id="362"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111" d="100"/>
          <a:sy n="111" d="100"/>
        </p:scale>
        <p:origin x="606"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19-Jan-17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366298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422241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132591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17008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187148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802.18-17/0006r02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cept.org/ecc/groups/ecc/cpg/cpg-pt-d/news/results-from-2nd-meeting-of-cpg-ptd/"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cept.org/Documents/cpg-pt-d/34307/ptd-17-34-annex-iv-16_draft-cept-brief-on-wrc-19-agenda-item-116"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acma.gov.au/Industry/Spectrum/Spectrum-projects/800-and-900-MHz-bands/reconfiguring-the-890-915-935-960-mhz-band" TargetMode="External"/><Relationship Id="rId2" Type="http://schemas.openxmlformats.org/officeDocument/2006/relationships/hyperlink" Target="http://www.acma.gov.au/Industry/Spectrum/Spectrum-projects/Mobile-broadband/five-year-spectrum-outlook-2016-20" TargetMode="External"/><Relationship Id="rId1" Type="http://schemas.openxmlformats.org/officeDocument/2006/relationships/slideLayout" Target="../slideLayouts/slideLayout2.xml"/><Relationship Id="rId4" Type="http://schemas.openxmlformats.org/officeDocument/2006/relationships/hyperlink" Target="https://mentor.ieee.org/802.18/dcn/17/18-17-0005-00-0000-australia-reconfiguring-900mhz-band-consultation-paper.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tu.int/md/R15-WP5A-C-0298/e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ocuments?o=1d2d3d" TargetMode="External"/><Relationship Id="rId2" Type="http://schemas.openxmlformats.org/officeDocument/2006/relationships/hyperlink" Target="https://mentor.ieee.org/802.18/documents?o=0a" TargetMode="External"/><Relationship Id="rId1" Type="http://schemas.openxmlformats.org/officeDocument/2006/relationships/slideLayout" Target="../slideLayouts/slideLayout2.xml"/><Relationship Id="rId6" Type="http://schemas.openxmlformats.org/officeDocument/2006/relationships/hyperlink" Target="https://mentor.ieee.org/802.18/documents?o=7d" TargetMode="External"/><Relationship Id="rId5" Type="http://schemas.openxmlformats.org/officeDocument/2006/relationships/hyperlink" Target="https://mentor.ieee.org/802.18/documents?o=6a" TargetMode="External"/><Relationship Id="rId4" Type="http://schemas.openxmlformats.org/officeDocument/2006/relationships/hyperlink" Target="https://mentor.ieee.org/802.18/documents?o=4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Rich Kennedy, HP Enterprise</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Atlanta Interim Meeting Agenda</a:t>
            </a:r>
            <a:endParaRPr lang="en-GB" dirty="0"/>
          </a:p>
        </p:txBody>
      </p:sp>
      <p:sp>
        <p:nvSpPr>
          <p:cNvPr id="3074" name="Rectangle 2"/>
          <p:cNvSpPr>
            <a:spLocks noGrp="1" noChangeArrowheads="1"/>
          </p:cNvSpPr>
          <p:nvPr>
            <p:ph type="body" idx="1"/>
          </p:nvPr>
        </p:nvSpPr>
        <p:spPr>
          <a:xfrm>
            <a:off x="685800" y="1905000"/>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2017-01-17</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2017-01-19</a:t>
            </a:r>
          </a:p>
        </p:txBody>
      </p:sp>
      <p:graphicFrame>
        <p:nvGraphicFramePr>
          <p:cNvPr id="3075" name="Object 3"/>
          <p:cNvGraphicFramePr>
            <a:graphicFrameLocks noChangeAspect="1"/>
          </p:cNvGraphicFramePr>
          <p:nvPr>
            <p:extLst>
              <p:ext uri="{D42A27DB-BD31-4B8C-83A1-F6EECF244321}">
                <p14:modId xmlns:p14="http://schemas.microsoft.com/office/powerpoint/2010/main" val="1123337264"/>
              </p:ext>
            </p:extLst>
          </p:nvPr>
        </p:nvGraphicFramePr>
        <p:xfrm>
          <a:off x="517525" y="3606800"/>
          <a:ext cx="8088313" cy="2590800"/>
        </p:xfrm>
        <a:graphic>
          <a:graphicData uri="http://schemas.openxmlformats.org/presentationml/2006/ole">
            <mc:AlternateContent xmlns:mc="http://schemas.openxmlformats.org/markup-compatibility/2006">
              <mc:Choice xmlns:v="urn:schemas-microsoft-com:vml" Requires="v">
                <p:oleObj spid="_x0000_s3259" name="Document" r:id="rId4" imgW="8267030" imgH="2642110" progId="Word.Document.8">
                  <p:embed/>
                </p:oleObj>
              </mc:Choice>
              <mc:Fallback>
                <p:oleObj name="Document" r:id="rId4" imgW="8267030" imgH="2642110" progId="Word.Document.8">
                  <p:embed/>
                  <p:pic>
                    <p:nvPicPr>
                      <p:cNvPr id="0" name="Picture 3"/>
                      <p:cNvPicPr>
                        <a:picLocks noChangeAspect="1" noChangeArrowheads="1"/>
                      </p:cNvPicPr>
                      <p:nvPr/>
                    </p:nvPicPr>
                    <p:blipFill>
                      <a:blip r:embed="rId5"/>
                      <a:srcRect/>
                      <a:stretch>
                        <a:fillRect/>
                      </a:stretch>
                    </p:blipFill>
                    <p:spPr bwMode="auto">
                      <a:xfrm>
                        <a:off x="517525" y="3606800"/>
                        <a:ext cx="8088313" cy="2590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ETSI Updates [2]</a:t>
            </a:r>
          </a:p>
        </p:txBody>
      </p:sp>
      <p:sp>
        <p:nvSpPr>
          <p:cNvPr id="19459" name="Content Placeholder 2"/>
          <p:cNvSpPr>
            <a:spLocks noGrp="1"/>
          </p:cNvSpPr>
          <p:nvPr>
            <p:ph idx="1"/>
          </p:nvPr>
        </p:nvSpPr>
        <p:spPr/>
        <p:txBody>
          <a:bodyPr/>
          <a:lstStyle/>
          <a:p>
            <a:pPr>
              <a:buFont typeface="Arial" panose="020B0604020202020204" pitchFamily="34" charset="0"/>
              <a:buChar char="•"/>
            </a:pPr>
            <a:r>
              <a:rPr lang="en-US" altLang="en-US" dirty="0"/>
              <a:t>EN 301 598 (TVWS)</a:t>
            </a:r>
          </a:p>
          <a:p>
            <a:pPr lvl="1">
              <a:buFont typeface="Arial" panose="020B0604020202020204" pitchFamily="34" charset="0"/>
              <a:buChar char="•"/>
            </a:pPr>
            <a:r>
              <a:rPr lang="en-US" altLang="en-US" dirty="0"/>
              <a:t>Still in process.</a:t>
            </a:r>
          </a:p>
          <a:p>
            <a:pPr>
              <a:buFont typeface="Arial" panose="020B0604020202020204" pitchFamily="34" charset="0"/>
              <a:buChar char="•"/>
            </a:pPr>
            <a:r>
              <a:rPr lang="en-US" altLang="en-US" dirty="0"/>
              <a:t>Technical Reports on 5 GHz band sharing</a:t>
            </a:r>
          </a:p>
          <a:p>
            <a:pPr marL="800100" lvl="1" indent="-342900">
              <a:buFont typeface="Arial" panose="020B0604020202020204" pitchFamily="34" charset="0"/>
              <a:buChar char="•"/>
            </a:pPr>
            <a:r>
              <a:rPr lang="en-US" altLang="en-US" dirty="0"/>
              <a:t>TR 103 317 EESS in the 5 350 MHz to 5 470 MHz band</a:t>
            </a:r>
          </a:p>
          <a:p>
            <a:pPr marL="1200150" lvl="2" indent="-342900">
              <a:buFont typeface="Arial" panose="020B0604020202020204" pitchFamily="34" charset="0"/>
              <a:buChar char="•"/>
            </a:pPr>
            <a:r>
              <a:rPr lang="en-US" altLang="en-US" dirty="0"/>
              <a:t>Work stopped due to US/EU position that band cannot be shared</a:t>
            </a:r>
          </a:p>
          <a:p>
            <a:pPr marL="800100" lvl="1" indent="-342900">
              <a:buFont typeface="Arial" panose="020B0604020202020204" pitchFamily="34" charset="0"/>
              <a:buChar char="•"/>
            </a:pPr>
            <a:r>
              <a:rPr lang="en-US" altLang="en-US" dirty="0"/>
              <a:t>TR 103 318 Radiolocation Systems in the 5 350 MHz to 5 470 MHz and 5 725 MHz to 5 850 MHz bands</a:t>
            </a:r>
          </a:p>
          <a:p>
            <a:pPr marL="1200150" lvl="2" indent="-285750">
              <a:buFont typeface="Arial" panose="020B0604020202020204" pitchFamily="34" charset="0"/>
              <a:buChar char="•"/>
            </a:pPr>
            <a:r>
              <a:rPr lang="en-US" altLang="en-US" dirty="0"/>
              <a:t>Focusing on 5725-5850 MHz band</a:t>
            </a:r>
          </a:p>
          <a:p>
            <a:pPr marL="800100" lvl="1" indent="-342900">
              <a:buFont typeface="Arial" panose="020B0604020202020204" pitchFamily="34" charset="0"/>
              <a:buChar char="•"/>
            </a:pPr>
            <a:r>
              <a:rPr lang="en-US" altLang="en-US" dirty="0"/>
              <a:t>TR 103 319 Road Tolling and Intelligent Transport systems in the 5 725 MHz to 5 925 MHz band</a:t>
            </a:r>
          </a:p>
          <a:p>
            <a:pPr marL="1200150" lvl="2" indent="-342900">
              <a:buFont typeface="Arial" panose="020B0604020202020204" pitchFamily="34" charset="0"/>
              <a:buChar char="•"/>
            </a:pPr>
            <a:r>
              <a:rPr lang="en-US" altLang="en-US" dirty="0"/>
              <a:t>To be completed in May</a:t>
            </a:r>
          </a:p>
        </p:txBody>
      </p:sp>
      <p:sp>
        <p:nvSpPr>
          <p:cNvPr id="4" name="Date Placeholder 3"/>
          <p:cNvSpPr>
            <a:spLocks noGrp="1"/>
          </p:cNvSpPr>
          <p:nvPr>
            <p:ph type="dt" sz="quarter"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194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9154632-64DB-4587-86D7-418A5426E56D}" type="slidenum">
              <a:rPr lang="en-US" altLang="en-US" sz="1200" b="0" smtClean="0"/>
              <a:pPr>
                <a:spcBef>
                  <a:spcPct val="0"/>
                </a:spcBef>
                <a:buFontTx/>
                <a:buNone/>
              </a:pPr>
              <a:t>10</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027482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CEPT CPG PT-D</a:t>
            </a:r>
            <a:endParaRPr lang="en-US" dirty="0"/>
          </a:p>
        </p:txBody>
      </p:sp>
      <p:sp>
        <p:nvSpPr>
          <p:cNvPr id="3" name="Content Placeholder 2"/>
          <p:cNvSpPr>
            <a:spLocks noGrp="1"/>
          </p:cNvSpPr>
          <p:nvPr>
            <p:ph idx="1"/>
          </p:nvPr>
        </p:nvSpPr>
        <p:spPr>
          <a:xfrm>
            <a:off x="685800" y="1676400"/>
            <a:ext cx="7772400" cy="4799013"/>
          </a:xfrm>
        </p:spPr>
        <p:txBody>
          <a:bodyPr/>
          <a:lstStyle/>
          <a:p>
            <a:pPr>
              <a:buFont typeface="Arial" panose="020B0604020202020204" pitchFamily="34" charset="0"/>
              <a:buChar char="•"/>
            </a:pPr>
            <a:r>
              <a:rPr lang="en-US" dirty="0"/>
              <a:t>Second meeting held last week in Helsinki</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6912" y="333375"/>
            <a:ext cx="16652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11</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002062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 1.16</a:t>
            </a:r>
          </a:p>
        </p:txBody>
      </p:sp>
      <p:sp>
        <p:nvSpPr>
          <p:cNvPr id="3" name="Content Placeholder 2"/>
          <p:cNvSpPr>
            <a:spLocks noGrp="1"/>
          </p:cNvSpPr>
          <p:nvPr>
            <p:ph idx="1"/>
          </p:nvPr>
        </p:nvSpPr>
        <p:spPr/>
        <p:txBody>
          <a:bodyPr/>
          <a:lstStyle/>
          <a:p>
            <a:r>
              <a:rPr lang="en-US" sz="1600" u="sng" dirty="0">
                <a:hlinkClick r:id="rId2"/>
              </a:rPr>
              <a:t>http://cept.org/ecc/groups/ecc/cpg/cpg-pt-d/news/results-from-2nd-meeting-of-cpg-ptd/</a:t>
            </a:r>
            <a:endParaRPr lang="en-US" sz="1600" dirty="0"/>
          </a:p>
          <a:p>
            <a:r>
              <a:rPr lang="en-US" sz="1600" dirty="0"/>
              <a:t>PTD revised the draft CEPT Brief on agenda item 1.16, in particular with the update of the background section to reflect the status of the latest sharing studies and the related ITU-R activities.</a:t>
            </a:r>
          </a:p>
          <a:p>
            <a:r>
              <a:rPr lang="en-US" sz="1600" dirty="0"/>
              <a:t>PTD developed further its working document on sharing studies for agenda item 1.16 whose aim is to support the development of the CEPT Brief with the inclusion of relevant material on:</a:t>
            </a:r>
          </a:p>
          <a:p>
            <a:pPr lvl="0"/>
            <a:r>
              <a:rPr lang="en-US" sz="1600" dirty="0"/>
              <a:t>Sharing between WAS/RLAN and radars;</a:t>
            </a:r>
          </a:p>
          <a:p>
            <a:pPr lvl="0"/>
            <a:r>
              <a:rPr lang="en-US" sz="1600" dirty="0"/>
              <a:t>Sharing between WAS/RLAN and EESS;</a:t>
            </a:r>
          </a:p>
          <a:p>
            <a:pPr lvl="0"/>
            <a:r>
              <a:rPr lang="en-US" sz="1600" dirty="0"/>
              <a:t>Sharing between WAS/RLAN and FSS;</a:t>
            </a:r>
          </a:p>
          <a:p>
            <a:pPr lvl="0"/>
            <a:r>
              <a:rPr lang="en-US" sz="1600" dirty="0"/>
              <a:t>Sharing between WAS/RLAN and ITS.</a:t>
            </a:r>
          </a:p>
          <a:p>
            <a:r>
              <a:rPr lang="en-US" sz="1600" dirty="0"/>
              <a:t>PTD will discuss further at its next meeting the possibility to develop CEPT contributions to ITU-R Working Party 5A on the sharing studies related to agenda item 1.16.</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2017</a:t>
            </a:r>
            <a:endParaRPr lang="en-GB" dirty="0"/>
          </a:p>
        </p:txBody>
      </p:sp>
    </p:spTree>
    <p:extLst>
      <p:ext uri="{BB962C8B-B14F-4D97-AF65-F5344CB8AC3E}">
        <p14:creationId xmlns:p14="http://schemas.microsoft.com/office/powerpoint/2010/main" val="176758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Discussions on Draft CEPT Brief</a:t>
            </a:r>
          </a:p>
        </p:txBody>
      </p:sp>
      <p:sp>
        <p:nvSpPr>
          <p:cNvPr id="3" name="Content Placeholder 2"/>
          <p:cNvSpPr>
            <a:spLocks noGrp="1"/>
          </p:cNvSpPr>
          <p:nvPr>
            <p:ph idx="1"/>
          </p:nvPr>
        </p:nvSpPr>
        <p:spPr/>
        <p:txBody>
          <a:bodyPr/>
          <a:lstStyle/>
          <a:p>
            <a:r>
              <a:rPr lang="en-US" sz="1600" dirty="0"/>
              <a:t>There were 5 input documents (Documents CPG PTD (17) 05, 11, 19, 22, 24) submitted to the meeting that addressed proposals for the Draft CEPT brief. The </a:t>
            </a:r>
            <a:r>
              <a:rPr lang="en-US" sz="1600" dirty="0" err="1"/>
              <a:t>co-ordinator</a:t>
            </a:r>
            <a:r>
              <a:rPr lang="en-US" sz="1600" dirty="0"/>
              <a:t> introduced Document 05 which showed the results of the last CPG meeting and it was agreed to use this document as the base document for the draft CEPT brief. The other input documents were then presented which between them proposed text to cover both specific and generic issues related to the agenda Item. After discussion of all of the proposals a way forward to produce a new Draft CEPT brief for approval was agreed. The new draft CEPT Brief for Agenda item 1.16 can be seen in </a:t>
            </a:r>
            <a:r>
              <a:rPr lang="da-DK" sz="1600" dirty="0"/>
              <a:t>ANNEX IV-16 </a:t>
            </a:r>
            <a:r>
              <a:rPr lang="en-US" sz="1600" dirty="0"/>
              <a:t>to this report. </a:t>
            </a:r>
          </a:p>
          <a:p>
            <a:r>
              <a:rPr lang="en-US" sz="1600" u="sng" dirty="0">
                <a:hlinkClick r:id="rId2"/>
              </a:rPr>
              <a:t>http://cept.org/Documents/cpg-pt-d/34307/ptd-17-34-annex-iv-16_draft-cept-brief-on-wrc-19-agenda-item-116</a:t>
            </a:r>
            <a:endParaRPr lang="en-US" sz="1600" dirty="0"/>
          </a:p>
          <a:p>
            <a:r>
              <a:rPr lang="en-GB" sz="1600" dirty="0"/>
              <a:t>In the 5350-5470 MHz band, CEPT opposes any new allocation to the mobile service with a view to accommodating WAS/RLAN use unless the mitigation techniques (such as DFS for radars) can be shown to provide co-existence with EESS (all types of sensors) and compatibility with all radio determination systems (including Meteorological Radars), taking into account their feasibility (including real implementation at international level) and effectiveness. </a:t>
            </a:r>
            <a:endParaRPr lang="en-US" sz="16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2017</a:t>
            </a:r>
            <a:endParaRPr lang="en-GB" dirty="0"/>
          </a:p>
        </p:txBody>
      </p:sp>
    </p:spTree>
    <p:extLst>
      <p:ext uri="{BB962C8B-B14F-4D97-AF65-F5344CB8AC3E}">
        <p14:creationId xmlns:p14="http://schemas.microsoft.com/office/powerpoint/2010/main" val="1728833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EU Radio Equipment Directive (RED)</a:t>
            </a:r>
            <a:endParaRPr lang="en-US" dirty="0"/>
          </a:p>
        </p:txBody>
      </p:sp>
      <p:sp>
        <p:nvSpPr>
          <p:cNvPr id="3" name="Content Placeholder 2"/>
          <p:cNvSpPr>
            <a:spLocks noGrp="1"/>
          </p:cNvSpPr>
          <p:nvPr>
            <p:ph idx="1"/>
          </p:nvPr>
        </p:nvSpPr>
        <p:spPr>
          <a:xfrm>
            <a:off x="685800" y="1981200"/>
            <a:ext cx="7772400" cy="4343400"/>
          </a:xfrm>
        </p:spPr>
        <p:txBody>
          <a:bodyPr/>
          <a:lstStyle/>
          <a:p>
            <a:pPr>
              <a:buFont typeface="Arial" panose="020B0604020202020204" pitchFamily="34" charset="0"/>
              <a:buChar char="•"/>
            </a:pPr>
            <a:r>
              <a:rPr lang="en-US" sz="2000" dirty="0"/>
              <a:t>The transition has already started</a:t>
            </a:r>
          </a:p>
          <a:p>
            <a:pPr lvl="1">
              <a:buFont typeface="Arial" panose="020B0604020202020204" pitchFamily="34" charset="0"/>
              <a:buChar char="•"/>
            </a:pPr>
            <a:r>
              <a:rPr lang="en-US" sz="1600" dirty="0"/>
              <a:t>RED in </a:t>
            </a:r>
            <a:r>
              <a:rPr lang="en-US" sz="1600" b="1" dirty="0"/>
              <a:t>THE LAW </a:t>
            </a:r>
            <a:r>
              <a:rPr lang="en-US" sz="1600" dirty="0"/>
              <a:t>as of June 13, 2016</a:t>
            </a:r>
          </a:p>
          <a:p>
            <a:pPr lvl="1">
              <a:buFont typeface="Arial" panose="020B0604020202020204" pitchFamily="34" charset="0"/>
              <a:buChar char="•"/>
            </a:pPr>
            <a:r>
              <a:rPr lang="en-US" sz="1600" dirty="0"/>
              <a:t>R&amp;TTE expires June 12, 2017</a:t>
            </a:r>
          </a:p>
          <a:p>
            <a:pPr lvl="1">
              <a:buFont typeface="Arial" panose="020B0604020202020204" pitchFamily="34" charset="0"/>
              <a:buChar char="•"/>
            </a:pPr>
            <a:r>
              <a:rPr lang="en-US" sz="1600" dirty="0"/>
              <a:t>After June 2017, all devices must meet the RED requirements, i.e. R&amp;TTE certifications during the transition must be re-certified</a:t>
            </a:r>
            <a:endParaRPr lang="en-US" sz="1800" dirty="0"/>
          </a:p>
          <a:p>
            <a:pPr>
              <a:buFont typeface="Arial" panose="020B0604020202020204" pitchFamily="34" charset="0"/>
              <a:buChar char="•"/>
            </a:pPr>
            <a:r>
              <a:rPr lang="en-US" sz="2000" dirty="0"/>
              <a:t>Following the deadline, ALL equipment to be placed on the EU market must meet the RED provisions</a:t>
            </a:r>
          </a:p>
          <a:p>
            <a:pPr>
              <a:buFont typeface="Arial" panose="020B0604020202020204" pitchFamily="34" charset="0"/>
              <a:buChar char="•"/>
            </a:pPr>
            <a:r>
              <a:rPr lang="en-US" sz="2000" dirty="0">
                <a:solidFill>
                  <a:srgbClr val="FF0000"/>
                </a:solidFill>
              </a:rPr>
              <a:t>EN 300 328 published in the OJEU!</a:t>
            </a:r>
          </a:p>
          <a:p>
            <a:pPr>
              <a:buFont typeface="Arial" panose="020B0604020202020204" pitchFamily="34" charset="0"/>
              <a:buChar char="•"/>
            </a:pPr>
            <a:r>
              <a:rPr lang="en-US" sz="2000" dirty="0"/>
              <a:t>It appears that EN 301 893 will not be not published in time</a:t>
            </a:r>
          </a:p>
          <a:p>
            <a:pPr lvl="1">
              <a:buFont typeface="Arial" panose="020B0604020202020204" pitchFamily="34" charset="0"/>
              <a:buChar char="•"/>
            </a:pPr>
            <a:r>
              <a:rPr lang="en-US" sz="1600" b="1" dirty="0">
                <a:solidFill>
                  <a:srgbClr val="FF0000"/>
                </a:solidFill>
              </a:rPr>
              <a:t>EC has approved</a:t>
            </a:r>
            <a:r>
              <a:rPr lang="en-US" sz="1600" b="1" dirty="0"/>
              <a:t> </a:t>
            </a:r>
            <a:r>
              <a:rPr lang="en-US" sz="1600" dirty="0"/>
              <a:t>use of v1.8.1 with note that v2.0.7 Receiver Requirements must also be met</a:t>
            </a:r>
          </a:p>
          <a:p>
            <a:pPr lvl="1">
              <a:buFont typeface="Arial" panose="020B0604020202020204" pitchFamily="34" charset="0"/>
              <a:buChar char="•"/>
            </a:pPr>
            <a:r>
              <a:rPr lang="en-US" sz="1600" dirty="0"/>
              <a:t>Note also requires v2.1.1 to replace it once it is published</a:t>
            </a:r>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14</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031946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dirty="0"/>
              <a:t>ACMA Consultations</a:t>
            </a:r>
          </a:p>
        </p:txBody>
      </p:sp>
      <p:sp>
        <p:nvSpPr>
          <p:cNvPr id="3" name="Content Placeholder 2"/>
          <p:cNvSpPr>
            <a:spLocks noGrp="1"/>
          </p:cNvSpPr>
          <p:nvPr>
            <p:ph idx="1"/>
          </p:nvPr>
        </p:nvSpPr>
        <p:spPr>
          <a:xfrm>
            <a:off x="685800" y="1295401"/>
            <a:ext cx="7770813" cy="4113213"/>
          </a:xfrm>
        </p:spPr>
        <p:txBody>
          <a:bodyPr/>
          <a:lstStyle/>
          <a:p>
            <a:pPr>
              <a:buFont typeface="Arial" panose="020B0604020202020204" pitchFamily="34" charset="0"/>
              <a:buChar char="•"/>
            </a:pPr>
            <a:r>
              <a:rPr lang="en-US" dirty="0"/>
              <a:t>Australia Communications and Media Authority</a:t>
            </a:r>
          </a:p>
          <a:p>
            <a:pPr>
              <a:buFont typeface="Arial" panose="020B0604020202020204" pitchFamily="34" charset="0"/>
              <a:buChar char="•"/>
            </a:pPr>
            <a:r>
              <a:rPr lang="en-US" dirty="0"/>
              <a:t>Five-year spectrum outlook 2016-20</a:t>
            </a:r>
          </a:p>
          <a:p>
            <a:pPr lvl="1">
              <a:buFont typeface="Arial" panose="020B0604020202020204" pitchFamily="34" charset="0"/>
              <a:buChar char="•"/>
            </a:pPr>
            <a:r>
              <a:rPr lang="en-US" dirty="0">
                <a:hlinkClick r:id="rId2"/>
              </a:rPr>
              <a:t>http://www.acma.gov.au/Industry/Spectrum/Spectrum-projects/Mobile-broadband/five-year-spectrum-outlook-2016-20</a:t>
            </a:r>
            <a:r>
              <a:rPr lang="en-US" dirty="0"/>
              <a:t> </a:t>
            </a:r>
          </a:p>
          <a:p>
            <a:pPr lvl="1">
              <a:buFont typeface="Arial" panose="020B0604020202020204" pitchFamily="34" charset="0"/>
              <a:buChar char="•"/>
            </a:pPr>
            <a:r>
              <a:rPr lang="en-US" dirty="0"/>
              <a:t>Comments due January 27, 2017</a:t>
            </a:r>
          </a:p>
          <a:p>
            <a:pPr lvl="1">
              <a:buFont typeface="Arial" panose="020B0604020202020204" pitchFamily="34" charset="0"/>
              <a:buChar char="•"/>
            </a:pPr>
            <a:r>
              <a:rPr lang="en-US" dirty="0"/>
              <a:t>802.18 will pass on doing comments</a:t>
            </a:r>
          </a:p>
          <a:p>
            <a:pPr>
              <a:buFont typeface="Arial" panose="020B0604020202020204" pitchFamily="34" charset="0"/>
              <a:buChar char="•"/>
            </a:pPr>
            <a:r>
              <a:rPr lang="en-US" dirty="0"/>
              <a:t>Reconfiguring the 890–915/935–960 MHz band</a:t>
            </a:r>
          </a:p>
          <a:p>
            <a:pPr lvl="1">
              <a:buFont typeface="Arial" panose="020B0604020202020204" pitchFamily="34" charset="0"/>
              <a:buChar char="•"/>
            </a:pPr>
            <a:r>
              <a:rPr lang="en-US" sz="1800" dirty="0">
                <a:hlinkClick r:id="rId3"/>
              </a:rPr>
              <a:t>http://www.acma.gov.au/Industry/Spectrum/Spectrum-projects/800-and-900-MHz-bands/reconfiguring-the-890-915-935-960-mhz-band</a:t>
            </a:r>
            <a:r>
              <a:rPr lang="en-US" sz="1800" dirty="0"/>
              <a:t> </a:t>
            </a:r>
          </a:p>
          <a:p>
            <a:pPr lvl="1">
              <a:buFont typeface="Arial" panose="020B0604020202020204" pitchFamily="34" charset="0"/>
              <a:buChar char="•"/>
            </a:pPr>
            <a:r>
              <a:rPr lang="en-US" dirty="0">
                <a:hlinkClick r:id="rId4"/>
              </a:rPr>
              <a:t>https://mentor.ieee.org/802.18/dcn/17/18-17-0005-00-0000-australia-reconfiguring-900mhz-band-consultation-paper.docx</a:t>
            </a:r>
            <a:r>
              <a:rPr lang="en-US" dirty="0"/>
              <a:t> </a:t>
            </a:r>
          </a:p>
          <a:p>
            <a:pPr lvl="1">
              <a:buFont typeface="Arial" panose="020B0604020202020204" pitchFamily="34" charset="0"/>
              <a:buChar char="•"/>
            </a:pPr>
            <a:r>
              <a:rPr lang="en-US" dirty="0"/>
              <a:t>Comments due February 24 2017</a:t>
            </a:r>
          </a:p>
          <a:p>
            <a:pPr lvl="1">
              <a:buFont typeface="Arial" panose="020B0604020202020204" pitchFamily="34" charset="0"/>
              <a:buChar char="•"/>
            </a:pPr>
            <a:r>
              <a:rPr lang="en-US" dirty="0"/>
              <a:t>Looks to be focused on the 4G LTE mobile broadband</a:t>
            </a:r>
          </a:p>
          <a:p>
            <a:pPr lvl="1">
              <a:buFont typeface="Arial" panose="020B0604020202020204" pitchFamily="34" charset="0"/>
              <a:buChar char="•"/>
            </a:pPr>
            <a:r>
              <a:rPr lang="en-US" dirty="0"/>
              <a:t>802.18 will pass on doing comments</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2017</a:t>
            </a:r>
            <a:endParaRPr lang="en-GB" dirty="0"/>
          </a:p>
        </p:txBody>
      </p:sp>
    </p:spTree>
    <p:extLst>
      <p:ext uri="{BB962C8B-B14F-4D97-AF65-F5344CB8AC3E}">
        <p14:creationId xmlns:p14="http://schemas.microsoft.com/office/powerpoint/2010/main" val="2024171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IEEE 802 positions for WRC-19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Regulators in developing countries are interested in the IEEE 802 positions, to help them formulate their inputs</a:t>
            </a:r>
          </a:p>
          <a:p>
            <a:pPr>
              <a:buFont typeface="Arial" panose="020B0604020202020204" pitchFamily="34" charset="0"/>
              <a:buChar char="•"/>
            </a:pPr>
            <a:r>
              <a:rPr lang="en-US" dirty="0"/>
              <a:t>Applicable agenda items</a:t>
            </a:r>
          </a:p>
          <a:p>
            <a:pPr lvl="1">
              <a:buFont typeface="Arial" panose="020B0604020202020204" pitchFamily="34" charset="0"/>
              <a:buChar char="•"/>
            </a:pPr>
            <a:r>
              <a:rPr lang="en-US" dirty="0"/>
              <a:t>1.12 ITS harmonization - </a:t>
            </a:r>
          </a:p>
          <a:p>
            <a:pPr lvl="1">
              <a:buFont typeface="Arial" panose="020B0604020202020204" pitchFamily="34" charset="0"/>
              <a:buChar char="•"/>
            </a:pPr>
            <a:r>
              <a:rPr lang="en-US" dirty="0"/>
              <a:t>1.13 IMT 				- </a:t>
            </a:r>
          </a:p>
          <a:p>
            <a:pPr lvl="1">
              <a:buFont typeface="Arial" panose="020B0604020202020204" pitchFamily="34" charset="0"/>
              <a:buChar char="•"/>
            </a:pPr>
            <a:r>
              <a:rPr lang="en-US" dirty="0"/>
              <a:t>1.14 HAPS			- </a:t>
            </a:r>
          </a:p>
          <a:p>
            <a:pPr lvl="1">
              <a:buFont typeface="Arial" panose="020B0604020202020204" pitchFamily="34" charset="0"/>
              <a:buChar char="•"/>
            </a:pPr>
            <a:r>
              <a:rPr lang="en-US" dirty="0"/>
              <a:t>1.15 275 GHz 			- Thomas</a:t>
            </a:r>
          </a:p>
          <a:p>
            <a:pPr lvl="1">
              <a:buFont typeface="Arial" panose="020B0604020202020204" pitchFamily="34" charset="0"/>
              <a:buChar char="•"/>
            </a:pPr>
            <a:r>
              <a:rPr lang="en-US" dirty="0"/>
              <a:t>1.16 5 GHz			- </a:t>
            </a:r>
          </a:p>
          <a:p>
            <a:pPr lvl="1">
              <a:buFont typeface="Arial" panose="020B0604020202020204" pitchFamily="34" charset="0"/>
              <a:buChar char="•"/>
            </a:pPr>
            <a:r>
              <a:rPr lang="en-US" dirty="0"/>
              <a:t>Issue 9.1.5			- </a:t>
            </a:r>
          </a:p>
          <a:p>
            <a:pPr>
              <a:buFont typeface="Arial" panose="020B0604020202020204" pitchFamily="34" charset="0"/>
              <a:buChar char="•"/>
            </a:pPr>
            <a:r>
              <a:rPr lang="en-US" dirty="0"/>
              <a:t>Formal “Position Paper”</a:t>
            </a:r>
          </a:p>
          <a:p>
            <a:pPr>
              <a:buFont typeface="Arial" panose="020B0604020202020204" pitchFamily="34" charset="0"/>
              <a:buChar char="•"/>
            </a:pPr>
            <a:r>
              <a:rPr lang="en-US" dirty="0"/>
              <a:t>Do we want to submit as a sector member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2017</a:t>
            </a:r>
            <a:endParaRPr lang="en-GB" dirty="0"/>
          </a:p>
        </p:txBody>
      </p:sp>
    </p:spTree>
    <p:extLst>
      <p:ext uri="{BB962C8B-B14F-4D97-AF65-F5344CB8AC3E}">
        <p14:creationId xmlns:p14="http://schemas.microsoft.com/office/powerpoint/2010/main" val="4235213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Agenda</a:t>
            </a:r>
          </a:p>
        </p:txBody>
      </p:sp>
      <p:sp>
        <p:nvSpPr>
          <p:cNvPr id="3" name="Content Placeholder 2"/>
          <p:cNvSpPr>
            <a:spLocks noGrp="1"/>
          </p:cNvSpPr>
          <p:nvPr>
            <p:ph idx="1"/>
          </p:nvPr>
        </p:nvSpPr>
        <p:spPr>
          <a:xfrm>
            <a:off x="696912" y="1524000"/>
            <a:ext cx="7770813" cy="4113213"/>
          </a:xfrm>
        </p:spPr>
        <p:txBody>
          <a:bodyPr/>
          <a:lstStyle/>
          <a:p>
            <a:pPr>
              <a:buFont typeface="Arial" panose="020B0604020202020204" pitchFamily="34" charset="0"/>
              <a:buChar char="•"/>
            </a:pPr>
            <a:r>
              <a:rPr lang="en-US" altLang="en-US" sz="2000" dirty="0"/>
              <a:t>Review the agenda, any updates? </a:t>
            </a:r>
          </a:p>
          <a:p>
            <a:pPr>
              <a:buFont typeface="Arial" panose="020B0604020202020204" pitchFamily="34" charset="0"/>
              <a:buChar char="•"/>
            </a:pPr>
            <a:r>
              <a:rPr lang="en-US" altLang="en-US" sz="2000" dirty="0"/>
              <a:t>Status from </a:t>
            </a:r>
            <a:r>
              <a:rPr lang="en-US" altLang="en-US" sz="2000" dirty="0" err="1"/>
              <a:t>Ofcom</a:t>
            </a:r>
            <a:r>
              <a:rPr lang="en-US" altLang="en-US" sz="2000" dirty="0"/>
              <a:t>, ETSI, CEPT, RED and more</a:t>
            </a:r>
          </a:p>
          <a:p>
            <a:pPr>
              <a:buFont typeface="Arial" panose="020B0604020202020204" pitchFamily="34" charset="0"/>
              <a:buChar char="•"/>
            </a:pPr>
            <a:r>
              <a:rPr lang="en-US" altLang="en-US" sz="2000" dirty="0"/>
              <a:t>Review the week</a:t>
            </a:r>
          </a:p>
          <a:p>
            <a:pPr>
              <a:buFont typeface="Arial" panose="020B0604020202020204" pitchFamily="34" charset="0"/>
              <a:buChar char="•"/>
            </a:pPr>
            <a:r>
              <a:rPr lang="en-US" altLang="en-US" sz="2000" dirty="0"/>
              <a:t>Possible actions</a:t>
            </a:r>
          </a:p>
          <a:p>
            <a:pPr>
              <a:buFont typeface="Arial" panose="020B0604020202020204" pitchFamily="34" charset="0"/>
              <a:buChar char="•"/>
            </a:pPr>
            <a:r>
              <a:rPr lang="en-US" altLang="en-US" sz="2000" dirty="0"/>
              <a:t>Actions required</a:t>
            </a:r>
            <a:endParaRPr lang="en-US" altLang="en-US" sz="1800" dirty="0"/>
          </a:p>
          <a:p>
            <a:pPr>
              <a:buFont typeface="Arial" panose="020B0604020202020204" pitchFamily="34" charset="0"/>
              <a:buChar char="•"/>
            </a:pPr>
            <a:r>
              <a:rPr lang="en-US" altLang="en-US" sz="2000" dirty="0"/>
              <a:t>AOB and Adjourn</a:t>
            </a:r>
          </a:p>
          <a:p>
            <a:pPr>
              <a:buFont typeface="Arial" panose="020B0604020202020204" pitchFamily="34" charset="0"/>
              <a:buChar char="•"/>
            </a:pPr>
            <a:endParaRPr lang="en-US" sz="2000" dirty="0"/>
          </a:p>
          <a:p>
            <a:r>
              <a:rPr lang="en-US" altLang="en-US" sz="2000" u="sng" dirty="0">
                <a:solidFill>
                  <a:schemeClr val="bg1"/>
                </a:solidFill>
              </a:rPr>
              <a:t>Motion:</a:t>
            </a:r>
            <a:r>
              <a:rPr lang="en-US" altLang="en-US" sz="2000" dirty="0">
                <a:solidFill>
                  <a:schemeClr val="bg1"/>
                </a:solidFill>
              </a:rPr>
              <a:t> To approve the updated meeting agenda in 18-17/0006r02.</a:t>
            </a:r>
          </a:p>
          <a:p>
            <a:pPr lvl="1"/>
            <a:r>
              <a:rPr lang="en-US" altLang="en-US" b="1" dirty="0">
                <a:solidFill>
                  <a:schemeClr val="bg1"/>
                </a:solidFill>
              </a:rPr>
              <a:t>Moved by:  	</a:t>
            </a:r>
          </a:p>
          <a:p>
            <a:pPr lvl="1"/>
            <a:r>
              <a:rPr lang="en-US" altLang="en-US" b="1" dirty="0">
                <a:solidFill>
                  <a:schemeClr val="bg1"/>
                </a:solidFill>
              </a:rPr>
              <a:t>Seconded by:  </a:t>
            </a:r>
          </a:p>
          <a:p>
            <a:pPr lvl="1"/>
            <a:r>
              <a:rPr lang="en-US" altLang="en-US" b="1" dirty="0">
                <a:solidFill>
                  <a:schemeClr val="bg1"/>
                </a:solidFill>
              </a:rPr>
              <a:t>Discussion?</a:t>
            </a:r>
          </a:p>
          <a:p>
            <a:pPr lvl="1"/>
            <a:r>
              <a:rPr lang="en-US" altLang="en-US" b="1" dirty="0">
                <a:solidFill>
                  <a:schemeClr val="bg1"/>
                </a:solidFill>
              </a:rPr>
              <a:t>Vote: Unanimous consent</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2017</a:t>
            </a:r>
            <a:endParaRPr lang="en-GB" dirty="0"/>
          </a:p>
        </p:txBody>
      </p:sp>
    </p:spTree>
    <p:extLst>
      <p:ext uri="{BB962C8B-B14F-4D97-AF65-F5344CB8AC3E}">
        <p14:creationId xmlns:p14="http://schemas.microsoft.com/office/powerpoint/2010/main" val="2164481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from </a:t>
            </a:r>
            <a:r>
              <a:rPr lang="en-US" dirty="0" err="1"/>
              <a:t>Ofcom</a:t>
            </a:r>
            <a:endParaRPr lang="en-US" dirty="0"/>
          </a:p>
        </p:txBody>
      </p:sp>
      <p:sp>
        <p:nvSpPr>
          <p:cNvPr id="3" name="Content Placeholder 2"/>
          <p:cNvSpPr>
            <a:spLocks noGrp="1"/>
          </p:cNvSpPr>
          <p:nvPr>
            <p:ph idx="1"/>
          </p:nvPr>
        </p:nvSpPr>
        <p:spPr>
          <a:xfrm>
            <a:off x="685799" y="1447800"/>
            <a:ext cx="7770813" cy="4113213"/>
          </a:xfrm>
        </p:spPr>
        <p:txBody>
          <a:bodyPr/>
          <a:lstStyle/>
          <a:p>
            <a:pPr lvl="0"/>
            <a:r>
              <a:rPr lang="en-US" sz="1800" dirty="0"/>
              <a:t>ETSI BRAN and ERM TG11 updates</a:t>
            </a:r>
          </a:p>
          <a:p>
            <a:pPr lvl="1"/>
            <a:r>
              <a:rPr lang="en-GB" sz="1600" dirty="0">
                <a:solidFill>
                  <a:schemeClr val="tx1"/>
                </a:solidFill>
              </a:rPr>
              <a:t>Latest document from Wi-Fi Alliance on 2.4GHz receivers - 1 Doc ERM TG11(16)000058</a:t>
            </a:r>
            <a:endParaRPr lang="en-US" sz="1600" dirty="0">
              <a:solidFill>
                <a:schemeClr val="tx1"/>
              </a:solidFill>
            </a:endParaRPr>
          </a:p>
          <a:p>
            <a:pPr lvl="1"/>
            <a:r>
              <a:rPr lang="en-GB" sz="1600" dirty="0">
                <a:solidFill>
                  <a:schemeClr val="tx1"/>
                </a:solidFill>
              </a:rPr>
              <a:t>Papers put into ETSI BRAN by the UK on receivers parameters -3 Docs ETSI BRAN (16) 164, 167, 168</a:t>
            </a:r>
            <a:endParaRPr lang="en-US" sz="1600" dirty="0">
              <a:solidFill>
                <a:schemeClr val="tx1"/>
              </a:solidFill>
            </a:endParaRPr>
          </a:p>
          <a:p>
            <a:pPr lvl="1"/>
            <a:r>
              <a:rPr lang="en-GB" sz="1600" dirty="0">
                <a:solidFill>
                  <a:schemeClr val="tx1"/>
                </a:solidFill>
              </a:rPr>
              <a:t>Latest document on ITS/RTTT vs RLAN sharing - BRAN-0060018v0021.doc </a:t>
            </a:r>
            <a:endParaRPr lang="en-US" sz="1600" dirty="0">
              <a:solidFill>
                <a:schemeClr val="tx1"/>
              </a:solidFill>
            </a:endParaRPr>
          </a:p>
          <a:p>
            <a:pPr lvl="0"/>
            <a:r>
              <a:rPr lang="en-US" sz="1800" dirty="0"/>
              <a:t>CEPT CPG PT-D</a:t>
            </a:r>
          </a:p>
          <a:p>
            <a:pPr lvl="1"/>
            <a:r>
              <a:rPr lang="en-US" sz="1600" dirty="0"/>
              <a:t>Latest Sharing studies to support CEPT brief WRC AI 1.16 – 1 - doc PTD (17) 34 annex VI 05</a:t>
            </a:r>
          </a:p>
          <a:p>
            <a:pPr lvl="1"/>
            <a:r>
              <a:rPr lang="en-US" sz="1600" dirty="0"/>
              <a:t>CEPT Brief WRC AI 1.16 and 9.1.5 - doc PTD (17) 34 annex IV 16 and 21</a:t>
            </a:r>
          </a:p>
          <a:p>
            <a:pPr lvl="1"/>
            <a:r>
              <a:rPr lang="en-US" sz="1600" dirty="0"/>
              <a:t>CEPT Brief WRC AI 1.11 - </a:t>
            </a:r>
            <a:r>
              <a:rPr lang="en-US" sz="1600" u="sng" dirty="0"/>
              <a:t>doc</a:t>
            </a:r>
            <a:r>
              <a:rPr lang="en-US" sz="1600" dirty="0"/>
              <a:t> PTD (17) 34 annex IV 11</a:t>
            </a:r>
          </a:p>
          <a:p>
            <a:pPr lvl="1"/>
            <a:r>
              <a:rPr lang="en-US" sz="1600" dirty="0"/>
              <a:t>CEPT Brief WRC AI 1.12 - doc PTD (17) 34 annex IV 12</a:t>
            </a:r>
          </a:p>
          <a:p>
            <a:pPr lvl="0"/>
            <a:r>
              <a:rPr lang="en-GB" sz="1800" dirty="0"/>
              <a:t>ITU -R WP5A </a:t>
            </a:r>
            <a:endParaRPr lang="en-US" sz="1800" dirty="0"/>
          </a:p>
          <a:p>
            <a:pPr lvl="1"/>
            <a:r>
              <a:rPr lang="en-GB" sz="1600" dirty="0"/>
              <a:t>Documents that may lead to deliverables linked to WRC-19 AI 1.16</a:t>
            </a:r>
          </a:p>
          <a:p>
            <a:pPr lvl="1"/>
            <a:r>
              <a:rPr lang="en-US" altLang="en-US" sz="1400" dirty="0">
                <a:hlinkClick r:id="rId3"/>
              </a:rPr>
              <a:t>See:  https://www.itu.int/md/R15-WP5A-C-0298/en</a:t>
            </a:r>
            <a:r>
              <a:rPr lang="en-US" altLang="en-US" sz="1400" dirty="0"/>
              <a:t> </a:t>
            </a:r>
          </a:p>
          <a:p>
            <a:pPr lvl="1"/>
            <a:r>
              <a:rPr lang="en-US" sz="1400" b="1" dirty="0"/>
              <a:t>Document of note: [298] Annex 10</a:t>
            </a:r>
            <a:r>
              <a:rPr lang="en-US" sz="1400" dirty="0"/>
              <a:t> - Elements for draft CPM text for WRC-19 agenda item 1.16 </a:t>
            </a: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1269141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Actions Required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WRC-19 position paper  </a:t>
            </a:r>
          </a:p>
          <a:p>
            <a:pPr lvl="1">
              <a:buFont typeface="Arial" panose="020B0604020202020204" pitchFamily="34" charset="0"/>
              <a:buChar char="•"/>
            </a:pPr>
            <a:endParaRPr lang="en-US" altLang="en-US" dirty="0"/>
          </a:p>
          <a:p>
            <a:pPr lvl="1">
              <a:buFont typeface="Arial" panose="020B0604020202020204" pitchFamily="34" charset="0"/>
              <a:buChar char="•"/>
            </a:pPr>
            <a:r>
              <a:rPr lang="en-US" altLang="en-US" dirty="0"/>
              <a:t>…</a:t>
            </a:r>
          </a:p>
          <a:p>
            <a:pPr lvl="1">
              <a:buFont typeface="Arial" panose="020B0604020202020204" pitchFamily="34" charset="0"/>
              <a:buChar char="•"/>
            </a:pPr>
            <a:endParaRPr lang="en-US" dirty="0"/>
          </a:p>
          <a:p>
            <a:pPr>
              <a:buFont typeface="Arial" panose="020B0604020202020204" pitchFamily="34" charset="0"/>
              <a:buChar char="•"/>
            </a:pPr>
            <a:r>
              <a:rPr lang="en-US" dirty="0"/>
              <a:t>ITU liaisons</a:t>
            </a:r>
          </a:p>
          <a:p>
            <a:pPr lvl="1">
              <a:buFont typeface="Arial" panose="020B0604020202020204" pitchFamily="34" charset="0"/>
              <a:buChar char="•"/>
            </a:pPr>
            <a:r>
              <a:rPr lang="en-US" dirty="0"/>
              <a:t>Following slides have the 6 liaisons that look to be IEEE 802 related with initial review</a:t>
            </a:r>
          </a:p>
          <a:p>
            <a:pPr lvl="1">
              <a:buFont typeface="Arial" panose="020B0604020202020204" pitchFamily="34" charset="0"/>
              <a:buChar char="•"/>
            </a:pPr>
            <a:r>
              <a:rPr lang="en-US" dirty="0"/>
              <a:t>The other 5 liaisons may not be IEEE 802 related</a:t>
            </a:r>
          </a:p>
          <a:p>
            <a:pPr lvl="2">
              <a:buFont typeface="Arial" panose="020B0604020202020204" pitchFamily="34" charset="0"/>
              <a:buChar char="•"/>
            </a:pPr>
            <a:r>
              <a:rPr lang="en-US" dirty="0"/>
              <a:t>Let the 808.18 chair know if IEEE 802 should comment </a:t>
            </a:r>
          </a:p>
          <a:p>
            <a:pPr lvl="1">
              <a:buFont typeface="Arial" panose="020B0604020202020204" pitchFamily="34" charset="0"/>
              <a:buChar char="•"/>
            </a:pPr>
            <a:endParaRPr lang="en-US" dirty="0"/>
          </a:p>
          <a:p>
            <a:pPr lvl="1">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783495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9"/>
            <a:ext cx="7772400" cy="4418013"/>
          </a:xfrm>
        </p:spPr>
        <p:txBody>
          <a:bodyPr/>
          <a:lstStyle/>
          <a:p>
            <a:pPr eaLnBrk="1" hangingPunct="1">
              <a:buFont typeface="Arial" panose="020B0604020202020204" pitchFamily="34" charset="0"/>
              <a:buChar char="•"/>
            </a:pPr>
            <a:r>
              <a:rPr lang="en-US" altLang="en-US" dirty="0"/>
              <a:t>Review and approve the agenda for the week</a:t>
            </a:r>
          </a:p>
          <a:p>
            <a:pPr eaLnBrk="1" hangingPunct="1">
              <a:buFont typeface="Arial" panose="020B0604020202020204" pitchFamily="34" charset="0"/>
              <a:buChar char="•"/>
            </a:pPr>
            <a:r>
              <a:rPr lang="en-US" altLang="en-US" dirty="0"/>
              <a:t>Review Administration Items</a:t>
            </a:r>
          </a:p>
          <a:p>
            <a:pPr eaLnBrk="1" hangingPunct="1">
              <a:buFont typeface="Arial" panose="020B0604020202020204" pitchFamily="34" charset="0"/>
              <a:buChar char="•"/>
            </a:pPr>
            <a:r>
              <a:rPr lang="en-US" altLang="en-US" dirty="0"/>
              <a:t>Approve San Antonio 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TBD</a:t>
            </a:r>
          </a:p>
          <a:p>
            <a:pPr eaLnBrk="1" hangingPunct="1">
              <a:buFont typeface="Arial" panose="020B0604020202020204" pitchFamily="34" charset="0"/>
              <a:buChar char="•"/>
            </a:pPr>
            <a:r>
              <a:rPr lang="en-US" altLang="en-US" dirty="0"/>
              <a:t>AOB 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dirty="0"/>
              <a:t>January 2017</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January 2017</a:t>
            </a:r>
            <a:endParaRPr lang="en-US"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20</a:t>
            </a:fld>
            <a:endParaRPr lang="en-US"/>
          </a:p>
        </p:txBody>
      </p:sp>
      <p:sp>
        <p:nvSpPr>
          <p:cNvPr id="7" name="Title 1"/>
          <p:cNvSpPr>
            <a:spLocks noGrp="1"/>
          </p:cNvSpPr>
          <p:nvPr>
            <p:ph type="title"/>
          </p:nvPr>
        </p:nvSpPr>
        <p:spPr>
          <a:xfrm>
            <a:off x="696913" y="685800"/>
            <a:ext cx="7772400" cy="457200"/>
          </a:xfrm>
        </p:spPr>
        <p:txBody>
          <a:bodyPr/>
          <a:lstStyle/>
          <a:p>
            <a:r>
              <a:rPr lang="en-US" altLang="en-US" dirty="0"/>
              <a:t>ITU liaisons</a:t>
            </a:r>
            <a:endParaRPr lang="en-US" dirty="0"/>
          </a:p>
        </p:txBody>
      </p:sp>
      <p:sp>
        <p:nvSpPr>
          <p:cNvPr id="9" name="Content Placeholder 2"/>
          <p:cNvSpPr>
            <a:spLocks noGrp="1"/>
          </p:cNvSpPr>
          <p:nvPr>
            <p:ph idx="1"/>
          </p:nvPr>
        </p:nvSpPr>
        <p:spPr>
          <a:xfrm>
            <a:off x="696912" y="1142999"/>
            <a:ext cx="8066087" cy="5332413"/>
          </a:xfrm>
        </p:spPr>
        <p:txBody>
          <a:bodyPr/>
          <a:lstStyle/>
          <a:p>
            <a:pPr>
              <a:buFont typeface="Arial" panose="020B0604020202020204" pitchFamily="34" charset="0"/>
              <a:buChar char="•"/>
            </a:pPr>
            <a:r>
              <a:rPr lang="en-US" altLang="en-US" sz="1800" dirty="0"/>
              <a:t>11 new ITU liaisons uploaded to 802.18 mentor</a:t>
            </a:r>
          </a:p>
          <a:p>
            <a:pPr lvl="1">
              <a:buFont typeface="Arial" panose="020B0604020202020204" pitchFamily="34" charset="0"/>
              <a:buChar char="•"/>
            </a:pPr>
            <a:r>
              <a:rPr lang="en-US" altLang="en-US" sz="1600" dirty="0"/>
              <a:t>Looking at the different working groups to review and provide contributions to 6 of them.</a:t>
            </a:r>
            <a:endParaRPr lang="en-US" altLang="en-US" dirty="0"/>
          </a:p>
          <a:p>
            <a:pPr>
              <a:buFont typeface="Arial" panose="020B0604020202020204" pitchFamily="34" charset="0"/>
              <a:buChar char="•"/>
            </a:pPr>
            <a:r>
              <a:rPr lang="en-US" sz="1800" dirty="0"/>
              <a:t>IEEE 802.11 &amp; 802.15:</a:t>
            </a:r>
          </a:p>
          <a:p>
            <a:pPr>
              <a:buFont typeface="Arial" panose="020B0604020202020204" pitchFamily="34" charset="0"/>
              <a:buChar char="•"/>
            </a:pPr>
            <a:r>
              <a:rPr lang="en-US" sz="1400" dirty="0"/>
              <a:t>18-17-0010-00, “Multiple Gigabit Wireless Systems”, ITU-R WP5A is requesting data in support of a revision of Recommendation ITU-R M.2003, which provides the general characteristics and radio interface standards for Multiple Gigabit Wireless Systems in frequencies around 60 GHz.  </a:t>
            </a:r>
          </a:p>
          <a:p>
            <a:pPr marL="0" indent="0"/>
            <a:r>
              <a:rPr lang="en-US" sz="1400" dirty="0"/>
              <a:t>         (due 15May17)</a:t>
            </a:r>
          </a:p>
          <a:p>
            <a:pPr>
              <a:buFont typeface="Arial" panose="020B0604020202020204" pitchFamily="34" charset="0"/>
              <a:buChar char="•"/>
            </a:pPr>
            <a:endParaRPr lang="en-US" sz="1400" dirty="0"/>
          </a:p>
          <a:p>
            <a:pPr>
              <a:buFont typeface="Arial" panose="020B0604020202020204" pitchFamily="34" charset="0"/>
              <a:buChar char="•"/>
            </a:pPr>
            <a:r>
              <a:rPr lang="en-US" sz="1400" dirty="0"/>
              <a:t>18-17-0015-00, “CHARACTERISTICS FOR USE OF VISIBLE LIGHT* FOR BROADBAND COMMUNICATIONS”, ITU-R WP 1A started development of a working document towards a preliminary draft new Report ITU-R SM.[VISIBLE-LIGHT] under Question ITU-R 238/1. </a:t>
            </a:r>
          </a:p>
          <a:p>
            <a:pPr marL="0" indent="0"/>
            <a:r>
              <a:rPr lang="en-US" sz="1400" dirty="0"/>
              <a:t>        (due 06Jun17)</a:t>
            </a:r>
          </a:p>
          <a:p>
            <a:pPr>
              <a:buFont typeface="Arial" panose="020B0604020202020204" pitchFamily="34" charset="0"/>
              <a:buChar char="•"/>
            </a:pPr>
            <a:endParaRPr lang="en-US" sz="1600" dirty="0"/>
          </a:p>
          <a:p>
            <a:pPr>
              <a:buFont typeface="Arial" panose="020B0604020202020204" pitchFamily="34" charset="0"/>
              <a:buChar char="•"/>
            </a:pPr>
            <a:r>
              <a:rPr lang="en-US" sz="1600" dirty="0"/>
              <a:t>IEEE 802</a:t>
            </a:r>
          </a:p>
          <a:p>
            <a:pPr>
              <a:buFont typeface="Arial" panose="020B0604020202020204" pitchFamily="34" charset="0"/>
              <a:buChar char="•"/>
            </a:pPr>
            <a:r>
              <a:rPr lang="en-US" sz="1400" dirty="0"/>
              <a:t>18-17-0018-00, “PRELIMINARY DRAFT REVISION OF REPORT ITU-R SM.2351-1 ON SMART GRID UTILITY MANAGEMENT SYSTEMS”, ITU-R WP1A has begun a revision of SM.2351-1, which was influenced by IEEE802, to incorporate 3GPP contributions. </a:t>
            </a:r>
          </a:p>
          <a:p>
            <a:pPr marL="0" indent="0"/>
            <a:r>
              <a:rPr lang="en-US" sz="1400" dirty="0"/>
              <a:t>        (due-30apr17)</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8" name="Footer Placeholder 4"/>
          <p:cNvSpPr>
            <a:spLocks noGrp="1"/>
          </p:cNvSpPr>
          <p:nvPr>
            <p:ph type="ftr" idx="14"/>
          </p:nvPr>
        </p:nvSpPr>
        <p:spPr>
          <a:xfrm>
            <a:off x="5357818" y="6475413"/>
            <a:ext cx="3184520" cy="180975"/>
          </a:xfrm>
        </p:spPr>
        <p:txBody>
          <a:bodyPr/>
          <a:lstStyle/>
          <a:p>
            <a:r>
              <a:rPr lang="en-GB" dirty="0"/>
              <a:t>Rich Kennedy, HP Enterprise</a:t>
            </a:r>
          </a:p>
        </p:txBody>
      </p:sp>
    </p:spTree>
    <p:extLst>
      <p:ext uri="{BB962C8B-B14F-4D97-AF65-F5344CB8AC3E}">
        <p14:creationId xmlns:p14="http://schemas.microsoft.com/office/powerpoint/2010/main" val="41923142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January 2017</a:t>
            </a:r>
            <a:endParaRPr lang="en-US"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21</a:t>
            </a:fld>
            <a:endParaRPr lang="en-US"/>
          </a:p>
        </p:txBody>
      </p:sp>
      <p:sp>
        <p:nvSpPr>
          <p:cNvPr id="7" name="Title 1"/>
          <p:cNvSpPr>
            <a:spLocks noGrp="1"/>
          </p:cNvSpPr>
          <p:nvPr>
            <p:ph type="title"/>
          </p:nvPr>
        </p:nvSpPr>
        <p:spPr>
          <a:xfrm>
            <a:off x="696913" y="685800"/>
            <a:ext cx="7772400" cy="457200"/>
          </a:xfrm>
        </p:spPr>
        <p:txBody>
          <a:bodyPr/>
          <a:lstStyle/>
          <a:p>
            <a:r>
              <a:rPr lang="en-US" altLang="en-US" dirty="0"/>
              <a:t>ITU liaisons </a:t>
            </a:r>
            <a:r>
              <a:rPr lang="en-GB" dirty="0"/>
              <a:t>- continued</a:t>
            </a:r>
            <a:endParaRPr lang="en-US" dirty="0"/>
          </a:p>
        </p:txBody>
      </p:sp>
      <p:sp>
        <p:nvSpPr>
          <p:cNvPr id="9" name="Content Placeholder 2"/>
          <p:cNvSpPr>
            <a:spLocks noGrp="1"/>
          </p:cNvSpPr>
          <p:nvPr>
            <p:ph idx="1"/>
          </p:nvPr>
        </p:nvSpPr>
        <p:spPr>
          <a:xfrm>
            <a:off x="696913" y="1174044"/>
            <a:ext cx="7772400" cy="4592173"/>
          </a:xfrm>
        </p:spPr>
        <p:txBody>
          <a:bodyPr/>
          <a:lstStyle/>
          <a:p>
            <a:pPr>
              <a:buFont typeface="Arial" panose="020B0604020202020204" pitchFamily="34" charset="0"/>
              <a:buChar char="•"/>
            </a:pPr>
            <a:r>
              <a:rPr lang="en-US" sz="1600" dirty="0"/>
              <a:t>18-17-0007-00, “Technical and operational characteristics and implementation of railway radiocommunication systems between train and trackside (RSTT) associated with work on WRC-19 agenda item 1.11”, Ongoing efforts of ITU-R WP5A regarding RSTT, also called Positive Train Control </a:t>
            </a:r>
            <a:r>
              <a:rPr lang="en-US" sz="1600" dirty="0">
                <a:sym typeface="Wingdings" panose="05000000000000000000" pitchFamily="2" charset="2"/>
              </a:rPr>
              <a:t></a:t>
            </a:r>
            <a:r>
              <a:rPr lang="en-US" sz="1600" dirty="0"/>
              <a:t> </a:t>
            </a:r>
            <a:r>
              <a:rPr lang="en-US" sz="1600" dirty="0">
                <a:solidFill>
                  <a:srgbClr val="7030A0"/>
                </a:solidFill>
              </a:rPr>
              <a:t>may not respond</a:t>
            </a:r>
          </a:p>
          <a:p>
            <a:pPr marL="0" indent="0"/>
            <a:r>
              <a:rPr lang="en-US" sz="1600" dirty="0"/>
              <a:t>       (due 15may17)</a:t>
            </a:r>
          </a:p>
          <a:p>
            <a:pPr>
              <a:buFont typeface="Arial" panose="020B0604020202020204" pitchFamily="34" charset="0"/>
              <a:buChar char="•"/>
            </a:pPr>
            <a:endParaRPr lang="en-US" sz="1600" dirty="0"/>
          </a:p>
          <a:p>
            <a:pPr>
              <a:buFont typeface="Arial" panose="020B0604020202020204" pitchFamily="34" charset="0"/>
              <a:buChar char="•"/>
            </a:pPr>
            <a:r>
              <a:rPr lang="en-US" sz="1600" dirty="0"/>
              <a:t>18-17-0012-01, “Preliminary information on land mobile service applications associated with work on WRC-19 agenda item 1.15”, ITU-R WP 5A continues to developed a working document towards a preliminary draft new Report ITU-R M.[300GHZ_MS_CHAR] on technical and operational characteristics of the land mobile service applications operating in the frequency range 275 - 450 GHz</a:t>
            </a:r>
          </a:p>
          <a:p>
            <a:pPr marL="0" indent="0"/>
            <a:r>
              <a:rPr lang="en-US" sz="1600" dirty="0"/>
              <a:t>       (due 15may17)</a:t>
            </a:r>
          </a:p>
          <a:p>
            <a:pPr>
              <a:buFont typeface="Arial" panose="020B0604020202020204" pitchFamily="34" charset="0"/>
              <a:buChar char="•"/>
            </a:pPr>
            <a:endParaRPr lang="en-US" sz="1600" dirty="0"/>
          </a:p>
          <a:p>
            <a:pPr>
              <a:buFont typeface="Arial" panose="020B0604020202020204" pitchFamily="34" charset="0"/>
              <a:buChar char="•"/>
            </a:pPr>
            <a:r>
              <a:rPr lang="en-US" sz="1600" dirty="0"/>
              <a:t>18-17-0016-00, “Preliminary information on fixed service applications associated with work on WRC-19 agenda item 1.15”, ITU-R WP 5C continued to develop its working document towards a preliminary draft new Report ITU-R M.[300GHZ _FS_CHAR] on technical and operational characteristics and applications of the fixed service applications operating in the frequency range 275 450 GHz.</a:t>
            </a:r>
          </a:p>
          <a:p>
            <a:pPr marL="0" indent="0"/>
            <a:r>
              <a:rPr lang="en-US" sz="1600" dirty="0"/>
              <a:t>        (due ________)</a:t>
            </a:r>
          </a:p>
          <a:p>
            <a:endParaRPr lang="en-US" sz="1400" dirty="0"/>
          </a:p>
          <a:p>
            <a:endParaRPr lang="en-US" dirty="0"/>
          </a:p>
          <a:p>
            <a:pPr marL="0" indent="0">
              <a:buNone/>
            </a:pPr>
            <a:endParaRPr lang="en-US" dirty="0"/>
          </a:p>
        </p:txBody>
      </p:sp>
      <p:sp>
        <p:nvSpPr>
          <p:cNvPr id="8" name="Footer Placeholder 4"/>
          <p:cNvSpPr>
            <a:spLocks noGrp="1"/>
          </p:cNvSpPr>
          <p:nvPr>
            <p:ph type="ftr" idx="14"/>
          </p:nvPr>
        </p:nvSpPr>
        <p:spPr>
          <a:xfrm>
            <a:off x="5357818" y="6475413"/>
            <a:ext cx="3184520" cy="180975"/>
          </a:xfrm>
        </p:spPr>
        <p:txBody>
          <a:bodyPr/>
          <a:lstStyle/>
          <a:p>
            <a:r>
              <a:rPr lang="en-GB" dirty="0"/>
              <a:t>Rich Kennedy, HP Enterprise</a:t>
            </a:r>
          </a:p>
        </p:txBody>
      </p:sp>
    </p:spTree>
    <p:extLst>
      <p:ext uri="{BB962C8B-B14F-4D97-AF65-F5344CB8AC3E}">
        <p14:creationId xmlns:p14="http://schemas.microsoft.com/office/powerpoint/2010/main" val="969541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January 2017</a:t>
            </a:r>
            <a:endParaRPr lang="en-US" dirty="0"/>
          </a:p>
        </p:txBody>
      </p:sp>
      <p:sp>
        <p:nvSpPr>
          <p:cNvPr id="5" name="Footer Placeholder 4"/>
          <p:cNvSpPr>
            <a:spLocks noGrp="1"/>
          </p:cNvSpPr>
          <p:nvPr>
            <p:ph type="ftr" sz="quarter" idx="11"/>
          </p:nvPr>
        </p:nvSpPr>
        <p:spPr/>
        <p:txBody>
          <a:bodyPr/>
          <a:lstStyle/>
          <a:p>
            <a:pPr>
              <a:defRPr/>
            </a:pPr>
            <a:r>
              <a:rPr lang="en-US"/>
              <a:t>Jay Holcomb, Itron</a:t>
            </a:r>
            <a:endParaRPr lang="en-US" dirty="0"/>
          </a:p>
        </p:txBody>
      </p:sp>
      <p:sp>
        <p:nvSpPr>
          <p:cNvPr id="6" name="Slide Number Placeholder 5"/>
          <p:cNvSpPr>
            <a:spLocks noGrp="1"/>
          </p:cNvSpPr>
          <p:nvPr>
            <p:ph type="sldNum" sz="quarter" idx="12"/>
          </p:nvPr>
        </p:nvSpPr>
        <p:spPr/>
        <p:txBody>
          <a:bodyPr/>
          <a:lstStyle/>
          <a:p>
            <a:pPr>
              <a:defRPr/>
            </a:pPr>
            <a:r>
              <a:rPr lang="en-US"/>
              <a:t>Slide </a:t>
            </a:r>
            <a:fld id="{E07EAB99-7448-5041-9D18-454FF4C5CBA8}" type="slidenum">
              <a:rPr lang="en-US" smtClean="0"/>
              <a:pPr>
                <a:defRPr/>
              </a:pPr>
              <a:t>22</a:t>
            </a:fld>
            <a:endParaRPr lang="en-US"/>
          </a:p>
        </p:txBody>
      </p:sp>
      <p:sp>
        <p:nvSpPr>
          <p:cNvPr id="7" name="Rectangle 2"/>
          <p:cNvSpPr>
            <a:spLocks noGrp="1" noChangeArrowheads="1"/>
          </p:cNvSpPr>
          <p:nvPr>
            <p:ph type="title"/>
          </p:nvPr>
        </p:nvSpPr>
        <p:spPr>
          <a:xfrm>
            <a:off x="685800" y="685800"/>
            <a:ext cx="7772400" cy="990600"/>
          </a:xfrm>
        </p:spPr>
        <p:txBody>
          <a:bodyPr/>
          <a:lstStyle/>
          <a:p>
            <a:r>
              <a:rPr lang="en-GB" dirty="0">
                <a:latin typeface="Times New Roman" charset="0"/>
              </a:rPr>
              <a:t>The other 5 ITU liaisons</a:t>
            </a:r>
          </a:p>
        </p:txBody>
      </p:sp>
      <p:sp>
        <p:nvSpPr>
          <p:cNvPr id="8" name="Rectangle 3"/>
          <p:cNvSpPr txBox="1">
            <a:spLocks noChangeArrowheads="1"/>
          </p:cNvSpPr>
          <p:nvPr/>
        </p:nvSpPr>
        <p:spPr bwMode="auto">
          <a:xfrm>
            <a:off x="698070" y="1295400"/>
            <a:ext cx="7924800" cy="449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100" dirty="0"/>
          </a:p>
          <a:p>
            <a:r>
              <a:rPr lang="en-US" sz="1200" dirty="0"/>
              <a:t>Maybe not of interest to IEEE 802</a:t>
            </a:r>
          </a:p>
          <a:p>
            <a:pPr>
              <a:spcBef>
                <a:spcPct val="0"/>
              </a:spcBef>
              <a:spcAft>
                <a:spcPts val="600"/>
              </a:spcAft>
            </a:pPr>
            <a:r>
              <a:rPr lang="en-US" sz="1200" dirty="0"/>
              <a:t>18-17-0008-01,  “Technical and operational characteristics of digital land mobile radios for specific use”, ITU-R WP5A is developing a report on the technical and operational characteristics of digital private land mobile radios systems that provide capabilities (DPLMR). (due 15May17)</a:t>
            </a:r>
          </a:p>
          <a:p>
            <a:pPr>
              <a:spcBef>
                <a:spcPct val="0"/>
              </a:spcBef>
              <a:spcAft>
                <a:spcPts val="600"/>
              </a:spcAft>
            </a:pPr>
            <a:endParaRPr lang="en-US" sz="1200" dirty="0"/>
          </a:p>
          <a:p>
            <a:pPr>
              <a:spcBef>
                <a:spcPct val="0"/>
              </a:spcBef>
              <a:spcAft>
                <a:spcPts val="600"/>
              </a:spcAft>
            </a:pPr>
            <a:r>
              <a:rPr lang="en-US" sz="1200" dirty="0"/>
              <a:t>18-17-0009-00, “Operational requirements and technical characteristics of systems in the land mobile service excluding IMT in the frequency band 51.4-52.4 GHz and adjacent or nearby bands”, ITU-R WP5A is requesting data as there are currently no ITU-R Recommendations or Reports that include such characteristics for the frequency ranges of interest. (due 15May17)</a:t>
            </a:r>
          </a:p>
          <a:p>
            <a:pPr>
              <a:spcBef>
                <a:spcPct val="0"/>
              </a:spcBef>
              <a:spcAft>
                <a:spcPts val="600"/>
              </a:spcAft>
            </a:pPr>
            <a:endParaRPr lang="en-US" sz="1200" dirty="0"/>
          </a:p>
          <a:p>
            <a:pPr>
              <a:spcBef>
                <a:spcPct val="0"/>
              </a:spcBef>
              <a:spcAft>
                <a:spcPts val="600"/>
              </a:spcAft>
            </a:pPr>
            <a:r>
              <a:rPr lang="en-US" sz="1200" dirty="0"/>
              <a:t>18-17-0011-00, “Request for Information on Machine Type Communications (MTC) in the land mobile service”, ITU-R WP5A is requesting this data in response to a request from ITU-R WP5D (IMT) for information on these type of systems. (due 15May17)</a:t>
            </a:r>
          </a:p>
          <a:p>
            <a:pPr>
              <a:spcBef>
                <a:spcPct val="0"/>
              </a:spcBef>
              <a:spcAft>
                <a:spcPts val="600"/>
              </a:spcAft>
            </a:pPr>
            <a:endParaRPr lang="en-US" sz="1200" dirty="0"/>
          </a:p>
          <a:p>
            <a:pPr>
              <a:spcBef>
                <a:spcPct val="0"/>
              </a:spcBef>
              <a:spcAft>
                <a:spcPts val="600"/>
              </a:spcAft>
            </a:pPr>
            <a:r>
              <a:rPr lang="en-US" sz="1200" dirty="0"/>
              <a:t>18-17-0013-01, “Characteristics of terrestrial IMT systems for frequency sharing / interference analysis in the frequency range between 24.25 GHz and 86 GHz”, ITU-R WP5D (IMT) is requesting data on technology-related parameters related to technologies operating in that band. (due 07Feb17)</a:t>
            </a:r>
          </a:p>
          <a:p>
            <a:pPr>
              <a:spcBef>
                <a:spcPct val="0"/>
              </a:spcBef>
              <a:spcAft>
                <a:spcPts val="600"/>
              </a:spcAft>
            </a:pPr>
            <a:endParaRPr lang="en-US" sz="1200" dirty="0"/>
          </a:p>
          <a:p>
            <a:pPr>
              <a:spcBef>
                <a:spcPct val="0"/>
              </a:spcBef>
              <a:spcAft>
                <a:spcPts val="600"/>
              </a:spcAft>
            </a:pPr>
            <a:r>
              <a:rPr lang="en-US" sz="1200" dirty="0"/>
              <a:t>18-17-0014-00, “Candidate frequency ranges and related information for Wireless Power Transmission (WPT) impact studies”, ITU-R WP 1A is tasked with liaising technical and operational information to WP 1B so that WP 1B may develop impact studies. (Note: That in a WP1A meeting in 2016 IEEE Japan proposed using 2450 MHz for WPT. Since it is a license exempt band they may have not listed it in this document.) (due ____)</a:t>
            </a:r>
          </a:p>
          <a:p>
            <a:endParaRPr lang="en-US" sz="1200" dirty="0"/>
          </a:p>
          <a:p>
            <a:pPr>
              <a:spcBef>
                <a:spcPct val="0"/>
              </a:spcBef>
              <a:spcAft>
                <a:spcPts val="600"/>
              </a:spcAft>
            </a:pPr>
            <a:endParaRPr lang="en-US" kern="0" dirty="0">
              <a:solidFill>
                <a:srgbClr val="000000"/>
              </a:solidFill>
              <a:latin typeface="Times New Roman" panose="02020603050405020304" pitchFamily="18" charset="0"/>
            </a:endParaRPr>
          </a:p>
        </p:txBody>
      </p:sp>
      <p:sp>
        <p:nvSpPr>
          <p:cNvPr id="9" name="Footer Placeholder 4"/>
          <p:cNvSpPr>
            <a:spLocks noGrp="1"/>
          </p:cNvSpPr>
          <p:nvPr>
            <p:ph type="ftr" idx="14"/>
          </p:nvPr>
        </p:nvSpPr>
        <p:spPr>
          <a:xfrm>
            <a:off x="5357818" y="6475413"/>
            <a:ext cx="3184520" cy="180975"/>
          </a:xfrm>
        </p:spPr>
        <p:txBody>
          <a:bodyPr/>
          <a:lstStyle/>
          <a:p>
            <a:r>
              <a:rPr lang="en-GB" dirty="0"/>
              <a:t>Rich Kennedy, HP Enterprise</a:t>
            </a:r>
          </a:p>
        </p:txBody>
      </p:sp>
    </p:spTree>
    <p:extLst>
      <p:ext uri="{BB962C8B-B14F-4D97-AF65-F5344CB8AC3E}">
        <p14:creationId xmlns:p14="http://schemas.microsoft.com/office/powerpoint/2010/main" val="4098215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a:xfrm>
            <a:off x="685799" y="1600200"/>
            <a:ext cx="7770813" cy="4495800"/>
          </a:xfrm>
        </p:spPr>
        <p:txBody>
          <a:bodyPr/>
          <a:lstStyle/>
          <a:p>
            <a:pPr>
              <a:buFont typeface="Arial" panose="020B0604020202020204" pitchFamily="34" charset="0"/>
              <a:buChar char="•"/>
            </a:pPr>
            <a:r>
              <a:rPr lang="en-US" altLang="en-US" dirty="0" err="1"/>
              <a:t>Globalstar</a:t>
            </a:r>
            <a:r>
              <a:rPr lang="en-US" altLang="en-US" dirty="0"/>
              <a:t> again</a:t>
            </a:r>
          </a:p>
          <a:p>
            <a:pPr lvl="1">
              <a:buFont typeface="Arial" panose="020B0604020202020204" pitchFamily="34" charset="0"/>
              <a:buChar char="•"/>
            </a:pPr>
            <a:r>
              <a:rPr lang="en-US" altLang="en-US" dirty="0"/>
              <a:t>Now looking to enable global high-power LTE in the 2.4 GHz band; their TLPS spectrum</a:t>
            </a:r>
          </a:p>
          <a:p>
            <a:pPr marL="0" indent="0"/>
            <a:endParaRPr lang="en-US" altLang="en-US" dirty="0"/>
          </a:p>
          <a:p>
            <a:pPr>
              <a:buFont typeface="Arial" panose="020B0604020202020204" pitchFamily="34" charset="0"/>
              <a:buChar char="•"/>
            </a:pPr>
            <a:r>
              <a:rPr lang="en-US" altLang="en-US" dirty="0"/>
              <a:t>Regulatory calendar is being worked on</a:t>
            </a:r>
          </a:p>
          <a:p>
            <a:pPr>
              <a:buFont typeface="Arial" panose="020B0604020202020204" pitchFamily="34" charset="0"/>
              <a:buChar char="•"/>
            </a:pPr>
            <a:endParaRPr lang="en-US"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423766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Adjourn</a:t>
            </a:r>
          </a:p>
        </p:txBody>
      </p:sp>
      <p:sp>
        <p:nvSpPr>
          <p:cNvPr id="3" name="Content Placeholder 2"/>
          <p:cNvSpPr>
            <a:spLocks noGrp="1"/>
          </p:cNvSpPr>
          <p:nvPr>
            <p:ph idx="1"/>
          </p:nvPr>
        </p:nvSpPr>
        <p:spPr>
          <a:xfrm>
            <a:off x="685799" y="1524000"/>
            <a:ext cx="7770813" cy="4495800"/>
          </a:xfrm>
        </p:spPr>
        <p:txBody>
          <a:bodyPr/>
          <a:lstStyle/>
          <a:p>
            <a:pPr>
              <a:buFont typeface="Arial" panose="020B0604020202020204" pitchFamily="34" charset="0"/>
              <a:buChar char="•"/>
            </a:pPr>
            <a:r>
              <a:rPr lang="en-US" dirty="0"/>
              <a:t>Teleconferences: </a:t>
            </a:r>
          </a:p>
          <a:p>
            <a:pPr lvl="1">
              <a:buFont typeface="Arial" panose="020B0604020202020204" pitchFamily="34" charset="0"/>
              <a:buChar char="•"/>
            </a:pPr>
            <a:r>
              <a:rPr lang="en-US" dirty="0"/>
              <a:t>Thursdays at 2:30pm ET through May 4, 2017</a:t>
            </a:r>
          </a:p>
          <a:p>
            <a:pPr lvl="1">
              <a:buFont typeface="Arial" panose="020B0604020202020204" pitchFamily="34" charset="0"/>
              <a:buChar char="•"/>
            </a:pPr>
            <a:r>
              <a:rPr lang="en-US" dirty="0"/>
              <a:t>Next Teleconference: </a:t>
            </a:r>
            <a:r>
              <a:rPr lang="en-US" b="0" dirty="0"/>
              <a:t>February 2</a:t>
            </a:r>
            <a:r>
              <a:rPr lang="en-US" b="0" baseline="30000" dirty="0"/>
              <a:t>nd</a:t>
            </a:r>
            <a:r>
              <a:rPr lang="en-US" b="0" dirty="0"/>
              <a:t> </a:t>
            </a:r>
          </a:p>
          <a:p>
            <a:pPr>
              <a:buFont typeface="Arial" panose="020B0604020202020204" pitchFamily="34" charset="0"/>
              <a:buChar char="•"/>
            </a:pPr>
            <a:endParaRPr lang="en-US" b="0" dirty="0"/>
          </a:p>
          <a:p>
            <a:pPr>
              <a:buFont typeface="Arial" panose="020B0604020202020204" pitchFamily="34" charset="0"/>
              <a:buChar char="•"/>
            </a:pPr>
            <a:r>
              <a:rPr lang="en-US" dirty="0"/>
              <a:t>Next face to face meeting: </a:t>
            </a:r>
          </a:p>
          <a:p>
            <a:pPr lvl="1">
              <a:buFont typeface="Arial" panose="020B0604020202020204" pitchFamily="34" charset="0"/>
              <a:buChar char="•"/>
            </a:pPr>
            <a:r>
              <a:rPr lang="en-US" dirty="0"/>
              <a:t>14 – 16 March, 2017, at the Hyatt Regency in Vancouver, BC</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altLang="en-US" dirty="0"/>
              <a:t>Agenda is complete.</a:t>
            </a:r>
          </a:p>
          <a:p>
            <a:pPr>
              <a:buFont typeface="Arial" panose="020B0604020202020204" pitchFamily="34" charset="0"/>
              <a:buChar char="•"/>
            </a:pPr>
            <a:r>
              <a:rPr lang="en-US" altLang="en-US" sz="2000" dirty="0"/>
              <a:t>Motion: To adjourn the Atlanta January 2017 RR-TAG meeting at 10:00 ET. </a:t>
            </a:r>
          </a:p>
          <a:p>
            <a:pPr lvl="1"/>
            <a:r>
              <a:rPr lang="en-US" altLang="en-US" b="1" dirty="0"/>
              <a:t>	Moved by:  	John N	</a:t>
            </a:r>
          </a:p>
          <a:p>
            <a:pPr lvl="1"/>
            <a:r>
              <a:rPr lang="en-US" altLang="en-US" b="1" dirty="0"/>
              <a:t>	Seconded by:  Mike L</a:t>
            </a:r>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912627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Backup slides</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
        <p:nvSpPr>
          <p:cNvPr id="8" name="Content Placeholder 2"/>
          <p:cNvSpPr txBox="1">
            <a:spLocks/>
          </p:cNvSpPr>
          <p:nvPr/>
        </p:nvSpPr>
        <p:spPr bwMode="auto">
          <a:xfrm>
            <a:off x="685800" y="1752600"/>
            <a:ext cx="7772400" cy="4572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u="sng" dirty="0"/>
              <a:t>WRC Agenda Item 1.12</a:t>
            </a:r>
            <a:r>
              <a:rPr lang="en-US" sz="1600" dirty="0"/>
              <a:t>:  to consider possible global or regional harmonized frequency bands, to the maximum extent possible, for the implementation of evolving Intelligent Transport Systems (ITS) under existing mobile-service allocations, in accordance with Resolution 237 (WRC-15);</a:t>
            </a:r>
          </a:p>
          <a:p>
            <a:r>
              <a:rPr lang="en-US" sz="1600" dirty="0"/>
              <a:t> </a:t>
            </a:r>
          </a:p>
          <a:p>
            <a:r>
              <a:rPr lang="en-US" sz="1600" u="sng" dirty="0"/>
              <a:t>WRC Agenda Item 1.13</a:t>
            </a:r>
            <a:r>
              <a:rPr lang="en-US" sz="1600" dirty="0"/>
              <a:t>:  to consider identification of frequency bands for the future development of International Mobile Telecommunications (IMT), including possible additional allocations to the mobile service on a primary basis, in accordance with Resolution 238 (WRC- 15);</a:t>
            </a:r>
          </a:p>
          <a:p>
            <a:r>
              <a:rPr lang="en-US" sz="1600" dirty="0"/>
              <a:t> </a:t>
            </a:r>
          </a:p>
          <a:p>
            <a:r>
              <a:rPr lang="en-US" sz="1600" u="sng" dirty="0"/>
              <a:t>WRC Agenda Item 1.14</a:t>
            </a:r>
            <a:r>
              <a:rPr lang="en-US" sz="1600" dirty="0"/>
              <a:t>:  to consider, on the basis of ITU-R studies in accordance with Resolution 160 (WRC-15), appropriate regulatory actions for high-altitude platform stations (HAPS), within existing fixed-service allocations</a:t>
            </a:r>
            <a:endParaRPr lang="en-US" altLang="en-US" sz="1600" b="1" kern="0" dirty="0"/>
          </a:p>
        </p:txBody>
      </p:sp>
    </p:spTree>
    <p:extLst>
      <p:ext uri="{BB962C8B-B14F-4D97-AF65-F5344CB8AC3E}">
        <p14:creationId xmlns:p14="http://schemas.microsoft.com/office/powerpoint/2010/main" val="743035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Backup slides</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
        <p:nvSpPr>
          <p:cNvPr id="8" name="Content Placeholder 2"/>
          <p:cNvSpPr txBox="1">
            <a:spLocks/>
          </p:cNvSpPr>
          <p:nvPr/>
        </p:nvSpPr>
        <p:spPr bwMode="auto">
          <a:xfrm>
            <a:off x="685800" y="1752600"/>
            <a:ext cx="7772400" cy="4572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u="sng" dirty="0"/>
              <a:t>WRC Agenda Item 1.15</a:t>
            </a:r>
            <a:r>
              <a:rPr lang="en-US" sz="1600" dirty="0"/>
              <a:t>:  to consider identification of frequency bands for use by administrations for the land- mobile and fixed services applications operating in the frequency range 275-450 GHz, in accordance with Resolution 767 (WRC-15);</a:t>
            </a:r>
          </a:p>
          <a:p>
            <a:r>
              <a:rPr lang="en-US" sz="1600" dirty="0"/>
              <a:t> </a:t>
            </a:r>
          </a:p>
          <a:p>
            <a:r>
              <a:rPr lang="en-US" sz="1600" u="sng" dirty="0"/>
              <a:t>WRC Agenda Item 1.16</a:t>
            </a:r>
            <a:r>
              <a:rPr lang="en-US" sz="1600" dirty="0"/>
              <a:t>:  to 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239 (WRC-15);</a:t>
            </a:r>
          </a:p>
          <a:p>
            <a:endParaRPr lang="en-US" sz="1600" dirty="0"/>
          </a:p>
          <a:p>
            <a:r>
              <a:rPr lang="en-US" sz="1600" u="sng" dirty="0"/>
              <a:t>WRC Agenda Item 9.1.5</a:t>
            </a:r>
            <a:r>
              <a:rPr lang="en-US" sz="1600" dirty="0"/>
              <a:t>:  Resolution 764 (WRC-15) Consideration of the technical and regulatory impacts of referencing Recommendations ITU R M.1638 1 and ITU R M.1849 1 in Nos. 5.447F and 5.450A of the Radio Regulations</a:t>
            </a:r>
          </a:p>
          <a:p>
            <a:endParaRPr lang="en-US" sz="1600" dirty="0"/>
          </a:p>
        </p:txBody>
      </p:sp>
    </p:spTree>
    <p:extLst>
      <p:ext uri="{BB962C8B-B14F-4D97-AF65-F5344CB8AC3E}">
        <p14:creationId xmlns:p14="http://schemas.microsoft.com/office/powerpoint/2010/main" val="15606077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065" y="304030"/>
            <a:ext cx="7770813" cy="1065213"/>
          </a:xfrm>
        </p:spPr>
        <p:txBody>
          <a:bodyPr/>
          <a:lstStyle/>
          <a:p>
            <a:r>
              <a:rPr lang="en-US" sz="2000" dirty="0"/>
              <a:t>Backup slides</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2692186498"/>
              </p:ext>
            </p:extLst>
          </p:nvPr>
        </p:nvGraphicFramePr>
        <p:xfrm>
          <a:off x="351631" y="918655"/>
          <a:ext cx="8382000" cy="5491963"/>
        </p:xfrm>
        <a:graphic>
          <a:graphicData uri="http://schemas.openxmlformats.org/drawingml/2006/table">
            <a:tbl>
              <a:tblPr firstRow="1" firstCol="1" bandRow="1">
                <a:tableStyleId>{5C22544A-7EE6-4342-B048-85BDC9FD1C3A}</a:tableStyleId>
              </a:tblPr>
              <a:tblGrid>
                <a:gridCol w="609600">
                  <a:extLst>
                    <a:ext uri="{9D8B030D-6E8A-4147-A177-3AD203B41FA5}">
                      <a16:colId xmlns:a16="http://schemas.microsoft.com/office/drawing/2014/main" val="701796456"/>
                    </a:ext>
                  </a:extLst>
                </a:gridCol>
                <a:gridCol w="381000">
                  <a:extLst>
                    <a:ext uri="{9D8B030D-6E8A-4147-A177-3AD203B41FA5}">
                      <a16:colId xmlns:a16="http://schemas.microsoft.com/office/drawing/2014/main" val="2380705413"/>
                    </a:ext>
                  </a:extLst>
                </a:gridCol>
                <a:gridCol w="304800">
                  <a:extLst>
                    <a:ext uri="{9D8B030D-6E8A-4147-A177-3AD203B41FA5}">
                      <a16:colId xmlns:a16="http://schemas.microsoft.com/office/drawing/2014/main" val="1415329075"/>
                    </a:ext>
                  </a:extLst>
                </a:gridCol>
                <a:gridCol w="5439569">
                  <a:extLst>
                    <a:ext uri="{9D8B030D-6E8A-4147-A177-3AD203B41FA5}">
                      <a16:colId xmlns:a16="http://schemas.microsoft.com/office/drawing/2014/main" val="1749245825"/>
                    </a:ext>
                  </a:extLst>
                </a:gridCol>
                <a:gridCol w="838200">
                  <a:extLst>
                    <a:ext uri="{9D8B030D-6E8A-4147-A177-3AD203B41FA5}">
                      <a16:colId xmlns:a16="http://schemas.microsoft.com/office/drawing/2014/main" val="2360663233"/>
                    </a:ext>
                  </a:extLst>
                </a:gridCol>
                <a:gridCol w="808831">
                  <a:extLst>
                    <a:ext uri="{9D8B030D-6E8A-4147-A177-3AD203B41FA5}">
                      <a16:colId xmlns:a16="http://schemas.microsoft.com/office/drawing/2014/main" val="2766987113"/>
                    </a:ext>
                  </a:extLst>
                </a:gridCol>
              </a:tblGrid>
              <a:tr h="274901">
                <a:tc>
                  <a:txBody>
                    <a:bodyPr/>
                    <a:lstStyle/>
                    <a:p>
                      <a:pPr marL="0" marR="0" algn="ctr">
                        <a:lnSpc>
                          <a:spcPct val="107000"/>
                        </a:lnSpc>
                        <a:spcBef>
                          <a:spcPts val="0"/>
                        </a:spcBef>
                        <a:spcAft>
                          <a:spcPts val="800"/>
                        </a:spcAft>
                      </a:pPr>
                      <a:r>
                        <a:rPr lang="en-US" sz="1100" u="none" strike="noStrike" dirty="0">
                          <a:effectLst/>
                          <a:hlinkClick r:id="rId2"/>
                        </a:rPr>
                        <a:t>Created (ET)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ctr">
                        <a:lnSpc>
                          <a:spcPct val="107000"/>
                        </a:lnSpc>
                        <a:spcBef>
                          <a:spcPts val="0"/>
                        </a:spcBef>
                        <a:spcAft>
                          <a:spcPts val="800"/>
                        </a:spcAft>
                      </a:pPr>
                      <a:r>
                        <a:rPr lang="en-US" sz="1100" u="none" strike="noStrike">
                          <a:effectLst/>
                          <a:hlinkClick r:id="rId3"/>
                        </a:rPr>
                        <a:t>DCN</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ctr">
                        <a:lnSpc>
                          <a:spcPct val="107000"/>
                        </a:lnSpc>
                        <a:spcBef>
                          <a:spcPts val="0"/>
                        </a:spcBef>
                        <a:spcAft>
                          <a:spcPts val="800"/>
                        </a:spcAft>
                      </a:pPr>
                      <a:r>
                        <a:rPr lang="en-US" sz="1100" u="none" strike="noStrike">
                          <a:effectLst/>
                          <a:hlinkClick r:id="rId3"/>
                        </a:rPr>
                        <a:t>Rev</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ctr">
                        <a:lnSpc>
                          <a:spcPct val="107000"/>
                        </a:lnSpc>
                        <a:spcBef>
                          <a:spcPts val="0"/>
                        </a:spcBef>
                        <a:spcAft>
                          <a:spcPts val="800"/>
                        </a:spcAft>
                      </a:pPr>
                      <a:r>
                        <a:rPr lang="en-US" sz="1100" u="none" strike="noStrike">
                          <a:effectLst/>
                          <a:hlinkClick r:id="rId4"/>
                        </a:rPr>
                        <a:t>Title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ctr">
                        <a:lnSpc>
                          <a:spcPct val="107000"/>
                        </a:lnSpc>
                        <a:spcBef>
                          <a:spcPts val="0"/>
                        </a:spcBef>
                        <a:spcAft>
                          <a:spcPts val="800"/>
                        </a:spcAft>
                      </a:pPr>
                      <a:r>
                        <a:rPr lang="en-US" sz="1100" u="none" strike="noStrike">
                          <a:effectLst/>
                          <a:hlinkClick r:id="rId5"/>
                        </a:rPr>
                        <a:t>Author (Affiliation)</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ctr">
                        <a:lnSpc>
                          <a:spcPct val="107000"/>
                        </a:lnSpc>
                        <a:spcBef>
                          <a:spcPts val="0"/>
                        </a:spcBef>
                        <a:spcAft>
                          <a:spcPts val="800"/>
                        </a:spcAft>
                      </a:pPr>
                      <a:r>
                        <a:rPr lang="en-US" sz="1100" u="none" strike="noStrike">
                          <a:effectLst/>
                          <a:hlinkClick r:id="rId6"/>
                        </a:rPr>
                        <a:t>Uploaded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extLst>
                  <a:ext uri="{0D108BD9-81ED-4DB2-BD59-A6C34878D82A}">
                    <a16:rowId xmlns:a16="http://schemas.microsoft.com/office/drawing/2014/main" val="3598356211"/>
                  </a:ext>
                </a:extLst>
              </a:tr>
              <a:tr h="388896">
                <a:tc>
                  <a:txBody>
                    <a:bodyPr/>
                    <a:lstStyle/>
                    <a:p>
                      <a:pPr marL="0" marR="0">
                        <a:lnSpc>
                          <a:spcPct val="107000"/>
                        </a:lnSpc>
                        <a:spcBef>
                          <a:spcPts val="0"/>
                        </a:spcBef>
                        <a:spcAft>
                          <a:spcPts val="800"/>
                        </a:spcAft>
                      </a:pPr>
                      <a:r>
                        <a:rPr lang="en-US" sz="1100" dirty="0">
                          <a:effectLst/>
                        </a:rPr>
                        <a:t>17-Jan-2017 ET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Technical and operational characteristics of digital land mobile radios for specific use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dirty="0">
                          <a:effectLst/>
                        </a:rPr>
                        <a:t>ITU-R WP5A (ITU)</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17-Jan-2017 12:04:24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extLst>
                  <a:ext uri="{0D108BD9-81ED-4DB2-BD59-A6C34878D82A}">
                    <a16:rowId xmlns:a16="http://schemas.microsoft.com/office/drawing/2014/main" val="3234242079"/>
                  </a:ext>
                </a:extLst>
              </a:tr>
              <a:tr h="445490">
                <a:tc>
                  <a:txBody>
                    <a:bodyPr/>
                    <a:lstStyle/>
                    <a:p>
                      <a:pPr marL="0" marR="0">
                        <a:lnSpc>
                          <a:spcPct val="107000"/>
                        </a:lnSpc>
                        <a:spcBef>
                          <a:spcPts val="0"/>
                        </a:spcBef>
                        <a:spcAft>
                          <a:spcPts val="800"/>
                        </a:spcAft>
                      </a:pPr>
                      <a:r>
                        <a:rPr lang="en-US" sz="1100">
                          <a:effectLst/>
                        </a:rPr>
                        <a:t>17-Jan-2017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dirty="0">
                          <a:effectLst/>
                        </a:rPr>
                        <a:t>12</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Preliminary information on land mobile service applications associated with work on WRC-19 agenda item 1.15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ITU-R WP5A (ITU-R)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17-Jan-2017 12:00:44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extLst>
                  <a:ext uri="{0D108BD9-81ED-4DB2-BD59-A6C34878D82A}">
                    <a16:rowId xmlns:a16="http://schemas.microsoft.com/office/drawing/2014/main" val="247093755"/>
                  </a:ext>
                </a:extLst>
              </a:tr>
              <a:tr h="502083">
                <a:tc>
                  <a:txBody>
                    <a:bodyPr/>
                    <a:lstStyle/>
                    <a:p>
                      <a:pPr marL="0" marR="0">
                        <a:lnSpc>
                          <a:spcPct val="107000"/>
                        </a:lnSpc>
                        <a:spcBef>
                          <a:spcPts val="0"/>
                        </a:spcBef>
                        <a:spcAft>
                          <a:spcPts val="800"/>
                        </a:spcAft>
                      </a:pPr>
                      <a:r>
                        <a:rPr lang="en-US" sz="1100">
                          <a:effectLst/>
                        </a:rPr>
                        <a:t>17-Jan-2017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dirty="0">
                          <a:effectLst/>
                        </a:rPr>
                        <a:t>13</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Characteristics of terrestrial IMT systems for frequency sharing / interference analysis in the frequency range between 24.25 GHz and 86 GHz</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ITU-R WP5D (ITU-R)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17-Jan-2017 11:07:38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extLst>
                  <a:ext uri="{0D108BD9-81ED-4DB2-BD59-A6C34878D82A}">
                    <a16:rowId xmlns:a16="http://schemas.microsoft.com/office/drawing/2014/main" val="2267878471"/>
                  </a:ext>
                </a:extLst>
              </a:tr>
              <a:tr h="297562">
                <a:tc>
                  <a:txBody>
                    <a:bodyPr/>
                    <a:lstStyle/>
                    <a:p>
                      <a:pPr marL="0" marR="0">
                        <a:lnSpc>
                          <a:spcPct val="107000"/>
                        </a:lnSpc>
                        <a:spcBef>
                          <a:spcPts val="0"/>
                        </a:spcBef>
                        <a:spcAft>
                          <a:spcPts val="800"/>
                        </a:spcAft>
                      </a:pPr>
                      <a:r>
                        <a:rPr lang="en-US" sz="1100">
                          <a:effectLst/>
                        </a:rPr>
                        <a:t>17-Jan-2017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18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PRELIMINARY DRAFT REVISION OF REPORT ITU-R SM.2351-1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ITU-R WP1A (ITU-R)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17-Jan-2017 09:49:40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extLst>
                  <a:ext uri="{0D108BD9-81ED-4DB2-BD59-A6C34878D82A}">
                    <a16:rowId xmlns:a16="http://schemas.microsoft.com/office/drawing/2014/main" val="2899768180"/>
                  </a:ext>
                </a:extLst>
              </a:tr>
              <a:tr h="297562">
                <a:tc>
                  <a:txBody>
                    <a:bodyPr/>
                    <a:lstStyle/>
                    <a:p>
                      <a:pPr marL="0" marR="0">
                        <a:lnSpc>
                          <a:spcPct val="107000"/>
                        </a:lnSpc>
                        <a:spcBef>
                          <a:spcPts val="0"/>
                        </a:spcBef>
                        <a:spcAft>
                          <a:spcPts val="800"/>
                        </a:spcAft>
                      </a:pPr>
                      <a:r>
                        <a:rPr lang="en-US" sz="1100">
                          <a:effectLst/>
                        </a:rPr>
                        <a:t>16-Jan-2017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15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dirty="0">
                          <a:effectLst/>
                        </a:rPr>
                        <a:t>2</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CHARACTERISTICS FOR USE OF VISIBLE LIGHT*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ITU-R WP1A (ITU-R)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16-Jan-2017 17:24:20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extLst>
                  <a:ext uri="{0D108BD9-81ED-4DB2-BD59-A6C34878D82A}">
                    <a16:rowId xmlns:a16="http://schemas.microsoft.com/office/drawing/2014/main" val="3175510121"/>
                  </a:ext>
                </a:extLst>
              </a:tr>
              <a:tr h="297562">
                <a:tc>
                  <a:txBody>
                    <a:bodyPr/>
                    <a:lstStyle/>
                    <a:p>
                      <a:pPr marL="0" marR="0">
                        <a:lnSpc>
                          <a:spcPct val="107000"/>
                        </a:lnSpc>
                        <a:spcBef>
                          <a:spcPts val="0"/>
                        </a:spcBef>
                        <a:spcAft>
                          <a:spcPts val="800"/>
                        </a:spcAft>
                      </a:pPr>
                      <a:r>
                        <a:rPr lang="en-US" sz="1100">
                          <a:effectLst/>
                        </a:rPr>
                        <a:t>15-Jan-2017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16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dirty="0">
                          <a:effectLst/>
                        </a:rPr>
                        <a:t>Preliminary information on fixed service applications associated</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ITU-R WP5C (ITU-R)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16-Jan-2017 17:43:03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extLst>
                  <a:ext uri="{0D108BD9-81ED-4DB2-BD59-A6C34878D82A}">
                    <a16:rowId xmlns:a16="http://schemas.microsoft.com/office/drawing/2014/main" val="2066532634"/>
                  </a:ext>
                </a:extLst>
              </a:tr>
              <a:tr h="558678">
                <a:tc>
                  <a:txBody>
                    <a:bodyPr/>
                    <a:lstStyle/>
                    <a:p>
                      <a:pPr marL="0" marR="0">
                        <a:lnSpc>
                          <a:spcPct val="107000"/>
                        </a:lnSpc>
                        <a:spcBef>
                          <a:spcPts val="0"/>
                        </a:spcBef>
                        <a:spcAft>
                          <a:spcPts val="800"/>
                        </a:spcAft>
                      </a:pPr>
                      <a:r>
                        <a:rPr lang="en-US" sz="1100" dirty="0">
                          <a:effectLst/>
                        </a:rPr>
                        <a:t>15-Jan-2017 ET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14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dirty="0">
                          <a:effectLst/>
                        </a:rPr>
                        <a:t>Study on Question ITU-R 210-3/1 "Wireless power transmission" and WRC-19 agenda item 9.1, issue 9.1.6 in response to Res. 958 (WRC-15) Annex item 1</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ITU-R WP1B</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16-Jan-2017 17:30:00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extLst>
                  <a:ext uri="{0D108BD9-81ED-4DB2-BD59-A6C34878D82A}">
                    <a16:rowId xmlns:a16="http://schemas.microsoft.com/office/drawing/2014/main" val="3312474094"/>
                  </a:ext>
                </a:extLst>
              </a:tr>
              <a:tr h="332302">
                <a:tc>
                  <a:txBody>
                    <a:bodyPr/>
                    <a:lstStyle/>
                    <a:p>
                      <a:pPr marL="0" marR="0">
                        <a:lnSpc>
                          <a:spcPct val="107000"/>
                        </a:lnSpc>
                        <a:spcBef>
                          <a:spcPts val="0"/>
                        </a:spcBef>
                        <a:spcAft>
                          <a:spcPts val="800"/>
                        </a:spcAft>
                      </a:pPr>
                      <a:r>
                        <a:rPr lang="en-US" sz="1100">
                          <a:effectLst/>
                        </a:rPr>
                        <a:t>15-Jan-2017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11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dirty="0">
                          <a:effectLst/>
                        </a:rPr>
                        <a:t>Request for Information on Machine Type Communications (MTC)</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ITU-R WP5A (ITU-R)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16-Jan-2017 18:12:00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extLst>
                  <a:ext uri="{0D108BD9-81ED-4DB2-BD59-A6C34878D82A}">
                    <a16:rowId xmlns:a16="http://schemas.microsoft.com/office/drawing/2014/main" val="1725367561"/>
                  </a:ext>
                </a:extLst>
              </a:tr>
              <a:tr h="445490">
                <a:tc>
                  <a:txBody>
                    <a:bodyPr/>
                    <a:lstStyle/>
                    <a:p>
                      <a:pPr marL="0" marR="0">
                        <a:lnSpc>
                          <a:spcPct val="107000"/>
                        </a:lnSpc>
                        <a:spcBef>
                          <a:spcPts val="0"/>
                        </a:spcBef>
                        <a:spcAft>
                          <a:spcPts val="800"/>
                        </a:spcAft>
                      </a:pPr>
                      <a:r>
                        <a:rPr lang="en-US" sz="1100">
                          <a:effectLst/>
                        </a:rPr>
                        <a:t>15-Jan-2017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10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REQUEST FOR INPUT FOR A REVISION OF RECOMMENDATION ITU-R M.2003 AND REPORT ITU-R M.2227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dirty="0">
                          <a:effectLst/>
                        </a:rPr>
                        <a:t>ITU-R WP5A (ITU-R)</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16-Jan-2017 17:35:25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extLst>
                  <a:ext uri="{0D108BD9-81ED-4DB2-BD59-A6C34878D82A}">
                    <a16:rowId xmlns:a16="http://schemas.microsoft.com/office/drawing/2014/main" val="4018594160"/>
                  </a:ext>
                </a:extLst>
              </a:tr>
              <a:tr h="558678">
                <a:tc>
                  <a:txBody>
                    <a:bodyPr/>
                    <a:lstStyle/>
                    <a:p>
                      <a:pPr marL="0" marR="0">
                        <a:lnSpc>
                          <a:spcPct val="107000"/>
                        </a:lnSpc>
                        <a:spcBef>
                          <a:spcPts val="0"/>
                        </a:spcBef>
                        <a:spcAft>
                          <a:spcPts val="800"/>
                        </a:spcAft>
                      </a:pPr>
                      <a:r>
                        <a:rPr lang="en-US" sz="1100">
                          <a:effectLst/>
                        </a:rPr>
                        <a:t>15-Jan-2017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Operational requirements and technical characteristics of systems in the land mobile service excluding IMT in the frequency band 51.4-52.4 GHz</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dirty="0">
                          <a:effectLst/>
                        </a:rPr>
                        <a:t>ITU-R WP5A (ITU-R)</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16-Jan-2017 17:48:12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extLst>
                  <a:ext uri="{0D108BD9-81ED-4DB2-BD59-A6C34878D82A}">
                    <a16:rowId xmlns:a16="http://schemas.microsoft.com/office/drawing/2014/main" val="2601306780"/>
                  </a:ext>
                </a:extLst>
              </a:tr>
              <a:tr h="558678">
                <a:tc>
                  <a:txBody>
                    <a:bodyPr/>
                    <a:lstStyle/>
                    <a:p>
                      <a:pPr marL="0" marR="0">
                        <a:lnSpc>
                          <a:spcPct val="107000"/>
                        </a:lnSpc>
                        <a:spcBef>
                          <a:spcPts val="0"/>
                        </a:spcBef>
                        <a:spcAft>
                          <a:spcPts val="800"/>
                        </a:spcAft>
                      </a:pPr>
                      <a:r>
                        <a:rPr lang="en-US" sz="1100">
                          <a:effectLst/>
                        </a:rPr>
                        <a:t>15-Jan-2017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gn="r">
                        <a:lnSpc>
                          <a:spcPct val="107000"/>
                        </a:lnSpc>
                        <a:spcBef>
                          <a:spcPts val="0"/>
                        </a:spcBef>
                        <a:spcAft>
                          <a:spcPts val="80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a:effectLst/>
                        </a:rPr>
                        <a:t>Technical and operational characteristics and implementation of railway radiocommunication systems between train and trackside (RSTT)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dirty="0">
                          <a:effectLst/>
                        </a:rPr>
                        <a:t>ITU-R WP5A (ITU-R)</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tc>
                  <a:txBody>
                    <a:bodyPr/>
                    <a:lstStyle/>
                    <a:p>
                      <a:pPr marL="0" marR="0">
                        <a:lnSpc>
                          <a:spcPct val="107000"/>
                        </a:lnSpc>
                        <a:spcBef>
                          <a:spcPts val="0"/>
                        </a:spcBef>
                        <a:spcAft>
                          <a:spcPts val="800"/>
                        </a:spcAft>
                      </a:pPr>
                      <a:r>
                        <a:rPr lang="en-US" sz="1100" dirty="0">
                          <a:effectLst/>
                        </a:rPr>
                        <a:t>16-Jan-2017 17:57:46 ET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2518" marR="22518" marT="22518" marB="22518" anchor="ctr"/>
                </a:tc>
                <a:extLst>
                  <a:ext uri="{0D108BD9-81ED-4DB2-BD59-A6C34878D82A}">
                    <a16:rowId xmlns:a16="http://schemas.microsoft.com/office/drawing/2014/main" val="3312435746"/>
                  </a:ext>
                </a:extLst>
              </a:tr>
            </a:tbl>
          </a:graphicData>
        </a:graphic>
      </p:graphicFrame>
    </p:spTree>
    <p:extLst>
      <p:ext uri="{BB962C8B-B14F-4D97-AF65-F5344CB8AC3E}">
        <p14:creationId xmlns:p14="http://schemas.microsoft.com/office/powerpoint/2010/main" val="253019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Approve the Agenda</a:t>
            </a:r>
          </a:p>
        </p:txBody>
      </p:sp>
      <p:sp>
        <p:nvSpPr>
          <p:cNvPr id="16387" name="Content Placeholder 2"/>
          <p:cNvSpPr>
            <a:spLocks noGrp="1"/>
          </p:cNvSpPr>
          <p:nvPr>
            <p:ph idx="1"/>
          </p:nvPr>
        </p:nvSpPr>
        <p:spPr>
          <a:xfrm>
            <a:off x="685800" y="1752600"/>
            <a:ext cx="7772400" cy="4572000"/>
          </a:xfrm>
        </p:spPr>
        <p:txBody>
          <a:bodyPr/>
          <a:lstStyle/>
          <a:p>
            <a:r>
              <a:rPr lang="en-US" altLang="en-US" u="sng" dirty="0"/>
              <a:t>Motion:</a:t>
            </a:r>
            <a:r>
              <a:rPr lang="en-US" altLang="en-US" dirty="0"/>
              <a:t> To approve the meeting agenda in 18-17/0006r01, for the week. </a:t>
            </a:r>
            <a:endParaRPr lang="en-US" altLang="en-US" sz="2400" b="1" dirty="0"/>
          </a:p>
          <a:p>
            <a:pPr lvl="1"/>
            <a:endParaRPr lang="en-US" altLang="en-US" sz="2400" b="1" dirty="0"/>
          </a:p>
          <a:p>
            <a:pPr lvl="1"/>
            <a:r>
              <a:rPr lang="en-US" altLang="en-US" sz="2400" b="1" dirty="0"/>
              <a:t>Moved by:  	John N</a:t>
            </a:r>
          </a:p>
          <a:p>
            <a:pPr lvl="1"/>
            <a:r>
              <a:rPr lang="en-US" altLang="en-US" sz="2400" b="1" dirty="0"/>
              <a:t>Seconded by:  Jim P</a:t>
            </a:r>
          </a:p>
          <a:p>
            <a:pPr lvl="1"/>
            <a:r>
              <a:rPr lang="en-US" altLang="en-US" sz="2400" b="1" dirty="0"/>
              <a:t>Discussion?</a:t>
            </a:r>
          </a:p>
          <a:p>
            <a:pPr lvl="1"/>
            <a:r>
              <a:rPr lang="en-US" altLang="en-US" sz="2400" b="1" dirty="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a:t>
            </a:fld>
            <a:endParaRPr lang="en-US" altLang="en-US" sz="1200" b="0" dirty="0"/>
          </a:p>
        </p:txBody>
      </p:sp>
      <p:sp>
        <p:nvSpPr>
          <p:cNvPr id="2" name="Date Placeholder 1"/>
          <p:cNvSpPr>
            <a:spLocks noGrp="1"/>
          </p:cNvSpPr>
          <p:nvPr>
            <p:ph type="dt" idx="15"/>
          </p:nvPr>
        </p:nvSpPr>
        <p:spPr/>
        <p:txBody>
          <a:bodyPr/>
          <a:lstStyle/>
          <a:p>
            <a:r>
              <a:rPr lang="en-US" dirty="0"/>
              <a:t>January 2017</a:t>
            </a:r>
            <a:endParaRPr lang="en-GB" dirty="0"/>
          </a:p>
        </p:txBody>
      </p:sp>
      <p:sp>
        <p:nvSpPr>
          <p:cNvPr id="3" name="Footer Placeholder 2"/>
          <p:cNvSpPr>
            <a:spLocks noGrp="1"/>
          </p:cNvSpPr>
          <p:nvPr>
            <p:ph type="ftr" idx="14"/>
          </p:nvPr>
        </p:nvSpPr>
        <p:spPr/>
        <p:txBody>
          <a:bodyPr/>
          <a:lstStyle/>
          <a:p>
            <a:r>
              <a:rPr lang="en-GB" dirty="0"/>
              <a:t>Rich Kennedy, HP Enterprise</a:t>
            </a:r>
          </a:p>
        </p:txBody>
      </p:sp>
    </p:spTree>
    <p:extLst>
      <p:ext uri="{BB962C8B-B14F-4D97-AF65-F5344CB8AC3E}">
        <p14:creationId xmlns:p14="http://schemas.microsoft.com/office/powerpoint/2010/main" val="2835502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u="sng" kern="1600" spc="-100" dirty="0"/>
          </a:p>
          <a:p>
            <a:pPr lvl="1">
              <a:defRPr/>
            </a:pPr>
            <a:r>
              <a:rPr lang="en-US" sz="1800" kern="1600" spc="-100" dirty="0"/>
              <a:t>		</a:t>
            </a:r>
            <a:r>
              <a:rPr lang="en-US" sz="1800" u="sng" kern="1600" spc="-100" dirty="0"/>
              <a:t>Be sure to state your name and affiliation the first time you speak.  </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(Itron) and Acting Chair for this meeting</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dirty="0"/>
              <a:t>January 2017</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Tree>
    <p:extLst>
      <p:ext uri="{BB962C8B-B14F-4D97-AF65-F5344CB8AC3E}">
        <p14:creationId xmlns:p14="http://schemas.microsoft.com/office/powerpoint/2010/main" val="4018662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dirty="0"/>
              <a:t>January 2017</a:t>
            </a:r>
          </a:p>
        </p:txBody>
      </p:sp>
      <p:sp>
        <p:nvSpPr>
          <p:cNvPr id="7171" name="Footer Placeholder 2"/>
          <p:cNvSpPr>
            <a:spLocks noGrp="1"/>
          </p:cNvSpPr>
          <p:nvPr>
            <p:ph type="ftr" sz="quarter" idx="11"/>
          </p:nvPr>
        </p:nvSpPr>
        <p:spPr>
          <a:noFill/>
        </p:spPr>
        <p:txBody>
          <a:bodyPr/>
          <a:lstStyle/>
          <a:p>
            <a:r>
              <a:rPr lang="en-US" dirty="0"/>
              <a:t>Rich Kennedy, HP Enterprise</a:t>
            </a:r>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5</a:t>
            </a:fld>
            <a:endParaRPr lang="en-US" dirty="0"/>
          </a:p>
        </p:txBody>
      </p:sp>
    </p:spTree>
    <p:extLst>
      <p:ext uri="{BB962C8B-B14F-4D97-AF65-F5344CB8AC3E}">
        <p14:creationId xmlns:p14="http://schemas.microsoft.com/office/powerpoint/2010/main" val="309915549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dirty="0"/>
              <a:t>January 2017</a:t>
            </a:r>
          </a:p>
        </p:txBody>
      </p:sp>
      <p:sp>
        <p:nvSpPr>
          <p:cNvPr id="7171" name="Footer Placeholder 2"/>
          <p:cNvSpPr>
            <a:spLocks noGrp="1"/>
          </p:cNvSpPr>
          <p:nvPr>
            <p:ph type="ftr" sz="quarter" idx="11"/>
          </p:nvPr>
        </p:nvSpPr>
        <p:spPr>
          <a:noFill/>
        </p:spPr>
        <p:txBody>
          <a:bodyPr/>
          <a:lstStyle/>
          <a:p>
            <a:r>
              <a:rPr lang="en-US" dirty="0"/>
              <a:t>Rich Kennedy, HP Enterprise</a:t>
            </a:r>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dirty="0"/>
              <a:t>Participation in IEEE 802 Meetings</a:t>
            </a:r>
            <a:endParaRPr lang="en-US" sz="2800" u="sng" dirty="0"/>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6</a:t>
            </a:fld>
            <a:endParaRPr lang="en-US" dirty="0"/>
          </a:p>
        </p:txBody>
      </p:sp>
      <p:sp>
        <p:nvSpPr>
          <p:cNvPr id="8" name="Rectangle 7"/>
          <p:cNvSpPr>
            <a:spLocks noGrp="1" noChangeArrowheads="1"/>
          </p:cNvSpPr>
          <p:nvPr/>
        </p:nvSpPr>
        <p:spPr bwMode="auto">
          <a:xfrm>
            <a:off x="533400" y="1599406"/>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49828887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Approve the San Antonio Minutes</a:t>
            </a:r>
          </a:p>
        </p:txBody>
      </p:sp>
      <p:sp>
        <p:nvSpPr>
          <p:cNvPr id="16387" name="Content Placeholder 2"/>
          <p:cNvSpPr>
            <a:spLocks noGrp="1"/>
          </p:cNvSpPr>
          <p:nvPr>
            <p:ph idx="1"/>
          </p:nvPr>
        </p:nvSpPr>
        <p:spPr>
          <a:xfrm>
            <a:off x="685800" y="1752600"/>
            <a:ext cx="7772400" cy="4572000"/>
          </a:xfrm>
        </p:spPr>
        <p:txBody>
          <a:bodyPr/>
          <a:lstStyle/>
          <a:p>
            <a:r>
              <a:rPr lang="en-US" altLang="en-US" u="sng" dirty="0"/>
              <a:t>Motion:</a:t>
            </a:r>
            <a:r>
              <a:rPr lang="en-US" altLang="en-US" dirty="0"/>
              <a:t> To approve the minutes from the IEEE 802.18 meeting at the San Antonio Plenary in document 18-16/0017r00</a:t>
            </a:r>
          </a:p>
          <a:p>
            <a:pPr lvl="1"/>
            <a:r>
              <a:rPr lang="en-US" altLang="en-US" sz="2400" b="1" dirty="0"/>
              <a:t>Posted: </a:t>
            </a:r>
            <a:r>
              <a:rPr lang="en-US" sz="2400" dirty="0"/>
              <a:t>15-Jan-2017 19:58:52 ET</a:t>
            </a:r>
          </a:p>
          <a:p>
            <a:pPr lvl="1"/>
            <a:endParaRPr lang="en-US" altLang="en-US" sz="2400" b="1" dirty="0"/>
          </a:p>
          <a:p>
            <a:pPr lvl="1"/>
            <a:endParaRPr lang="en-US" altLang="en-US" sz="2400" b="1" dirty="0"/>
          </a:p>
          <a:p>
            <a:pPr lvl="1"/>
            <a:r>
              <a:rPr lang="en-US" altLang="en-US" sz="2400" b="1" dirty="0"/>
              <a:t>Moved by:  	 	Jim P.</a:t>
            </a:r>
          </a:p>
          <a:p>
            <a:pPr lvl="1"/>
            <a:r>
              <a:rPr lang="en-US" altLang="en-US" sz="2400" b="1" dirty="0"/>
              <a:t>Seconded by:   	Tim J.</a:t>
            </a:r>
          </a:p>
          <a:p>
            <a:pPr lvl="1"/>
            <a:r>
              <a:rPr lang="en-US" altLang="en-US" sz="2400" b="1" dirty="0"/>
              <a:t>Discussion?</a:t>
            </a:r>
          </a:p>
          <a:p>
            <a:pPr lvl="1"/>
            <a:r>
              <a:rPr lang="en-US" altLang="en-US" sz="2400" b="1" dirty="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dirty="0"/>
              <a:t>January 2017</a:t>
            </a:r>
            <a:endParaRPr lang="en-GB" dirty="0"/>
          </a:p>
        </p:txBody>
      </p:sp>
      <p:sp>
        <p:nvSpPr>
          <p:cNvPr id="3" name="Footer Placeholder 2"/>
          <p:cNvSpPr>
            <a:spLocks noGrp="1"/>
          </p:cNvSpPr>
          <p:nvPr>
            <p:ph type="ftr" idx="14"/>
          </p:nvPr>
        </p:nvSpPr>
        <p:spPr/>
        <p:txBody>
          <a:bodyPr/>
          <a:lstStyle/>
          <a:p>
            <a:r>
              <a:rPr lang="en-GB" dirty="0"/>
              <a:t>Rich Kennedy, HP Enterprise</a:t>
            </a:r>
          </a:p>
        </p:txBody>
      </p:sp>
    </p:spTree>
    <p:extLst>
      <p:ext uri="{BB962C8B-B14F-4D97-AF65-F5344CB8AC3E}">
        <p14:creationId xmlns:p14="http://schemas.microsoft.com/office/powerpoint/2010/main" val="1381269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a:xfrm>
            <a:off x="659990" y="1524000"/>
            <a:ext cx="7772400" cy="1470025"/>
          </a:xfrm>
        </p:spPr>
        <p:txBody>
          <a:bodyPr/>
          <a:lstStyle/>
          <a:p>
            <a:r>
              <a:rPr lang="en-US" altLang="en-US" sz="4000" dirty="0"/>
              <a:t>Discussion Items</a:t>
            </a:r>
          </a:p>
        </p:txBody>
      </p:sp>
      <p:sp>
        <p:nvSpPr>
          <p:cNvPr id="18435" name="Subtitle 7"/>
          <p:cNvSpPr>
            <a:spLocks noGrp="1"/>
          </p:cNvSpPr>
          <p:nvPr>
            <p:ph type="subTitle" idx="1"/>
          </p:nvPr>
        </p:nvSpPr>
        <p:spPr>
          <a:xfrm>
            <a:off x="1345790" y="2819400"/>
            <a:ext cx="6400800" cy="2743200"/>
          </a:xfrm>
        </p:spPr>
        <p:txBody>
          <a:bodyPr/>
          <a:lstStyle/>
          <a:p>
            <a:r>
              <a:rPr lang="en-US" altLang="en-US" sz="2000" dirty="0"/>
              <a:t>ETSI BRAN and ERM TG11 updates</a:t>
            </a:r>
          </a:p>
          <a:p>
            <a:r>
              <a:rPr lang="en-US" altLang="en-US" sz="2000" dirty="0"/>
              <a:t>CEPT CPG PT-D</a:t>
            </a:r>
          </a:p>
          <a:p>
            <a:r>
              <a:rPr lang="en-US" altLang="en-US" sz="2000" dirty="0"/>
              <a:t>EU Radio Equipment Directive Status</a:t>
            </a:r>
          </a:p>
          <a:p>
            <a:r>
              <a:rPr lang="en-US" altLang="en-US" sz="2000" dirty="0"/>
              <a:t>ACMA Consultations</a:t>
            </a:r>
          </a:p>
          <a:p>
            <a:r>
              <a:rPr lang="en-US" altLang="en-US" sz="2000" dirty="0"/>
              <a:t>Developing IEEE 802 positions for WRC-19</a:t>
            </a:r>
          </a:p>
          <a:p>
            <a:endParaRPr lang="en-US" altLang="en-US" sz="2000" b="0" dirty="0"/>
          </a:p>
        </p:txBody>
      </p:sp>
      <p:sp>
        <p:nvSpPr>
          <p:cNvPr id="4" name="Date Placeholder 3"/>
          <p:cNvSpPr>
            <a:spLocks noGrp="1"/>
          </p:cNvSpPr>
          <p:nvPr>
            <p:ph type="dt" sz="quarter" idx="10"/>
          </p:nvPr>
        </p:nvSpPr>
        <p:spPr/>
        <p:txBody>
          <a:bodyPr/>
          <a:lstStyle/>
          <a:p>
            <a:pPr>
              <a:defRPr/>
            </a:pPr>
            <a:r>
              <a:rPr lang="en-US" dirty="0"/>
              <a:t>January 2017</a:t>
            </a:r>
          </a:p>
        </p:txBody>
      </p:sp>
      <p:sp>
        <p:nvSpPr>
          <p:cNvPr id="5" name="Footer Placeholder 4"/>
          <p:cNvSpPr>
            <a:spLocks noGrp="1"/>
          </p:cNvSpPr>
          <p:nvPr>
            <p:ph type="ftr" sz="quarter" idx="11"/>
          </p:nvPr>
        </p:nvSpPr>
        <p:spPr/>
        <p:txBody>
          <a:bodyPr/>
          <a:lstStyle/>
          <a:p>
            <a:pPr>
              <a:defRPr/>
            </a:pPr>
            <a:r>
              <a:rPr lang="en-US" dirty="0"/>
              <a:t>Rich Kennedy, HP Enterprise</a:t>
            </a:r>
          </a:p>
        </p:txBody>
      </p:sp>
      <p:sp>
        <p:nvSpPr>
          <p:cNvPr id="2" name="Slide Number Placeholder 1"/>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3172003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ETSI 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a:t>EN 300 328 – 2.4 GHz</a:t>
            </a:r>
          </a:p>
          <a:p>
            <a:pPr marL="800100" lvl="1" indent="-342900">
              <a:buFont typeface="Arial" panose="020B0604020202020204" pitchFamily="34" charset="0"/>
              <a:buChar char="•"/>
            </a:pPr>
            <a:r>
              <a:rPr lang="en-US" altLang="en-US" dirty="0"/>
              <a:t>V2.1.1 has been approved and published in the OJEU</a:t>
            </a:r>
          </a:p>
          <a:p>
            <a:pPr marL="800100" lvl="1" indent="-342900">
              <a:buFont typeface="Arial" panose="020B0604020202020204" pitchFamily="34" charset="0"/>
              <a:buChar char="•"/>
            </a:pPr>
            <a:r>
              <a:rPr lang="en-US" altLang="en-US" dirty="0"/>
              <a:t>V2.2.1 in process </a:t>
            </a:r>
          </a:p>
          <a:p>
            <a:pPr marL="800100" lvl="1" indent="-342900">
              <a:buFont typeface="Arial" panose="020B0604020202020204" pitchFamily="34" charset="0"/>
              <a:buChar char="•"/>
            </a:pPr>
            <a:r>
              <a:rPr lang="en-US" altLang="en-US" dirty="0"/>
              <a:t>Receiver requirements tightening</a:t>
            </a:r>
          </a:p>
          <a:p>
            <a:pPr>
              <a:buFont typeface="Arial" panose="020B0604020202020204" pitchFamily="34" charset="0"/>
              <a:buChar char="•"/>
            </a:pPr>
            <a:r>
              <a:rPr lang="en-US" altLang="en-US" dirty="0"/>
              <a:t>EN 301 893 - 5 GHz, still in ENAP Public Enquiry</a:t>
            </a:r>
          </a:p>
          <a:p>
            <a:pPr lvl="1">
              <a:buFont typeface="Arial" panose="020B0604020202020204" pitchFamily="34" charset="0"/>
              <a:buChar char="•"/>
            </a:pPr>
            <a:r>
              <a:rPr lang="en-US" altLang="en-US" dirty="0"/>
              <a:t>Early indications are that the Adaptivity clause will have to change</a:t>
            </a:r>
          </a:p>
          <a:p>
            <a:pPr lvl="2">
              <a:buFont typeface="Arial" panose="020B0604020202020204" pitchFamily="34" charset="0"/>
              <a:buChar char="•"/>
            </a:pPr>
            <a:r>
              <a:rPr lang="en-US" altLang="en-US" dirty="0"/>
              <a:t>NATO unhappy with -72 </a:t>
            </a:r>
            <a:r>
              <a:rPr lang="en-US" altLang="en-US" dirty="0" err="1"/>
              <a:t>dBm</a:t>
            </a:r>
            <a:r>
              <a:rPr lang="en-US" altLang="en-US" dirty="0"/>
              <a:t> ED level for the master</a:t>
            </a:r>
          </a:p>
          <a:p>
            <a:pPr lvl="1">
              <a:buFont typeface="Arial" panose="020B0604020202020204" pitchFamily="34" charset="0"/>
              <a:buChar char="•"/>
            </a:pPr>
            <a:r>
              <a:rPr lang="en-US" altLang="en-US" dirty="0"/>
              <a:t>Due to emerge from PE February 20</a:t>
            </a:r>
            <a:r>
              <a:rPr lang="en-US" altLang="en-US" baseline="30000" dirty="0"/>
              <a:t>th</a:t>
            </a:r>
            <a:r>
              <a:rPr lang="en-US" altLang="en-US" dirty="0"/>
              <a:t> </a:t>
            </a:r>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a:t>January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9</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30912</TotalTime>
  <Words>2615</Words>
  <Application>Microsoft Office PowerPoint</Application>
  <PresentationFormat>On-screen Show (4:3)</PresentationFormat>
  <Paragraphs>422</Paragraphs>
  <Slides>27</Slides>
  <Notes>7</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9" baseType="lpstr">
      <vt:lpstr>Arial Unicode MS</vt:lpstr>
      <vt:lpstr>MS Gothic</vt:lpstr>
      <vt:lpstr>MS PGothic</vt:lpstr>
      <vt:lpstr>MS PGothic</vt:lpstr>
      <vt:lpstr>Arial</vt:lpstr>
      <vt:lpstr>Calibri</vt:lpstr>
      <vt:lpstr>Helvetica</vt:lpstr>
      <vt:lpstr>Monotype Sorts</vt:lpstr>
      <vt:lpstr>Times New Roman</vt:lpstr>
      <vt:lpstr>Wingdings</vt:lpstr>
      <vt:lpstr>Office Theme</vt:lpstr>
      <vt:lpstr>Document</vt:lpstr>
      <vt:lpstr>IEEE 802.18 RR-TAG Atlanta Interim Meeting Agenda</vt:lpstr>
      <vt:lpstr>Agenda</vt:lpstr>
      <vt:lpstr>Approve the Agenda</vt:lpstr>
      <vt:lpstr>Administrative Items</vt:lpstr>
      <vt:lpstr>Other Guidelines for IEEE WG Meetings</vt:lpstr>
      <vt:lpstr>Participation in IEEE 802 Meetings</vt:lpstr>
      <vt:lpstr>Approve the San Antonio Minutes</vt:lpstr>
      <vt:lpstr>Discussion Items</vt:lpstr>
      <vt:lpstr>ETSI Updates</vt:lpstr>
      <vt:lpstr>ETSI Updates [2]</vt:lpstr>
      <vt:lpstr>CEPT CPG PT-D</vt:lpstr>
      <vt:lpstr>Agenda Item 1.16</vt:lpstr>
      <vt:lpstr>Discussions on Draft CEPT Brief</vt:lpstr>
      <vt:lpstr>EU Radio Equipment Directive (RED)</vt:lpstr>
      <vt:lpstr>ACMA Consultations</vt:lpstr>
      <vt:lpstr>IEEE 802 positions for WRC-19</vt:lpstr>
      <vt:lpstr>Thursday Agenda</vt:lpstr>
      <vt:lpstr>Status from Ofcom</vt:lpstr>
      <vt:lpstr>Actions Required</vt:lpstr>
      <vt:lpstr>ITU liaisons</vt:lpstr>
      <vt:lpstr>ITU liaisons - continued</vt:lpstr>
      <vt:lpstr>The other 5 ITU liaisons</vt:lpstr>
      <vt:lpstr>Any Other Business</vt:lpstr>
      <vt:lpstr>Adjourn</vt:lpstr>
      <vt:lpstr>Backup slides</vt:lpstr>
      <vt:lpstr>Backup slides</vt:lpstr>
      <vt:lpstr>Backup slides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216</cp:revision>
  <cp:lastPrinted>1601-01-01T00:00:00Z</cp:lastPrinted>
  <dcterms:created xsi:type="dcterms:W3CDTF">2016-03-03T14:54:45Z</dcterms:created>
  <dcterms:modified xsi:type="dcterms:W3CDTF">2017-01-19T17:46:02Z</dcterms:modified>
</cp:coreProperties>
</file>