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76" r:id="rId3"/>
    <p:sldId id="277" r:id="rId4"/>
    <p:sldId id="275" r:id="rId5"/>
    <p:sldId id="279" r:id="rId6"/>
    <p:sldId id="282" r:id="rId7"/>
    <p:sldId id="280" r:id="rId8"/>
    <p:sldId id="281" r:id="rId9"/>
    <p:sldId id="278" r:id="rId10"/>
    <p:sldId id="271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5405" autoAdjust="0"/>
  </p:normalViewPr>
  <p:slideViewPr>
    <p:cSldViewPr>
      <p:cViewPr varScale="1">
        <p:scale>
          <a:sx n="86" d="100"/>
          <a:sy n="86" d="100"/>
        </p:scale>
        <p:origin x="14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802.18-16/0038r26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help.webex.com__;!!F7jv3iA!n6P6_hputRq0MzCvXMLH53IyiAf16OKrEl3FEqSBAi-x9I80kvMycRYbGHwWmifpAw$" TargetMode="External"/><Relationship Id="rId2" Type="http://schemas.openxmlformats.org/officeDocument/2006/relationships/hyperlink" Target="https://ieeesa.webex.com/cmp3300/webcomponents/widget/globalcallin/globalcallin.do?MTID=m99b7a946707e3d0d9e53cdc6885ccbbe&amp;MTID=m99b7a946707e3d0d9e53cdc6885ccbbe&amp;MTID=m99b7a946707e3d0d9e53cdc6885ccbbe&amp;MTID=m99b7a946707e3d0d9e53cdc6885ccbbe&amp;serviceType=MC&amp;serviceType=MC&amp;serviceType=MC&amp;eventID=1476771892&amp;eventID=1476771892&amp;eventID=1476771892&amp;siteurl=ieeesa&amp;siteurl=ieeesa&amp;siteurl=ieeesa&amp;apiname=globalcallin.php&amp;apiname=globalcallin.php&amp;apiname=globalcallin.php&amp;rnd=1107952732&amp;rnd=1107952732&amp;rnd=1107952732&amp;tollFree=0&amp;tollFree=0&amp;tollFree=0&amp;needFilter=false&amp;needFilter=false&amp;needFilter=false&amp;actappname=cmp3300&amp;actappname=cmp3300&amp;actname=/webcomponents/widget/globalcallin/gcnredirector.do&amp;actname=/webcomponents/widget/globalcallin/gcnredirector.do&amp;renewticket=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86463303##*01*" TargetMode="External"/><Relationship Id="rId2" Type="http://schemas.openxmlformats.org/officeDocument/2006/relationships/hyperlink" Target="https://ieeesa.webex.com/ieeesa/j.php?MTID=m26c23a4b9ba5ccb1f68348f9562860c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86463303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e5ca6cea1f0fdf0a4c719c129c414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74760501##*01*" TargetMode="External"/><Relationship Id="rId4" Type="http://schemas.openxmlformats.org/officeDocument/2006/relationships/hyperlink" Target="tel:+1-646-992-2010,,*01*23374760501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el:%2B1-646-992-2010,,*01*23315594743%23%23*01*" TargetMode="External"/><Relationship Id="rId2" Type="http://schemas.openxmlformats.org/officeDocument/2006/relationships/hyperlink" Target="https://ieeesa.webex.com/ieeesa/j.php?MTID=ma28b1d9d051ecdddab365d1a7ea0068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el:%2B1-213-306-3065,,*01*23315594743%23%23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84321027##*01*" TargetMode="External"/><Relationship Id="rId2" Type="http://schemas.openxmlformats.org/officeDocument/2006/relationships/hyperlink" Target="https://ieeesa.webex.com/ieeesa/j.php?MTID=mf9563fbcb7916d8f12293514ac3efd2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84321027##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471664844##*01*" TargetMode="External"/><Relationship Id="rId2" Type="http://schemas.openxmlformats.org/officeDocument/2006/relationships/hyperlink" Target="https://ieeesa.webex.com/ieeesa/j.php?MTID=mda3e3882a399fa30c3780ec278c8868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471664844##*01*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40773226##*01*" TargetMode="External"/><Relationship Id="rId2" Type="http://schemas.openxmlformats.org/officeDocument/2006/relationships/hyperlink" Target="https://ieeesa.webex.com/ieeesa/j.php?MTID=mc42e8c0d6b5295f1aad7305846aad2cd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40773226##*01*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98132465##*01*" TargetMode="External"/><Relationship Id="rId2" Type="http://schemas.openxmlformats.org/officeDocument/2006/relationships/hyperlink" Target="https://ieeesa.webex.com/ieeesa/j.php?MTID=m2dd3dbb29da70a53b7ed9fbc0037b0f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98132465##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18 </a:t>
            </a:r>
            <a:r>
              <a:rPr lang="en-GB" sz="2000" b="0" kern="0" dirty="0" smtClean="0"/>
              <a:t>August 2022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055443"/>
              </p:ext>
            </p:extLst>
          </p:nvPr>
        </p:nvGraphicFramePr>
        <p:xfrm>
          <a:off x="685800" y="2590800"/>
          <a:ext cx="7924800" cy="44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Document" r:id="rId3" imgW="8284803" imgH="4485542" progId="Word.Document.8">
                  <p:embed/>
                </p:oleObj>
              </mc:Choice>
              <mc:Fallback>
                <p:oleObj name="Document" r:id="rId3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924800" cy="449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Miscellaneous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2562001"/>
            <a:ext cx="80002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call-in numbers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help? Go to </a:t>
            </a: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https://help.webex.com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284729"/>
            <a:ext cx="7770813" cy="480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Weekly </a:t>
            </a:r>
            <a:r>
              <a:rPr lang="en-US" sz="1800" b="0" dirty="0"/>
              <a:t>RR-TAG teleconference calls </a:t>
            </a:r>
            <a:r>
              <a:rPr lang="en-US" sz="1800" b="0" dirty="0" smtClean="0"/>
              <a:t>on 1 September and </a:t>
            </a:r>
            <a:r>
              <a:rPr lang="en-US" sz="1800" b="0" dirty="0" smtClean="0"/>
              <a:t>8 </a:t>
            </a:r>
            <a:r>
              <a:rPr lang="en-US" sz="1800" b="0" dirty="0"/>
              <a:t>September </a:t>
            </a:r>
            <a:r>
              <a:rPr lang="en-US" sz="1800" b="0" dirty="0" smtClean="0"/>
              <a:t>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4:  </a:t>
            </a:r>
            <a:r>
              <a:rPr lang="en-US" sz="1800" b="0" dirty="0"/>
              <a:t>Joint 802.18 and 802.19 Frequency Table ad-hoc calls on t</a:t>
            </a:r>
            <a:r>
              <a:rPr lang="en-US" sz="1800" b="0" kern="1200" dirty="0">
                <a:latin typeface="Times New Roman" pitchFamily="16" charset="0"/>
              </a:rPr>
              <a:t>he fourth Tuesday of every month from August 2022 to December 2022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5:  </a:t>
            </a:r>
            <a:r>
              <a:rPr lang="en-US" sz="1800" b="0" dirty="0"/>
              <a:t>Weekly RR-TAG </a:t>
            </a:r>
            <a:r>
              <a:rPr lang="en-US" sz="1800" b="0" dirty="0" err="1" smtClean="0"/>
              <a:t>mmWave</a:t>
            </a:r>
            <a:r>
              <a:rPr lang="en-US" sz="1800" b="0" dirty="0" smtClean="0"/>
              <a:t> (</a:t>
            </a:r>
            <a:r>
              <a:rPr lang="en-US" sz="1800" b="0" dirty="0" err="1" smtClean="0"/>
              <a:t>mmW</a:t>
            </a:r>
            <a:r>
              <a:rPr lang="en-US" sz="1800" b="0" dirty="0" smtClean="0"/>
              <a:t>) </a:t>
            </a:r>
            <a:r>
              <a:rPr lang="en-US" sz="1800" b="0" dirty="0"/>
              <a:t>ad-hoc teleconference calls from </a:t>
            </a:r>
            <a:r>
              <a:rPr lang="en-US" sz="1800" b="0" dirty="0" smtClean="0"/>
              <a:t>24 August 2022 </a:t>
            </a:r>
            <a:r>
              <a:rPr lang="en-US" sz="1800" b="0" dirty="0"/>
              <a:t>to </a:t>
            </a:r>
            <a:r>
              <a:rPr lang="en-US" sz="1800" b="0" dirty="0" smtClean="0"/>
              <a:t>25 </a:t>
            </a:r>
            <a:r>
              <a:rPr lang="en-US" sz="1800" b="0" dirty="0"/>
              <a:t>January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6:  </a:t>
            </a:r>
            <a:r>
              <a:rPr lang="en-US" sz="1800" b="0" dirty="0"/>
              <a:t>Weekly RR-TAG IEEE Statement Update on Spectrum (ISUS) ad-hoc teleconference calls from 5 September 2022 to 23 January </a:t>
            </a:r>
            <a:r>
              <a:rPr lang="en-US" sz="1800" b="0" dirty="0" smtClean="0"/>
              <a:t>2023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Slides </a:t>
            </a:r>
            <a:r>
              <a:rPr lang="en-US" sz="1800" b="0" dirty="0" smtClean="0"/>
              <a:t>7 </a:t>
            </a:r>
            <a:r>
              <a:rPr lang="en-US" sz="1800" b="0" dirty="0" smtClean="0"/>
              <a:t>and </a:t>
            </a:r>
            <a:r>
              <a:rPr lang="en-US" sz="1800" b="0" dirty="0" smtClean="0"/>
              <a:t>8:  </a:t>
            </a:r>
            <a:r>
              <a:rPr lang="en-US" sz="1800" b="0" dirty="0" smtClean="0"/>
              <a:t>RR-TAG mixed-mode meetings during the IEEE 802 2022 September wireless interim</a:t>
            </a:r>
            <a:endParaRPr lang="en-US" sz="1800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NOTE: a registration fee is required for these two calls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</a:t>
            </a:r>
            <a:r>
              <a:rPr lang="en-US" sz="1800" b="0" dirty="0" smtClean="0"/>
              <a:t>9: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22 September </a:t>
            </a:r>
            <a:r>
              <a:rPr lang="en-US" sz="1800" b="0" dirty="0"/>
              <a:t>to </a:t>
            </a:r>
            <a:r>
              <a:rPr lang="en-US" sz="1800" b="0" dirty="0" smtClean="0"/>
              <a:t>10 November </a:t>
            </a:r>
            <a:r>
              <a:rPr lang="en-US" sz="1800" b="0" dirty="0" smtClean="0"/>
              <a:t>2022</a:t>
            </a: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 September 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8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9/01/2022 </a:t>
            </a:r>
            <a:r>
              <a:rPr lang="en-US" sz="1400" b="0" dirty="0"/>
              <a:t>until </a:t>
            </a:r>
            <a:r>
              <a:rPr lang="en-US" sz="1400" b="0" dirty="0" smtClean="0"/>
              <a:t>9/08/2022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ieeesa.webex.com/ieeesa/j.php?MTID=m26c23a4b9ba5ccb1f68348f9562860c8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/>
              <a:t>2338 646 3303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/>
              <a:t>RR-TAG-weekly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+1-646-992-2010,,23386463303##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+1-213-306-3065,,23386463303##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993774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Joint 18/19 ad-hoc on Frequency </a:t>
            </a:r>
            <a:r>
              <a:rPr lang="en-US" dirty="0">
                <a:latin typeface="Times New Roman" charset="0"/>
              </a:rPr>
              <a:t>Table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Monthly call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56538" cy="4038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 smtClean="0">
                <a:latin typeface="Times New Roman" pitchFamily="16" charset="0"/>
              </a:rPr>
              <a:t>Occurs </a:t>
            </a:r>
            <a:r>
              <a:rPr lang="en-US" sz="1400" b="0" kern="1200" dirty="0">
                <a:latin typeface="Times New Roman" pitchFamily="16" charset="0"/>
              </a:rPr>
              <a:t>the fourth Tuesday of every month effective Tuesday, </a:t>
            </a:r>
            <a:r>
              <a:rPr lang="en-US" sz="1400" b="0" kern="1200" dirty="0" smtClean="0">
                <a:latin typeface="Times New Roman" pitchFamily="16" charset="0"/>
              </a:rPr>
              <a:t>August 23, </a:t>
            </a:r>
            <a:r>
              <a:rPr lang="en-US" sz="1400" b="0" kern="1200" dirty="0">
                <a:latin typeface="Times New Roman" pitchFamily="16" charset="0"/>
              </a:rPr>
              <a:t>2022 until Tuesday, December 27, 2022 from 3:00 PM to 4:00 PM, (UTC-04:00) Eastern Time (US &amp; Canada)3:00 PM  |  (UTC-04:00) Eastern Time (US &amp; Canada)  |  1 </a:t>
            </a:r>
            <a:r>
              <a:rPr lang="en-US" sz="1400" b="0" kern="1200" dirty="0" err="1">
                <a:latin typeface="Times New Roman" pitchFamily="16" charset="0"/>
              </a:rPr>
              <a:t>hr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://ieeesa.webex.com/ieeesa/j.php?MTID=m0e5ca6cea1f0fdf0a4c719c129c4148b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by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number (access code): 2337 476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0501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Joint-</a:t>
            </a:r>
            <a:r>
              <a:rPr lang="en-US" sz="1400" b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Freq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-Table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join from a mobile device (attendees only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1-646-992-2010,,23374760501##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(New York City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1-213-306-3065,,23374760501##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err="1" smtClean="0">
                <a:latin typeface="Times New Roman" charset="0"/>
              </a:rPr>
              <a:t>mmW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24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August 2022 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25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8/24/2022 </a:t>
            </a:r>
            <a:r>
              <a:rPr lang="en-US" sz="1400" b="0" dirty="0"/>
              <a:t>until </a:t>
            </a:r>
            <a:r>
              <a:rPr lang="en-US" sz="1400" b="0" dirty="0" smtClean="0"/>
              <a:t>1/25/2023 </a:t>
            </a:r>
            <a:r>
              <a:rPr lang="en-US" sz="1400" b="0" dirty="0"/>
              <a:t>from </a:t>
            </a:r>
            <a:r>
              <a:rPr lang="en-US" sz="1400" b="0" dirty="0" smtClean="0"/>
              <a:t>3:00 PM </a:t>
            </a:r>
            <a:r>
              <a:rPr lang="en-US" sz="1400" b="0" dirty="0"/>
              <a:t>to </a:t>
            </a:r>
            <a:r>
              <a:rPr lang="en-US" sz="1400" b="0" dirty="0" smtClean="0"/>
              <a:t>4:00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u="sng" dirty="0" smtClean="0">
                <a:hlinkClick r:id="rId2"/>
              </a:rPr>
              <a:t>https</a:t>
            </a:r>
            <a:r>
              <a:rPr lang="en-US" sz="1400" b="0" u="sng" dirty="0">
                <a:hlinkClick r:id="rId2"/>
              </a:rPr>
              <a:t>://</a:t>
            </a:r>
            <a:r>
              <a:rPr lang="en-US" sz="1400" b="0" u="sng" dirty="0" smtClean="0">
                <a:hlinkClick r:id="rId2"/>
              </a:rPr>
              <a:t>ieeesa.webex.com/ieeesa/j.php?MTID=ma28b1d9d051ecdddab365d1a7ea00687</a:t>
            </a:r>
            <a:r>
              <a:rPr lang="en-US" sz="1400" b="0" u="sng" dirty="0" smtClean="0"/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2331 559 4743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mmWave</a:t>
            </a: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0" dirty="0" smtClean="0"/>
              <a:t>weekly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+1-646-992-2010,,23315594743##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+1-213-306-3065,,23315594743##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5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 September 2022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23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9/0</a:t>
            </a:r>
            <a:r>
              <a:rPr lang="en-US" sz="1400" b="0" dirty="0" smtClean="0"/>
              <a:t>5/2022 </a:t>
            </a:r>
            <a:r>
              <a:rPr lang="en-US" sz="1400" b="0" dirty="0"/>
              <a:t>until </a:t>
            </a:r>
            <a:r>
              <a:rPr lang="en-US" sz="1400" b="0" dirty="0" smtClean="0"/>
              <a:t>1/23/2023 </a:t>
            </a:r>
            <a:r>
              <a:rPr lang="en-US" sz="1400" b="0" dirty="0"/>
              <a:t>from </a:t>
            </a:r>
            <a:r>
              <a:rPr lang="en-US" sz="1400" b="0" dirty="0" smtClean="0"/>
              <a:t>11:00 AM </a:t>
            </a:r>
            <a:r>
              <a:rPr lang="en-US" sz="1400" b="0" dirty="0"/>
              <a:t>to </a:t>
            </a:r>
            <a:r>
              <a:rPr lang="en-US" sz="1400" b="0" dirty="0" smtClean="0"/>
              <a:t>12:00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ieeesa.webex.com/ieeesa/j.php?MTID=mf9563fbcb7916d8f12293514ac3efd25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2358 432 1027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+1-646-992-2010,,23584321027##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+1-213-306-3065,,23584321027##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2022 September wireless interim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TUE AM2, 13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</a:t>
            </a:r>
            <a:r>
              <a:rPr lang="en-US" sz="1400" dirty="0" smtClean="0">
                <a:solidFill>
                  <a:srgbClr val="FF0000"/>
                </a:solidFill>
              </a:rPr>
              <a:t>call.</a:t>
            </a:r>
            <a:endParaRPr lang="en-US" sz="1400" dirty="0">
              <a:solidFill>
                <a:srgbClr val="FF0000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ieeesa.webex.com/ieeesa/j.php?MTID=mda3e3882a399fa30c3780ec278c88687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2347 166 4844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err="1" smtClean="0"/>
              <a:t>Reg</a:t>
            </a:r>
            <a:r>
              <a:rPr lang="en-US" sz="1400" b="0" dirty="0" smtClean="0"/>
              <a:t>-fee-required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</a:t>
            </a:r>
            <a:r>
              <a:rPr lang="en-US" sz="1400" b="0" dirty="0" smtClean="0">
                <a:hlinkClick r:id="rId3"/>
              </a:rPr>
              <a:t>23471664844##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</a:t>
            </a:r>
            <a:r>
              <a:rPr lang="en-US" sz="1400" b="0" dirty="0" smtClean="0">
                <a:hlinkClick r:id="rId4"/>
              </a:rPr>
              <a:t>23471664844##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2022 September wireless interim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THU AM1, 15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call.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ieeesa.webex.com/ieeesa/j.php?MTID=mc42e8c0d6b5295f1aad7305846aad2cd</a:t>
            </a:r>
            <a:r>
              <a:rPr lang="en-US" sz="1400" b="0" dirty="0" smtClean="0"/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2334 077 3226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err="1" smtClean="0"/>
              <a:t>Reg</a:t>
            </a:r>
            <a:r>
              <a:rPr lang="en-US" sz="1400" b="0" dirty="0" smtClean="0"/>
              <a:t>-fee-required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</a:t>
            </a:r>
            <a:r>
              <a:rPr lang="en-US" sz="1400" b="0" dirty="0" smtClean="0">
                <a:hlinkClick r:id="rId3"/>
              </a:rPr>
              <a:t>23340773226##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</a:t>
            </a:r>
            <a:r>
              <a:rPr lang="en-US" sz="1400" b="0" dirty="0" smtClean="0">
                <a:hlinkClick r:id="rId4"/>
              </a:rPr>
              <a:t>23340773226##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22 September to 10 November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9/22/2022 </a:t>
            </a:r>
            <a:r>
              <a:rPr lang="en-US" sz="1400" b="0" dirty="0"/>
              <a:t>until </a:t>
            </a:r>
            <a:r>
              <a:rPr lang="en-US" sz="1400" b="0" dirty="0" smtClean="0"/>
              <a:t>11/10/2022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ieeesa.webex.com/ieeesa/j.php?MTID=m2dd3dbb29da70a53b7ed9fbc0037b0f8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2359 813 2465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RR-TAG-weekly-2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+1-646-992-2010,,23598132465##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+1-213-306-3065,,23598132465##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831</TotalTime>
  <Words>503</Words>
  <Application>Microsoft Office PowerPoint</Application>
  <PresentationFormat>On-screen Show (4:3)</PresentationFormat>
  <Paragraphs>173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weekly calls  – 1 September to 8 September 2022</vt:lpstr>
      <vt:lpstr>Joint 18/19 ad-hoc on Frequency Table – Monthly call</vt:lpstr>
      <vt:lpstr>RR-TAG mmW ad-hoc weekly calls  – 24 August 2022 to 25 January 2023</vt:lpstr>
      <vt:lpstr>RR-TAG ISUS ad-hoc weekly calls  – 5 September 2022 to 23 January 2023</vt:lpstr>
      <vt:lpstr>RR-TAG 2022 September wireless interim – TUE AM2, 13 September 2022</vt:lpstr>
      <vt:lpstr>RR-TAG 2022 September wireless interim – THU AM1, 15 September 2022</vt:lpstr>
      <vt:lpstr>RR-TAG weekly calls  – 22 September to 10 November 2022</vt:lpstr>
      <vt:lpstr>Miscellaneous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18-16-0038-26-0000</cp:keywords>
  <cp:lastModifiedBy>Edward Au</cp:lastModifiedBy>
  <cp:revision>159</cp:revision>
  <cp:lastPrinted>1601-01-01T00:00:00Z</cp:lastPrinted>
  <dcterms:created xsi:type="dcterms:W3CDTF">2016-03-03T14:54:45Z</dcterms:created>
  <dcterms:modified xsi:type="dcterms:W3CDTF">2022-08-19T01:57:29Z</dcterms:modified>
</cp:coreProperties>
</file>