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72" r:id="rId2"/>
    <p:sldId id="276" r:id="rId3"/>
    <p:sldId id="277" r:id="rId4"/>
    <p:sldId id="278" r:id="rId5"/>
    <p:sldId id="279" r:id="rId6"/>
    <p:sldId id="275" r:id="rId7"/>
    <p:sldId id="271" r:id="rId8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85" autoAdjust="0"/>
    <p:restoredTop sz="95405" autoAdjust="0"/>
  </p:normalViewPr>
  <p:slideViewPr>
    <p:cSldViewPr>
      <p:cViewPr varScale="1">
        <p:scale>
          <a:sx n="86" d="100"/>
          <a:sy n="86" d="100"/>
        </p:scale>
        <p:origin x="1454" y="4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4" d="100"/>
          <a:sy n="64" d="100"/>
        </p:scale>
        <p:origin x="3101" y="77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olcomb, Jay" userId="aee8fcb3-73df-479f-8979-0e12987586b3" providerId="ADAL" clId="{44020275-60E8-4C4B-A89B-30BD6EE28A65}"/>
    <pc:docChg chg="undo modSld delMainMaster modMainMaster">
      <pc:chgData name="Holcomb, Jay" userId="aee8fcb3-73df-479f-8979-0e12987586b3" providerId="ADAL" clId="{44020275-60E8-4C4B-A89B-30BD6EE28A65}" dt="2018-01-12T15:05:23.680" v="104"/>
      <pc:docMkLst>
        <pc:docMk/>
      </pc:docMkLst>
      <pc:sldChg chg="modSp">
        <pc:chgData name="Holcomb, Jay" userId="aee8fcb3-73df-479f-8979-0e12987586b3" providerId="ADAL" clId="{44020275-60E8-4C4B-A89B-30BD6EE28A65}" dt="2018-01-12T15:02:25.481" v="38"/>
        <pc:sldMkLst>
          <pc:docMk/>
          <pc:sldMk cId="1328669562" sldId="270"/>
        </pc:sldMkLst>
        <pc:spChg chg="mod">
          <ac:chgData name="Holcomb, Jay" userId="aee8fcb3-73df-479f-8979-0e12987586b3" providerId="ADAL" clId="{44020275-60E8-4C4B-A89B-30BD6EE28A65}" dt="2018-01-12T15:02:25.481" v="38"/>
          <ac:spMkLst>
            <pc:docMk/>
            <pc:sldMk cId="1328669562" sldId="270"/>
            <ac:spMk id="8" creationId="{00000000-0000-0000-0000-000000000000}"/>
          </ac:spMkLst>
        </pc:spChg>
      </pc:sldChg>
      <pc:sldChg chg="modSp">
        <pc:chgData name="Holcomb, Jay" userId="aee8fcb3-73df-479f-8979-0e12987586b3" providerId="ADAL" clId="{44020275-60E8-4C4B-A89B-30BD6EE28A65}" dt="2018-01-12T15:02:38.329" v="43" actId="6549"/>
        <pc:sldMkLst>
          <pc:docMk/>
          <pc:sldMk cId="31260194" sldId="271"/>
        </pc:sldMkLst>
        <pc:spChg chg="mod">
          <ac:chgData name="Holcomb, Jay" userId="aee8fcb3-73df-479f-8979-0e12987586b3" providerId="ADAL" clId="{44020275-60E8-4C4B-A89B-30BD6EE28A65}" dt="2018-01-12T15:02:38.329" v="43" actId="6549"/>
          <ac:spMkLst>
            <pc:docMk/>
            <pc:sldMk cId="31260194" sldId="271"/>
            <ac:spMk id="8" creationId="{00000000-0000-0000-0000-000000000000}"/>
          </ac:spMkLst>
        </pc:spChg>
      </pc:sldChg>
      <pc:sldChg chg="modSp">
        <pc:chgData name="Holcomb, Jay" userId="aee8fcb3-73df-479f-8979-0e12987586b3" providerId="ADAL" clId="{44020275-60E8-4C4B-A89B-30BD6EE28A65}" dt="2018-01-12T15:03:03.466" v="55" actId="20577"/>
        <pc:sldMkLst>
          <pc:docMk/>
          <pc:sldMk cId="3469680080" sldId="272"/>
        </pc:sldMkLst>
        <pc:spChg chg="mod">
          <ac:chgData name="Holcomb, Jay" userId="aee8fcb3-73df-479f-8979-0e12987586b3" providerId="ADAL" clId="{44020275-60E8-4C4B-A89B-30BD6EE28A65}" dt="2018-01-12T15:03:03.466" v="55" actId="20577"/>
          <ac:spMkLst>
            <pc:docMk/>
            <pc:sldMk cId="3469680080" sldId="272"/>
            <ac:spMk id="8" creationId="{00000000-0000-0000-0000-000000000000}"/>
          </ac:spMkLst>
        </pc:spChg>
      </pc:sldChg>
      <pc:sldMasterChg chg="addSp modSp modSldLayout">
        <pc:chgData name="Holcomb, Jay" userId="aee8fcb3-73df-479f-8979-0e12987586b3" providerId="ADAL" clId="{44020275-60E8-4C4B-A89B-30BD6EE28A65}" dt="2018-01-12T15:05:23.680" v="104"/>
        <pc:sldMasterMkLst>
          <pc:docMk/>
          <pc:sldMasterMk cId="0" sldId="2147483648"/>
        </pc:sldMasterMkLst>
        <pc:spChg chg="mod">
          <ac:chgData name="Holcomb, Jay" userId="aee8fcb3-73df-479f-8979-0e12987586b3" providerId="ADAL" clId="{44020275-60E8-4C4B-A89B-30BD6EE28A65}" dt="2018-01-12T15:00:15.646" v="2" actId="6549"/>
          <ac:spMkLst>
            <pc:docMk/>
            <pc:sldMasterMk cId="0" sldId="2147483648"/>
            <ac:spMk id="10" creationId="{00000000-0000-0000-0000-000000000000}"/>
          </ac:spMkLst>
        </pc:spChg>
        <pc:spChg chg="add">
          <ac:chgData name="Holcomb, Jay" userId="aee8fcb3-73df-479f-8979-0e12987586b3" providerId="ADAL" clId="{44020275-60E8-4C4B-A89B-30BD6EE28A65}" dt="2018-01-12T15:05:23.680" v="104"/>
          <ac:spMkLst>
            <pc:docMk/>
            <pc:sldMasterMk cId="0" sldId="2147483648"/>
            <ac:spMk id="11" creationId="{80307905-E138-48A1-B04F-D3CCA7FAD341}"/>
          </ac:spMkLst>
        </pc:spChg>
        <pc:spChg chg="mod">
          <ac:chgData name="Holcomb, Jay" userId="aee8fcb3-73df-479f-8979-0e12987586b3" providerId="ADAL" clId="{44020275-60E8-4C4B-A89B-30BD6EE28A65}" dt="2018-01-12T15:05:00.581" v="101" actId="14100"/>
          <ac:spMkLst>
            <pc:docMk/>
            <pc:sldMasterMk cId="0" sldId="2147483648"/>
            <ac:spMk id="1029" creationId="{00000000-0000-0000-0000-000000000000}"/>
          </ac:spMkLst>
        </pc:spChg>
        <pc:spChg chg="mod">
          <ac:chgData name="Holcomb, Jay" userId="aee8fcb3-73df-479f-8979-0e12987586b3" providerId="ADAL" clId="{44020275-60E8-4C4B-A89B-30BD6EE28A65}" dt="2018-01-12T15:03:23.643" v="56"/>
          <ac:spMkLst>
            <pc:docMk/>
            <pc:sldMasterMk cId="0" sldId="2147483648"/>
            <ac:spMk id="1032" creationId="{00000000-0000-0000-0000-000000000000}"/>
          </ac:spMkLst>
        </pc:spChg>
        <pc:sldLayoutChg chg="addSp modSp">
          <pc:chgData name="Holcomb, Jay" userId="aee8fcb3-73df-479f-8979-0e12987586b3" providerId="ADAL" clId="{44020275-60E8-4C4B-A89B-30BD6EE28A65}" dt="2018-01-12T15:05:17.448" v="103" actId="1076"/>
          <pc:sldLayoutMkLst>
            <pc:docMk/>
            <pc:sldMasterMk cId="0" sldId="2147483648"/>
            <pc:sldLayoutMk cId="0" sldId="2147483650"/>
          </pc:sldLayoutMkLst>
          <pc:spChg chg="mod">
            <ac:chgData name="Holcomb, Jay" userId="aee8fcb3-73df-479f-8979-0e12987586b3" providerId="ADAL" clId="{44020275-60E8-4C4B-A89B-30BD6EE28A65}" dt="2018-01-12T15:03:29.487" v="57" actId="14100"/>
            <ac:spMkLst>
              <pc:docMk/>
              <pc:sldMasterMk cId="0" sldId="2147483648"/>
              <pc:sldLayoutMk cId="0" sldId="2147483650"/>
              <ac:spMk id="6" creationId="{00000000-0000-0000-0000-000000000000}"/>
            </ac:spMkLst>
          </pc:spChg>
          <pc:spChg chg="add mod">
            <ac:chgData name="Holcomb, Jay" userId="aee8fcb3-73df-479f-8979-0e12987586b3" providerId="ADAL" clId="{44020275-60E8-4C4B-A89B-30BD6EE28A65}" dt="2018-01-12T15:05:17.448" v="103" actId="1076"/>
            <ac:spMkLst>
              <pc:docMk/>
              <pc:sldMasterMk cId="0" sldId="2147483648"/>
              <pc:sldLayoutMk cId="0" sldId="2147483650"/>
              <ac:spMk id="7" creationId="{EE87740C-0330-406D-9CAC-10DC77206C2C}"/>
            </ac:spMkLst>
          </pc:spChg>
        </pc:sldLayoutChg>
      </pc:sldMasterChg>
      <pc:sldMasterChg chg="del">
        <pc:chgData name="Holcomb, Jay" userId="aee8fcb3-73df-479f-8979-0e12987586b3" providerId="ADAL" clId="{44020275-60E8-4C4B-A89B-30BD6EE28A65}" dt="2018-01-12T15:00:09.058" v="0" actId="2696"/>
        <pc:sldMasterMkLst>
          <pc:docMk/>
          <pc:sldMasterMk cId="2822029497" sldId="2147483651"/>
        </pc:sldMasterMkLst>
      </pc:sldMaster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7/18/2022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052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>
          <a:xfrm>
            <a:off x="4191000" y="6475413"/>
            <a:ext cx="682625" cy="363537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smtClean="0"/>
              <a:t>Edward Au (Huawei)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July 2022</a:t>
            </a:r>
            <a:endParaRPr lang="en-GB" dirty="0"/>
          </a:p>
        </p:txBody>
      </p:sp>
      <p:sp>
        <p:nvSpPr>
          <p:cNvPr id="7" name="Rectangle 4">
            <a:extLst>
              <a:ext uri="{FF2B5EF4-FFF2-40B4-BE49-F238E27FC236}">
                <a16:creationId xmlns="" xmlns:a16="http://schemas.microsoft.com/office/drawing/2014/main" id="{EE87740C-0330-406D-9CAC-10DC77206C2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96912" y="6475412"/>
            <a:ext cx="1375981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algn="l"/>
            <a:r>
              <a:rPr lang="en-GB" dirty="0"/>
              <a:t>Call-In Information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970088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July 2022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smtClean="0"/>
              <a:t>Edward Au (Huawei)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267200" y="6475413"/>
            <a:ext cx="606425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6944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en-GB" dirty="0"/>
              <a:t>Jay Holcomb (Itron)</a:t>
            </a:r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802.18-16/0038r24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  <p:sp>
        <p:nvSpPr>
          <p:cNvPr id="11" name="Rectangle 4">
            <a:extLst>
              <a:ext uri="{FF2B5EF4-FFF2-40B4-BE49-F238E27FC236}">
                <a16:creationId xmlns="" xmlns:a16="http://schemas.microsoft.com/office/drawing/2014/main" id="{80307905-E138-48A1-B04F-D3CCA7FAD34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96912" y="6475412"/>
            <a:ext cx="1375981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pPr algn="l"/>
            <a:r>
              <a:rPr lang="en-GB" dirty="0"/>
              <a:t>Call-In Information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id="1" dur="indefinite" restart="never" nodeType="tmRoot"/>
      </p:par>
    </p:tnLst>
  </p:timing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tel:+1-646-992-2010,,*01*23386463303##*01*" TargetMode="External"/><Relationship Id="rId2" Type="http://schemas.openxmlformats.org/officeDocument/2006/relationships/hyperlink" Target="https://ieeesa.webex.com/ieeesa/j.php?MTID=m26c23a4b9ba5ccb1f68348f9562860c8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tel:+1-213-306-3065,,*01*23386463303##*01*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tel:+1-646-992-2010,,*01*23598132465##*01*" TargetMode="External"/><Relationship Id="rId2" Type="http://schemas.openxmlformats.org/officeDocument/2006/relationships/hyperlink" Target="https://ieeesa.webex.com/ieeesa/j.php?MTID=m2dd3dbb29da70a53b7ed9fbc0037b0f8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tel:+1-213-306-3065,,*01*23598132465##*01*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tel:+1-646-992-2010,,*01*23584321027##*01*" TargetMode="External"/><Relationship Id="rId2" Type="http://schemas.openxmlformats.org/officeDocument/2006/relationships/hyperlink" Target="https://ieeesa.webex.com/ieeesa/j.php?MTID=mf9563fbcb7916d8f12293514ac3efd25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tel:+1-213-306-3065,,*01*23584321027##*01*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eeesa.webex.com/ieeesa/j.php?MTID=m0e5ca6cea1f0fdf0a4c719c129c4148b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tel:+1-213-306-3065,,*01*23374760501##*01*" TargetMode="External"/><Relationship Id="rId4" Type="http://schemas.openxmlformats.org/officeDocument/2006/relationships/hyperlink" Target="tel:+1-646-992-2010,,*01*23374760501##*01*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urldefense.com/v3/__https:/help.webex.com__;!!F7jv3iA!n6P6_hputRq0MzCvXMLH53IyiAf16OKrEl3FEqSBAi-x9I80kvMycRYbGHwWmifpAw$" TargetMode="External"/><Relationship Id="rId2" Type="http://schemas.openxmlformats.org/officeDocument/2006/relationships/hyperlink" Target="https://ieeesa.webex.com/cmp3300/webcomponents/widget/globalcallin/globalcallin.do?MTID=m99b7a946707e3d0d9e53cdc6885ccbbe&amp;MTID=m99b7a946707e3d0d9e53cdc6885ccbbe&amp;MTID=m99b7a946707e3d0d9e53cdc6885ccbbe&amp;MTID=m99b7a946707e3d0d9e53cdc6885ccbbe&amp;serviceType=MC&amp;serviceType=MC&amp;serviceType=MC&amp;eventID=1476771892&amp;eventID=1476771892&amp;eventID=1476771892&amp;siteurl=ieeesa&amp;siteurl=ieeesa&amp;siteurl=ieeesa&amp;apiname=globalcallin.php&amp;apiname=globalcallin.php&amp;apiname=globalcallin.php&amp;rnd=1107952732&amp;rnd=1107952732&amp;rnd=1107952732&amp;tollFree=0&amp;tollFree=0&amp;tollFree=0&amp;needFilter=false&amp;needFilter=false&amp;needFilter=false&amp;actappname=cmp3300&amp;actappname=cmp3300&amp;actname=/webcomponents/widget/globalcallin/gcnredirector.do&amp;actname=/webcomponents/widget/globalcallin/gcnredirector.do&amp;renewticket=0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 smtClean="0"/>
              <a:t>Edward Au (Huawei)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198688" cy="273050"/>
          </a:xfrm>
        </p:spPr>
        <p:txBody>
          <a:bodyPr/>
          <a:lstStyle/>
          <a:p>
            <a:r>
              <a:rPr lang="en-US" dirty="0" smtClean="0"/>
              <a:t>July 2022</a:t>
            </a:r>
            <a:endParaRPr lang="en-GB" dirty="0"/>
          </a:p>
        </p:txBody>
      </p:sp>
      <p:sp>
        <p:nvSpPr>
          <p:cNvPr id="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>
                <a:latin typeface="Times New Roman" charset="0"/>
              </a:rPr>
              <a:t>IEEE 802.18 RR-TAG</a:t>
            </a:r>
            <a:br>
              <a:rPr lang="en-US" dirty="0">
                <a:latin typeface="Times New Roman" charset="0"/>
              </a:rPr>
            </a:br>
            <a:r>
              <a:rPr lang="en-US" dirty="0">
                <a:latin typeface="Times New Roman" charset="0"/>
              </a:rPr>
              <a:t>Teleconference Call-In Info</a:t>
            </a:r>
            <a:endParaRPr lang="en-GB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685800" y="1889125"/>
            <a:ext cx="777240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algn="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kern="0" dirty="0"/>
              <a:t>Date:</a:t>
            </a:r>
            <a:r>
              <a:rPr lang="en-GB" sz="2000" b="0" kern="0" dirty="0"/>
              <a:t> </a:t>
            </a:r>
            <a:r>
              <a:rPr lang="en-GB" sz="2000" b="0" kern="0" dirty="0" smtClean="0"/>
              <a:t>18 </a:t>
            </a:r>
            <a:r>
              <a:rPr lang="en-GB" sz="2000" b="0" kern="0" dirty="0" smtClean="0"/>
              <a:t>July 2022</a:t>
            </a:r>
            <a:endParaRPr lang="en-GB" sz="2000" b="0" kern="0" dirty="0"/>
          </a:p>
        </p:txBody>
      </p:sp>
      <p:graphicFrame>
        <p:nvGraphicFramePr>
          <p:cNvPr id="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2157665"/>
              </p:ext>
            </p:extLst>
          </p:nvPr>
        </p:nvGraphicFramePr>
        <p:xfrm>
          <a:off x="533400" y="2632869"/>
          <a:ext cx="8610599" cy="296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" name="Document" r:id="rId3" imgW="8255656" imgH="2794721" progId="Word.Document.8">
                  <p:embed/>
                </p:oleObj>
              </mc:Choice>
              <mc:Fallback>
                <p:oleObj name="Document" r:id="rId3" imgW="8255656" imgH="2794721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632869"/>
                        <a:ext cx="8610599" cy="296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6968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 smtClean="0"/>
              <a:t>Edward Au (Huawei)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198688" cy="273050"/>
          </a:xfrm>
        </p:spPr>
        <p:txBody>
          <a:bodyPr/>
          <a:lstStyle/>
          <a:p>
            <a:r>
              <a:rPr lang="en-US" dirty="0" smtClean="0"/>
              <a:t>July 2022</a:t>
            </a:r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685800"/>
          </a:xfrm>
        </p:spPr>
        <p:txBody>
          <a:bodyPr/>
          <a:lstStyle/>
          <a:p>
            <a:r>
              <a:rPr lang="en-US" dirty="0" smtClean="0">
                <a:latin typeface="Times New Roman" charset="0"/>
              </a:rPr>
              <a:t>Abstract</a:t>
            </a:r>
            <a:endParaRPr lang="en-US" dirty="0"/>
          </a:p>
        </p:txBody>
      </p:sp>
      <p:sp>
        <p:nvSpPr>
          <p:cNvPr id="11" name="Rectangle 4">
            <a:extLst>
              <a:ext uri="{FF2B5EF4-FFF2-40B4-BE49-F238E27FC236}">
                <a16:creationId xmlns="" xmlns:a16="http://schemas.microsoft.com/office/drawing/2014/main" id="{04F91800-BBAE-4F2C-8534-1DBF181974F2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685800" y="1600200"/>
            <a:ext cx="7770813" cy="3231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indent="0" algn="just"/>
            <a:r>
              <a:rPr lang="en-US" sz="2000" dirty="0" smtClean="0"/>
              <a:t>This revision provides the teleconference call information of the following teleconference calls: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0" dirty="0" smtClean="0"/>
              <a:t>Slide 3:  Weekly </a:t>
            </a:r>
            <a:r>
              <a:rPr lang="en-US" sz="1800" b="0" dirty="0"/>
              <a:t>RR-TAG teleconference calls from </a:t>
            </a:r>
            <a:r>
              <a:rPr lang="en-US" sz="1800" b="0" dirty="0" smtClean="0"/>
              <a:t>21 July </a:t>
            </a:r>
            <a:r>
              <a:rPr lang="en-US" sz="1800" b="0" dirty="0"/>
              <a:t>to </a:t>
            </a:r>
            <a:r>
              <a:rPr lang="en-US" sz="1800" b="0" dirty="0" smtClean="0"/>
              <a:t>8 </a:t>
            </a:r>
            <a:r>
              <a:rPr lang="en-US" sz="1800" b="0" dirty="0"/>
              <a:t>September </a:t>
            </a:r>
            <a:r>
              <a:rPr lang="en-US" sz="1800" b="0" dirty="0" smtClean="0"/>
              <a:t>2022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0" dirty="0"/>
              <a:t>Slide </a:t>
            </a:r>
            <a:r>
              <a:rPr lang="en-US" sz="1800" b="0" dirty="0" smtClean="0"/>
              <a:t>4:  </a:t>
            </a:r>
            <a:r>
              <a:rPr lang="en-US" sz="1800" b="0" dirty="0"/>
              <a:t>Weekly RR-TAG teleconference calls from </a:t>
            </a:r>
            <a:r>
              <a:rPr lang="en-US" sz="1800" b="0" dirty="0" smtClean="0"/>
              <a:t>22 September </a:t>
            </a:r>
            <a:r>
              <a:rPr lang="en-US" sz="1800" b="0" dirty="0"/>
              <a:t>to </a:t>
            </a:r>
            <a:r>
              <a:rPr lang="en-US" sz="1800" b="0" dirty="0" smtClean="0"/>
              <a:t>10 November 2022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0" dirty="0" smtClean="0"/>
              <a:t>Slide 5:  </a:t>
            </a:r>
            <a:r>
              <a:rPr lang="en-US" sz="1800" b="0" dirty="0"/>
              <a:t>Weekly </a:t>
            </a:r>
            <a:r>
              <a:rPr lang="en-US" sz="1800" b="0" dirty="0" smtClean="0"/>
              <a:t>RR-TAG IEEE Statement Update on Spectrum (ISUS) ad-hoc </a:t>
            </a:r>
            <a:r>
              <a:rPr lang="en-US" sz="1800" b="0" dirty="0"/>
              <a:t>teleconference calls from </a:t>
            </a:r>
            <a:r>
              <a:rPr lang="en-US" sz="1800" b="0" dirty="0" smtClean="0"/>
              <a:t>25 July 2022 </a:t>
            </a:r>
            <a:r>
              <a:rPr lang="en-US" sz="1800" b="0" dirty="0"/>
              <a:t>to </a:t>
            </a:r>
            <a:r>
              <a:rPr lang="en-US" sz="1800" b="0" dirty="0" smtClean="0"/>
              <a:t>23 January 2023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0" dirty="0" smtClean="0"/>
              <a:t>Slide </a:t>
            </a:r>
            <a:r>
              <a:rPr lang="en-US" sz="1800" b="0" dirty="0"/>
              <a:t>6</a:t>
            </a:r>
            <a:r>
              <a:rPr lang="en-US" sz="1800" b="0" dirty="0" smtClean="0"/>
              <a:t>:  Joint 802.18 and 802.19 Frequency Table ad-hoc calls on t</a:t>
            </a:r>
            <a:r>
              <a:rPr lang="en-US" sz="1800" b="0" kern="1200" dirty="0" smtClean="0">
                <a:latin typeface="Times New Roman" pitchFamily="16" charset="0"/>
              </a:rPr>
              <a:t>he </a:t>
            </a:r>
            <a:r>
              <a:rPr lang="en-US" sz="1800" b="0" kern="1200" dirty="0">
                <a:latin typeface="Times New Roman" pitchFamily="16" charset="0"/>
              </a:rPr>
              <a:t>fourth Tuesday of every month </a:t>
            </a:r>
            <a:r>
              <a:rPr lang="en-US" sz="1800" b="0" kern="1200" dirty="0" smtClean="0">
                <a:latin typeface="Times New Roman" pitchFamily="16" charset="0"/>
              </a:rPr>
              <a:t>from July 2022 to December 2022</a:t>
            </a:r>
            <a:endParaRPr 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2858211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 smtClean="0"/>
              <a:t>Edward Au (Huawei)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51088" cy="273050"/>
          </a:xfrm>
        </p:spPr>
        <p:txBody>
          <a:bodyPr/>
          <a:lstStyle/>
          <a:p>
            <a:r>
              <a:rPr lang="en-US" dirty="0" smtClean="0"/>
              <a:t>July 2022</a:t>
            </a:r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96912" y="606425"/>
            <a:ext cx="7770813" cy="993775"/>
          </a:xfrm>
        </p:spPr>
        <p:txBody>
          <a:bodyPr/>
          <a:lstStyle/>
          <a:p>
            <a:r>
              <a:rPr lang="en-US" dirty="0" smtClean="0">
                <a:latin typeface="Times New Roman" charset="0"/>
              </a:rPr>
              <a:t>RR-TAG weekly calls </a:t>
            </a:r>
            <a:br>
              <a:rPr lang="en-US" dirty="0" smtClean="0">
                <a:latin typeface="Times New Roman" charset="0"/>
              </a:rPr>
            </a:br>
            <a:r>
              <a:rPr lang="en-US" dirty="0" smtClean="0">
                <a:latin typeface="Times New Roman" charset="0"/>
              </a:rPr>
              <a:t>– </a:t>
            </a:r>
            <a:r>
              <a:rPr lang="en-US" dirty="0" smtClean="0">
                <a:highlight>
                  <a:srgbClr val="00FFFF"/>
                </a:highlight>
                <a:latin typeface="Times New Roman" charset="0"/>
              </a:rPr>
              <a:t>21 July to 8 September 2022</a:t>
            </a:r>
            <a:endParaRPr lang="en-US" dirty="0">
              <a:highlight>
                <a:srgbClr val="00FFFF"/>
              </a:highlight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96912" y="2057400"/>
            <a:ext cx="7856538" cy="3886200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1" dirty="0" smtClean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Edward Au </a:t>
            </a:r>
            <a:r>
              <a:rPr lang="en-US" sz="14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is inviting you to a scheduled Webex meeting. </a:t>
            </a:r>
            <a:endParaRPr lang="en-US" sz="1400" b="1" dirty="0" smtClean="0">
              <a:solidFill>
                <a:srgbClr val="000000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400" b="0" dirty="0" smtClean="0"/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/>
              <a:t>Occurs </a:t>
            </a:r>
            <a:r>
              <a:rPr lang="en-US" sz="1400" b="0" dirty="0"/>
              <a:t>every Thursday effective </a:t>
            </a:r>
            <a:r>
              <a:rPr lang="en-US" sz="1400" b="0" dirty="0" smtClean="0"/>
              <a:t>7/21/2022 </a:t>
            </a:r>
            <a:r>
              <a:rPr lang="en-US" sz="1400" b="0" dirty="0"/>
              <a:t>until </a:t>
            </a:r>
            <a:r>
              <a:rPr lang="en-US" sz="1400" b="0" dirty="0" smtClean="0"/>
              <a:t>9/8/2022 </a:t>
            </a:r>
            <a:r>
              <a:rPr lang="en-US" sz="1400" b="0" dirty="0"/>
              <a:t>from 3:00 PM to </a:t>
            </a:r>
            <a:r>
              <a:rPr lang="en-US" sz="1400" b="0" dirty="0" smtClean="0"/>
              <a:t>3:55 </a:t>
            </a:r>
            <a:r>
              <a:rPr lang="en-US" sz="1400" b="0" dirty="0"/>
              <a:t>PM, (UTC-04:00) Eastern Time (US &amp; Canada</a:t>
            </a:r>
            <a:r>
              <a:rPr lang="en-US" sz="1400" b="0" dirty="0" smtClean="0"/>
              <a:t>)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1" dirty="0" smtClean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Join </a:t>
            </a:r>
            <a:r>
              <a:rPr lang="en-US" sz="14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from the meeting </a:t>
            </a:r>
            <a:r>
              <a:rPr lang="en-US" sz="1400" b="1" dirty="0" smtClean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link</a:t>
            </a:r>
            <a:endParaRPr lang="en-US" sz="14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hlinkClick r:id="rId2"/>
              </a:rPr>
              <a:t>https</a:t>
            </a:r>
            <a:r>
              <a:rPr lang="en-US" sz="1400" b="0" dirty="0">
                <a:hlinkClick r:id="rId2"/>
              </a:rPr>
              <a:t>://</a:t>
            </a:r>
            <a:r>
              <a:rPr lang="en-US" sz="1400" b="0" dirty="0" smtClean="0">
                <a:hlinkClick r:id="rId2"/>
              </a:rPr>
              <a:t>ieeesa.webex.com/ieeesa/j.php?MTID=m26c23a4b9ba5ccb1f68348f9562860c8</a:t>
            </a:r>
            <a:r>
              <a:rPr lang="en-US" sz="1400" b="0" dirty="0" smtClean="0"/>
              <a:t> </a:t>
            </a:r>
            <a:endParaRPr lang="en-US" sz="1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en-US" sz="1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Join by meeting number </a:t>
            </a:r>
            <a:endParaRPr lang="en-US" sz="1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Meeting number (access code): </a:t>
            </a:r>
            <a:r>
              <a:rPr lang="en-US" sz="1400" b="0" dirty="0"/>
              <a:t>2338 646 3303 </a:t>
            </a:r>
            <a:endParaRPr lang="en-US" sz="1400" b="0" dirty="0" smtClean="0"/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Meeting </a:t>
            </a:r>
            <a:r>
              <a:rPr lang="en-US" sz="1400" b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password: </a:t>
            </a:r>
            <a:r>
              <a:rPr lang="en-US" sz="1400" b="0" dirty="0"/>
              <a:t>RR-TAG-weekly </a:t>
            </a:r>
            <a:endParaRPr lang="en-US" sz="1400" b="0" dirty="0" smtClean="0"/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en-US" sz="1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Tap to join from a mobile device (attendees only)</a:t>
            </a:r>
            <a:endParaRPr lang="en-US" sz="1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ctr">
              <a:spcBef>
                <a:spcPts val="0"/>
              </a:spcBef>
            </a:pPr>
            <a:r>
              <a:rPr lang="en-US" sz="1400" b="0" dirty="0">
                <a:hlinkClick r:id="rId3"/>
              </a:rPr>
              <a:t>+1-646-992-2010,,23386463303##</a:t>
            </a:r>
            <a:r>
              <a:rPr lang="en-US" sz="1400" b="0" dirty="0"/>
              <a:t> United States Toll (New York City)</a:t>
            </a:r>
          </a:p>
          <a:p>
            <a:pPr fontAlgn="ctr">
              <a:spcBef>
                <a:spcPts val="0"/>
              </a:spcBef>
            </a:pPr>
            <a:r>
              <a:rPr lang="en-US" sz="1400" b="0" dirty="0">
                <a:hlinkClick r:id="rId4"/>
              </a:rPr>
              <a:t>+1-213-306-3065,,23386463303##</a:t>
            </a:r>
            <a:r>
              <a:rPr lang="en-US" sz="1400" b="0" dirty="0"/>
              <a:t> United States Toll (Los Angeles)</a:t>
            </a:r>
          </a:p>
          <a:p>
            <a:pPr fontAlgn="ctr">
              <a:spcBef>
                <a:spcPts val="0"/>
              </a:spcBef>
            </a:pPr>
            <a:endParaRPr lang="en-US" sz="1400" b="0" dirty="0"/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400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400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14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 smtClean="0"/>
              <a:t>Edward Au (Huawei)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51088" cy="273050"/>
          </a:xfrm>
        </p:spPr>
        <p:txBody>
          <a:bodyPr/>
          <a:lstStyle/>
          <a:p>
            <a:r>
              <a:rPr lang="en-US" dirty="0" smtClean="0"/>
              <a:t>July 2022</a:t>
            </a:r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96912" y="606425"/>
            <a:ext cx="7770813" cy="993775"/>
          </a:xfrm>
        </p:spPr>
        <p:txBody>
          <a:bodyPr/>
          <a:lstStyle/>
          <a:p>
            <a:r>
              <a:rPr lang="en-US" dirty="0" smtClean="0">
                <a:latin typeface="Times New Roman" charset="0"/>
              </a:rPr>
              <a:t>RR-TAG weekly calls </a:t>
            </a:r>
            <a:br>
              <a:rPr lang="en-US" dirty="0" smtClean="0">
                <a:latin typeface="Times New Roman" charset="0"/>
              </a:rPr>
            </a:br>
            <a:r>
              <a:rPr lang="en-US" dirty="0" smtClean="0">
                <a:latin typeface="Times New Roman" charset="0"/>
              </a:rPr>
              <a:t>– </a:t>
            </a:r>
            <a:r>
              <a:rPr lang="en-US" dirty="0" smtClean="0">
                <a:highlight>
                  <a:srgbClr val="00FFFF"/>
                </a:highlight>
                <a:latin typeface="Times New Roman" charset="0"/>
              </a:rPr>
              <a:t>22 September to 10 November 2022</a:t>
            </a:r>
            <a:endParaRPr lang="en-US" dirty="0">
              <a:highlight>
                <a:srgbClr val="00FFFF"/>
              </a:highlight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96912" y="2057400"/>
            <a:ext cx="7856538" cy="3886200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1" dirty="0" smtClean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Edward Au </a:t>
            </a:r>
            <a:r>
              <a:rPr lang="en-US" sz="14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is inviting you to a scheduled Webex meeting. </a:t>
            </a:r>
            <a:endParaRPr lang="en-US" sz="1400" b="1" dirty="0" smtClean="0">
              <a:solidFill>
                <a:srgbClr val="000000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400" b="0" dirty="0" smtClean="0"/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/>
              <a:t>Occurs </a:t>
            </a:r>
            <a:r>
              <a:rPr lang="en-US" sz="1400" b="0" dirty="0"/>
              <a:t>every Thursday effective </a:t>
            </a:r>
            <a:r>
              <a:rPr lang="en-US" sz="1400" b="0" dirty="0" smtClean="0"/>
              <a:t>9/22/2022 </a:t>
            </a:r>
            <a:r>
              <a:rPr lang="en-US" sz="1400" b="0" dirty="0"/>
              <a:t>until </a:t>
            </a:r>
            <a:r>
              <a:rPr lang="en-US" sz="1400" b="0" dirty="0" smtClean="0"/>
              <a:t>11/10/2022 </a:t>
            </a:r>
            <a:r>
              <a:rPr lang="en-US" sz="1400" b="0" dirty="0"/>
              <a:t>from 3:00 PM to </a:t>
            </a:r>
            <a:r>
              <a:rPr lang="en-US" sz="1400" b="0" dirty="0" smtClean="0"/>
              <a:t>3:55 </a:t>
            </a:r>
            <a:r>
              <a:rPr lang="en-US" sz="1400" b="0" dirty="0"/>
              <a:t>PM, (UTC-04:00) Eastern Time (US &amp; Canada</a:t>
            </a:r>
            <a:r>
              <a:rPr lang="en-US" sz="1400" b="0" dirty="0" smtClean="0"/>
              <a:t>)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1" dirty="0" smtClean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Join </a:t>
            </a:r>
            <a:r>
              <a:rPr lang="en-US" sz="14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from the meeting </a:t>
            </a:r>
            <a:r>
              <a:rPr lang="en-US" sz="1400" b="1" dirty="0" smtClean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link</a:t>
            </a:r>
            <a:endParaRPr lang="en-US" sz="14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hlinkClick r:id="rId2"/>
              </a:rPr>
              <a:t>https</a:t>
            </a:r>
            <a:r>
              <a:rPr lang="en-US" sz="1400" b="0" dirty="0">
                <a:hlinkClick r:id="rId2"/>
              </a:rPr>
              <a:t>://</a:t>
            </a:r>
            <a:r>
              <a:rPr lang="en-US" sz="1400" b="0" dirty="0" smtClean="0">
                <a:hlinkClick r:id="rId2"/>
              </a:rPr>
              <a:t>ieeesa.webex.com/ieeesa/j.php?MTID=m2dd3dbb29da70a53b7ed9fbc0037b0f8</a:t>
            </a:r>
            <a:r>
              <a:rPr lang="en-US" sz="1400" b="0" dirty="0" smtClean="0"/>
              <a:t> </a:t>
            </a:r>
            <a:endParaRPr lang="en-US" sz="1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en-US" sz="1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Join by meeting number </a:t>
            </a:r>
            <a:endParaRPr lang="en-US" sz="1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Meeting number (access code): </a:t>
            </a:r>
            <a:r>
              <a:rPr lang="en-US" sz="1400" b="0" dirty="0" smtClean="0"/>
              <a:t>2359 813 2465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Meeting </a:t>
            </a:r>
            <a:r>
              <a:rPr lang="en-US" sz="1400" b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password: </a:t>
            </a:r>
            <a:r>
              <a:rPr lang="en-US" sz="1400" b="0" dirty="0" smtClean="0"/>
              <a:t>RR-TAG-weekly-2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en-US" sz="1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Tap to join from a mobile device (attendees only)</a:t>
            </a:r>
            <a:endParaRPr lang="en-US" sz="1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ctr">
              <a:spcBef>
                <a:spcPts val="0"/>
              </a:spcBef>
            </a:pPr>
            <a:r>
              <a:rPr lang="en-US" sz="1400" b="0" dirty="0" smtClean="0">
                <a:hlinkClick r:id="rId3"/>
              </a:rPr>
              <a:t>+1-646-992-2010,,23598132465##</a:t>
            </a:r>
            <a:r>
              <a:rPr lang="en-US" sz="1400" b="0" dirty="0"/>
              <a:t> United States Toll (New York City)</a:t>
            </a:r>
          </a:p>
          <a:p>
            <a:pPr fontAlgn="ctr">
              <a:spcBef>
                <a:spcPts val="0"/>
              </a:spcBef>
            </a:pPr>
            <a:r>
              <a:rPr lang="en-US" sz="1400" b="0" dirty="0" smtClean="0">
                <a:hlinkClick r:id="rId4"/>
              </a:rPr>
              <a:t>+1-213-306-3065,,23598132465##</a:t>
            </a:r>
            <a:r>
              <a:rPr lang="en-US" sz="1400" b="0" dirty="0"/>
              <a:t> United States Toll (Los Angeles</a:t>
            </a:r>
            <a:r>
              <a:rPr lang="en-US" sz="1400" b="0" dirty="0" smtClean="0"/>
              <a:t>)</a:t>
            </a:r>
          </a:p>
          <a:p>
            <a:pPr fontAlgn="ctr">
              <a:spcBef>
                <a:spcPts val="0"/>
              </a:spcBef>
            </a:pPr>
            <a:endParaRPr lang="en-US" sz="1400" b="0" dirty="0"/>
          </a:p>
          <a:p>
            <a:pPr fontAlgn="ctr">
              <a:spcBef>
                <a:spcPts val="0"/>
              </a:spcBef>
            </a:pPr>
            <a:endParaRPr lang="en-US" sz="1400" b="0" dirty="0"/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400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400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8978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 smtClean="0"/>
              <a:t>Edward Au (Huawei)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51088" cy="273050"/>
          </a:xfrm>
        </p:spPr>
        <p:txBody>
          <a:bodyPr/>
          <a:lstStyle/>
          <a:p>
            <a:r>
              <a:rPr lang="en-US" dirty="0" smtClean="0"/>
              <a:t>July 2022</a:t>
            </a:r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96912" y="606425"/>
            <a:ext cx="7770813" cy="993775"/>
          </a:xfrm>
        </p:spPr>
        <p:txBody>
          <a:bodyPr/>
          <a:lstStyle/>
          <a:p>
            <a:r>
              <a:rPr lang="en-US" dirty="0" smtClean="0">
                <a:latin typeface="Times New Roman" charset="0"/>
              </a:rPr>
              <a:t>RR-TAG ISUS ad-hoc weekly calls </a:t>
            </a:r>
            <a:br>
              <a:rPr lang="en-US" dirty="0" smtClean="0">
                <a:latin typeface="Times New Roman" charset="0"/>
              </a:rPr>
            </a:br>
            <a:r>
              <a:rPr lang="en-US" dirty="0" smtClean="0">
                <a:latin typeface="Times New Roman" charset="0"/>
              </a:rPr>
              <a:t>– </a:t>
            </a:r>
            <a:r>
              <a:rPr lang="en-US" dirty="0" smtClean="0">
                <a:highlight>
                  <a:srgbClr val="00FFFF"/>
                </a:highlight>
                <a:latin typeface="Times New Roman" charset="0"/>
              </a:rPr>
              <a:t>25 July 2022 to 23 January 2023</a:t>
            </a:r>
            <a:endParaRPr lang="en-US" dirty="0">
              <a:highlight>
                <a:srgbClr val="00FFFF"/>
              </a:highlight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96912" y="2057400"/>
            <a:ext cx="7856538" cy="3886200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1" dirty="0" smtClean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Edward Au </a:t>
            </a:r>
            <a:r>
              <a:rPr lang="en-US" sz="14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is inviting you to a scheduled Webex meeting. </a:t>
            </a:r>
            <a:endParaRPr lang="en-US" sz="1400" b="1" dirty="0" smtClean="0">
              <a:solidFill>
                <a:srgbClr val="000000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400" b="0" dirty="0" smtClean="0"/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/>
              <a:t>Occurs </a:t>
            </a:r>
            <a:r>
              <a:rPr lang="en-US" sz="1400" b="0" dirty="0"/>
              <a:t>every </a:t>
            </a:r>
            <a:r>
              <a:rPr lang="en-US" sz="1400" b="0" dirty="0" smtClean="0"/>
              <a:t>Monday </a:t>
            </a:r>
            <a:r>
              <a:rPr lang="en-US" sz="1400" b="0" dirty="0"/>
              <a:t>effective </a:t>
            </a:r>
            <a:r>
              <a:rPr lang="en-US" sz="1400" b="0" dirty="0" smtClean="0"/>
              <a:t>7/25/2022 </a:t>
            </a:r>
            <a:r>
              <a:rPr lang="en-US" sz="1400" b="0" dirty="0"/>
              <a:t>until </a:t>
            </a:r>
            <a:r>
              <a:rPr lang="en-US" sz="1400" b="0" dirty="0" smtClean="0"/>
              <a:t>01/23/2023 </a:t>
            </a:r>
            <a:r>
              <a:rPr lang="en-US" sz="1400" b="0" dirty="0"/>
              <a:t>from </a:t>
            </a:r>
            <a:r>
              <a:rPr lang="en-US" sz="1400" b="0" dirty="0" smtClean="0"/>
              <a:t>11:00 AM </a:t>
            </a:r>
            <a:r>
              <a:rPr lang="en-US" sz="1400" b="0" dirty="0"/>
              <a:t>to </a:t>
            </a:r>
            <a:r>
              <a:rPr lang="en-US" sz="1400" b="0" dirty="0" smtClean="0"/>
              <a:t>12:00 </a:t>
            </a:r>
            <a:r>
              <a:rPr lang="en-US" sz="1400" b="0" dirty="0"/>
              <a:t>PM, (UTC-04:00) Eastern Time (US &amp; Canada</a:t>
            </a:r>
            <a:r>
              <a:rPr lang="en-US" sz="1400" b="0" dirty="0" smtClean="0"/>
              <a:t>)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1" dirty="0" smtClean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Join </a:t>
            </a:r>
            <a:r>
              <a:rPr lang="en-US" sz="14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from the meeting </a:t>
            </a:r>
            <a:r>
              <a:rPr lang="en-US" sz="1400" b="1" dirty="0" smtClean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link</a:t>
            </a:r>
            <a:endParaRPr lang="en-US" sz="14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</a:t>
            </a:r>
            <a:r>
              <a:rPr lang="en-US" sz="1400" b="0" dirty="0"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://</a:t>
            </a:r>
            <a:r>
              <a:rPr lang="en-US" sz="1400" b="0" dirty="0" smtClean="0"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ieeesa.webex.com/ieeesa/j.php?MTID=mf9563fbcb7916d8f12293514ac3efd25</a:t>
            </a:r>
            <a:r>
              <a:rPr lang="en-US" sz="1400" b="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400" b="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en-US" sz="1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Join by meeting number </a:t>
            </a:r>
            <a:endParaRPr lang="en-US" sz="1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Meeting number (access code): </a:t>
            </a:r>
            <a:r>
              <a:rPr lang="en-US" sz="1400" b="0" dirty="0" smtClean="0"/>
              <a:t>2358 432 1027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Meeting </a:t>
            </a:r>
            <a:r>
              <a:rPr lang="en-US" sz="1400" b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password: </a:t>
            </a:r>
            <a:r>
              <a:rPr lang="en-US" sz="1400" b="0" dirty="0" smtClean="0"/>
              <a:t>weekly-ISUS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en-US" sz="1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Tap to join from a mobile device (attendees only)</a:t>
            </a:r>
            <a:endParaRPr lang="en-US" sz="1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ctr">
              <a:spcBef>
                <a:spcPts val="0"/>
              </a:spcBef>
            </a:pPr>
            <a:r>
              <a:rPr lang="en-US" sz="1400" b="0" dirty="0" smtClean="0">
                <a:hlinkClick r:id="rId3"/>
              </a:rPr>
              <a:t>+1-646-992-2010,,23584321027##</a:t>
            </a:r>
            <a:r>
              <a:rPr lang="en-US" sz="1400" b="0" dirty="0"/>
              <a:t> United States Toll (New York City)</a:t>
            </a:r>
          </a:p>
          <a:p>
            <a:pPr fontAlgn="ctr">
              <a:spcBef>
                <a:spcPts val="0"/>
              </a:spcBef>
            </a:pPr>
            <a:r>
              <a:rPr lang="en-US" sz="1400" b="0" dirty="0" smtClean="0">
                <a:hlinkClick r:id="rId4"/>
              </a:rPr>
              <a:t>+1-213-306-3065,,23584321027##</a:t>
            </a:r>
            <a:r>
              <a:rPr lang="en-US" sz="1400" b="0" dirty="0"/>
              <a:t> United States Toll (Los Angeles</a:t>
            </a:r>
            <a:r>
              <a:rPr lang="en-US" sz="1400" b="0" dirty="0" smtClean="0"/>
              <a:t>)</a:t>
            </a:r>
          </a:p>
          <a:p>
            <a:pPr fontAlgn="ctr">
              <a:spcBef>
                <a:spcPts val="0"/>
              </a:spcBef>
            </a:pPr>
            <a:endParaRPr lang="en-US" sz="1400" b="0" dirty="0"/>
          </a:p>
          <a:p>
            <a:pPr fontAlgn="ctr">
              <a:spcBef>
                <a:spcPts val="0"/>
              </a:spcBef>
            </a:pPr>
            <a:endParaRPr lang="en-US" sz="1400" b="0" dirty="0"/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400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400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5293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 smtClean="0"/>
              <a:t>Edward Au (Huawei)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51088" cy="273050"/>
          </a:xfrm>
        </p:spPr>
        <p:txBody>
          <a:bodyPr/>
          <a:lstStyle/>
          <a:p>
            <a:r>
              <a:rPr lang="en-US" dirty="0" smtClean="0"/>
              <a:t>July 2022</a:t>
            </a:r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85800" y="606426"/>
            <a:ext cx="7770813" cy="993774"/>
          </a:xfrm>
        </p:spPr>
        <p:txBody>
          <a:bodyPr/>
          <a:lstStyle/>
          <a:p>
            <a:r>
              <a:rPr lang="en-US" dirty="0" smtClean="0">
                <a:latin typeface="Times New Roman" charset="0"/>
              </a:rPr>
              <a:t>Joint 18/19 ad-hoc on Frequency </a:t>
            </a:r>
            <a:r>
              <a:rPr lang="en-US" dirty="0">
                <a:latin typeface="Times New Roman" charset="0"/>
              </a:rPr>
              <a:t>Table</a:t>
            </a:r>
            <a:br>
              <a:rPr lang="en-US" dirty="0">
                <a:latin typeface="Times New Roman" charset="0"/>
              </a:rPr>
            </a:br>
            <a:r>
              <a:rPr lang="en-US" dirty="0">
                <a:latin typeface="Times New Roman" charset="0"/>
              </a:rPr>
              <a:t>– </a:t>
            </a:r>
            <a:r>
              <a:rPr lang="en-US" dirty="0" smtClean="0">
                <a:highlight>
                  <a:srgbClr val="00FFFF"/>
                </a:highlight>
                <a:latin typeface="Times New Roman" charset="0"/>
              </a:rPr>
              <a:t>Monthly call</a:t>
            </a:r>
            <a:endParaRPr lang="en-US" dirty="0">
              <a:highlight>
                <a:srgbClr val="00FFFF"/>
              </a:highlight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85800" y="2057400"/>
            <a:ext cx="7856538" cy="4038600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1" dirty="0" smtClean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Edward Au </a:t>
            </a:r>
            <a:r>
              <a:rPr lang="en-US" sz="14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is inviting you to a scheduled Webex meeting. </a:t>
            </a:r>
            <a:endParaRPr lang="en-US" sz="1400" b="1" dirty="0" smtClean="0">
              <a:solidFill>
                <a:srgbClr val="000000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400" b="0" dirty="0" smtClean="0"/>
          </a:p>
          <a:p>
            <a:pPr marL="0">
              <a:spcBef>
                <a:spcPts val="0"/>
              </a:spcBef>
              <a:spcAft>
                <a:spcPts val="0"/>
              </a:spcAft>
            </a:pPr>
            <a:r>
              <a:rPr lang="en-US" sz="1400" b="0" kern="1200" dirty="0" smtClean="0">
                <a:latin typeface="Times New Roman" pitchFamily="16" charset="0"/>
              </a:rPr>
              <a:t>Occurs </a:t>
            </a:r>
            <a:r>
              <a:rPr lang="en-US" sz="1400" b="0" kern="1200" dirty="0">
                <a:latin typeface="Times New Roman" pitchFamily="16" charset="0"/>
              </a:rPr>
              <a:t>the fourth Tuesday of every month effective Tuesday, </a:t>
            </a:r>
            <a:r>
              <a:rPr lang="en-US" sz="1400" b="0" kern="1200" dirty="0" smtClean="0">
                <a:latin typeface="Times New Roman" pitchFamily="16" charset="0"/>
              </a:rPr>
              <a:t>July </a:t>
            </a:r>
            <a:r>
              <a:rPr lang="en-US" sz="1400" b="0" kern="1200" dirty="0">
                <a:latin typeface="Times New Roman" pitchFamily="16" charset="0"/>
              </a:rPr>
              <a:t>26, 2022 until Tuesday, December 27, 2022 from 3:00 PM to 4:00 PM, (UTC-04:00) Eastern Time (US &amp; Canada)3:00 PM  |  (UTC-04:00) Eastern Time (US &amp; Canada)  |  1 </a:t>
            </a:r>
            <a:r>
              <a:rPr lang="en-US" sz="1400" b="0" kern="1200" dirty="0" err="1">
                <a:latin typeface="Times New Roman" pitchFamily="16" charset="0"/>
              </a:rPr>
              <a:t>hr</a:t>
            </a:r>
            <a:endParaRPr lang="en-US" sz="1400" b="0" dirty="0"/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400" b="0" dirty="0" smtClean="0"/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Join from the meeting </a:t>
            </a:r>
            <a:r>
              <a:rPr lang="en-US" sz="14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link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</a:t>
            </a:r>
            <a:r>
              <a:rPr lang="en-US" sz="1400" b="0" dirty="0"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://ieeesa.webex.com/ieeesa/j.php?MTID=m0e5ca6cea1f0fdf0a4c719c129c4148b</a:t>
            </a:r>
            <a:r>
              <a:rPr lang="en-US" sz="1400" b="0" dirty="0"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400" b="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4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Join </a:t>
            </a:r>
            <a:r>
              <a:rPr lang="en-US" sz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by meeting </a:t>
            </a:r>
            <a:r>
              <a:rPr lang="en-US" sz="14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number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Meeting </a:t>
            </a:r>
            <a:r>
              <a:rPr lang="en-US" sz="1400" b="0" dirty="0">
                <a:ea typeface="Times New Roman" panose="02020603050405020304" pitchFamily="18" charset="0"/>
                <a:cs typeface="Times New Roman" panose="02020603050405020304" pitchFamily="18" charset="0"/>
              </a:rPr>
              <a:t>number (access code): 2337 476 </a:t>
            </a:r>
            <a:r>
              <a:rPr lang="en-US" sz="1400" b="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0501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Meeting </a:t>
            </a:r>
            <a:r>
              <a:rPr lang="en-US" sz="1400" b="0" dirty="0">
                <a:ea typeface="Times New Roman" panose="02020603050405020304" pitchFamily="18" charset="0"/>
                <a:cs typeface="Times New Roman" panose="02020603050405020304" pitchFamily="18" charset="0"/>
              </a:rPr>
              <a:t>password: Joint-</a:t>
            </a:r>
            <a:r>
              <a:rPr lang="en-US" sz="1400" b="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Freq</a:t>
            </a:r>
            <a:r>
              <a:rPr lang="en-US" sz="1400" b="0" dirty="0">
                <a:ea typeface="Times New Roman" panose="02020603050405020304" pitchFamily="18" charset="0"/>
                <a:cs typeface="Times New Roman" panose="02020603050405020304" pitchFamily="18" charset="0"/>
              </a:rPr>
              <a:t>-Table</a:t>
            </a:r>
            <a:r>
              <a:rPr lang="en-US" sz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4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4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Tap </a:t>
            </a:r>
            <a:r>
              <a:rPr lang="en-US" sz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to join from a mobile device (attendees only</a:t>
            </a:r>
            <a:r>
              <a:rPr lang="en-US" sz="14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+</a:t>
            </a:r>
            <a:r>
              <a:rPr lang="en-US" sz="1400" b="0" dirty="0"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1-646-992-2010,,23374760501##</a:t>
            </a:r>
            <a:r>
              <a:rPr lang="en-US" sz="1400" b="0" dirty="0">
                <a:ea typeface="Times New Roman" panose="02020603050405020304" pitchFamily="18" charset="0"/>
                <a:cs typeface="Times New Roman" panose="02020603050405020304" pitchFamily="18" charset="0"/>
              </a:rPr>
              <a:t> United States Toll (New York City</a:t>
            </a:r>
            <a:r>
              <a:rPr lang="en-US" sz="1400" b="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+</a:t>
            </a:r>
            <a:r>
              <a:rPr lang="en-US" sz="1400" b="0" dirty="0"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1-213-306-3065,,23374760501##</a:t>
            </a:r>
            <a:r>
              <a:rPr lang="en-US" sz="1400" b="0" dirty="0">
                <a:ea typeface="Times New Roman" panose="02020603050405020304" pitchFamily="18" charset="0"/>
                <a:cs typeface="Times New Roman" panose="02020603050405020304" pitchFamily="18" charset="0"/>
              </a:rPr>
              <a:t> United States Toll (Los Angeles)</a:t>
            </a:r>
          </a:p>
          <a:p>
            <a:pPr fontAlgn="ctr">
              <a:spcBef>
                <a:spcPts val="0"/>
              </a:spcBef>
            </a:pPr>
            <a:endParaRPr lang="en-US" sz="1400" b="0" dirty="0"/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400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400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257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 smtClean="0"/>
              <a:t>Edward Au (Huawei)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198688" cy="273050"/>
          </a:xfrm>
        </p:spPr>
        <p:txBody>
          <a:bodyPr/>
          <a:lstStyle/>
          <a:p>
            <a:r>
              <a:rPr lang="en-US" dirty="0" smtClean="0"/>
              <a:t>July 2022</a:t>
            </a:r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685800"/>
          </a:xfrm>
        </p:spPr>
        <p:txBody>
          <a:bodyPr/>
          <a:lstStyle/>
          <a:p>
            <a:r>
              <a:rPr lang="en-US" dirty="0" smtClean="0">
                <a:latin typeface="Times New Roman" charset="0"/>
              </a:rPr>
              <a:t>Miscellaneous</a:t>
            </a:r>
            <a:endParaRPr lang="en-US" dirty="0"/>
          </a:p>
        </p:txBody>
      </p:sp>
      <p:sp>
        <p:nvSpPr>
          <p:cNvPr id="11" name="Rectangle 4">
            <a:extLst>
              <a:ext uri="{FF2B5EF4-FFF2-40B4-BE49-F238E27FC236}">
                <a16:creationId xmlns="" xmlns:a16="http://schemas.microsoft.com/office/drawing/2014/main" id="{04F91800-BBAE-4F2C-8534-1DBF181974F2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609600" y="2562001"/>
            <a:ext cx="8000206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000" u="sng" dirty="0">
                <a:solidFill>
                  <a:srgbClr val="005E7D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Global call-in numbers</a:t>
            </a:r>
            <a:endParaRPr lang="en-US" sz="20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Need </a:t>
            </a:r>
            <a:r>
              <a:rPr lang="en-US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help? Go to </a:t>
            </a:r>
            <a:r>
              <a:rPr lang="en-US" sz="2000" u="sng" dirty="0">
                <a:solidFill>
                  <a:srgbClr val="005E7D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https://help.webex.com</a:t>
            </a:r>
            <a:r>
              <a:rPr lang="en-US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20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775</TotalTime>
  <Words>357</Words>
  <Application>Microsoft Office PowerPoint</Application>
  <PresentationFormat>On-screen Show (4:3)</PresentationFormat>
  <Paragraphs>107</Paragraphs>
  <Slides>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 Unicode MS</vt:lpstr>
      <vt:lpstr>MS Gothic</vt:lpstr>
      <vt:lpstr>Arial</vt:lpstr>
      <vt:lpstr>Calibri</vt:lpstr>
      <vt:lpstr>Times New Roman</vt:lpstr>
      <vt:lpstr>Office Theme</vt:lpstr>
      <vt:lpstr>Document</vt:lpstr>
      <vt:lpstr>IEEE 802.18 RR-TAG Teleconference Call-In Info</vt:lpstr>
      <vt:lpstr>Abstract</vt:lpstr>
      <vt:lpstr>RR-TAG weekly calls  – 21 July to 8 September 2022</vt:lpstr>
      <vt:lpstr>RR-TAG weekly calls  – 22 September to 10 November 2022</vt:lpstr>
      <vt:lpstr>RR-TAG ISUS ad-hoc weekly calls  – 25 July 2022 to 23 January 2023</vt:lpstr>
      <vt:lpstr>Joint 18/19 ad-hoc on Frequency Table – Monthly call</vt:lpstr>
      <vt:lpstr>Miscellaneous</vt:lpstr>
    </vt:vector>
  </TitlesOfParts>
  <Company>Hewlett 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IEEE 802.18 weekly call-in info</dc:title>
  <dc:creator>Kennedy, Rich</dc:creator>
  <cp:keywords>18-16-0038-24-0000</cp:keywords>
  <cp:lastModifiedBy>Edward Au</cp:lastModifiedBy>
  <cp:revision>139</cp:revision>
  <cp:lastPrinted>1601-01-01T00:00:00Z</cp:lastPrinted>
  <dcterms:created xsi:type="dcterms:W3CDTF">2016-03-03T14:54:45Z</dcterms:created>
  <dcterms:modified xsi:type="dcterms:W3CDTF">2022-07-18T19:50:53Z</dcterms:modified>
</cp:coreProperties>
</file>