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xml" ContentType="application/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10.xml" ContentType="application/vnd.openxmlformats-officedocument.presentationml.slideLayout+xml"/>
  <Override PartName="/ppt/slides/slide3.xml" ContentType="application/vnd.openxmlformats-officedocument.presentationml.slide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ldMasterIdLst>
    <p:sldMasterId id="2147483648" r:id="rId1"/>
  </p:sldMasterIdLst>
  <p:notesMasterIdLst>
    <p:notesMasterId r:id="rId11"/>
  </p:notesMasterIdLst>
  <p:sldIdLst>
    <p:sldId id="256" r:id="rId2"/>
    <p:sldId id="257" r:id="rId3"/>
    <p:sldId id="265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2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Neue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showPr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n" i="on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ECDD"/>
          </a:solidFill>
        </a:fill>
      </a:tcStyle>
    </a:wholeTbl>
    <a:band2H>
      <a:tcTxStyle/>
      <a:tcStyle>
        <a:tcBdr/>
        <a:fill>
          <a:solidFill>
            <a:srgbClr val="E6F6EF"/>
          </a:solidFill>
        </a:fill>
      </a:tcStyle>
    </a:band2H>
    <a:firstCol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chemeClr val="accent1"/>
          </a:solidFill>
        </a:fill>
      </a:tcStyle>
    </a:firstCol>
    <a:la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chemeClr val="accent1"/>
          </a:solidFill>
        </a:fill>
      </a:tcStyle>
    </a:lastRow>
    <a:firstRow>
      <a:tcTxStyle b="on" i="on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ECDD"/>
          </a:solidFill>
        </a:fill>
      </a:tcStyle>
    </a:wholeTbl>
    <a:band2H>
      <a:tcTxStyle/>
      <a:tcStyle>
        <a:tcBdr/>
        <a:fill>
          <a:solidFill>
            <a:srgbClr val="E6F6E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BDBDB"/>
          </a:solidFill>
        </a:fill>
      </a:tcStyle>
    </a:wholeTbl>
    <a:band2H>
      <a:tcTxStyle/>
      <a:tcStyle>
        <a:tcBdr/>
        <a:fill>
          <a:solidFill>
            <a:srgbClr val="EEEEEE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CCCE6"/>
          </a:solidFill>
        </a:fill>
      </a:tcStyle>
    </a:wholeTbl>
    <a:band2H>
      <a:tcTxStyle/>
      <a:tcStyle>
        <a:tcBdr/>
        <a:fill>
          <a:solidFill>
            <a:srgbClr val="E7E7F3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34" d="100"/>
          <a:sy n="134" d="100"/>
        </p:scale>
        <p:origin x="-85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notesMaster" Target="notesMasters/notesMaster1.xml"/><Relationship Id="rId12" Type="http://schemas.openxmlformats.org/officeDocument/2006/relationships/printerSettings" Target="printerSettings/printerSettings1.bin"/><Relationship Id="rId13" Type="http://schemas.openxmlformats.org/officeDocument/2006/relationships/presProps" Target="presProps.xml"/><Relationship Id="rId14" Type="http://schemas.openxmlformats.org/officeDocument/2006/relationships/viewProps" Target="viewProps.xml"/><Relationship Id="rId15" Type="http://schemas.openxmlformats.org/officeDocument/2006/relationships/theme" Target="theme/them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Shape 113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4" name="Shape 114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>
            <a:spLocks noGrp="1"/>
          </p:cNvSpPr>
          <p:nvPr>
            <p:ph type="title"/>
          </p:nvPr>
        </p:nvSpPr>
        <p:spPr>
          <a:xfrm>
            <a:off x="685800" y="2130425"/>
            <a:ext cx="7772400" cy="1755775"/>
          </a:xfrm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>
            <a:spLocks noGrp="1"/>
          </p:cNvSpPr>
          <p:nvPr>
            <p:ph type="body" sz="half" idx="1"/>
          </p:nvPr>
        </p:nvSpPr>
        <p:spPr>
          <a:xfrm>
            <a:off x="1371600" y="3886200"/>
            <a:ext cx="6400800" cy="2971800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None/>
              <a:defRPr>
                <a:latin typeface="Times"/>
                <a:ea typeface="Times"/>
                <a:cs typeface="Times"/>
                <a:sym typeface="Times"/>
              </a:defRPr>
            </a:lvl1pPr>
            <a:lvl2pPr marL="0" indent="0" algn="ctr">
              <a:buSzTx/>
              <a:buNone/>
              <a:defRPr>
                <a:latin typeface="Times"/>
                <a:ea typeface="Times"/>
                <a:cs typeface="Times"/>
                <a:sym typeface="Times"/>
              </a:defRPr>
            </a:lvl2pPr>
            <a:lvl3pPr marL="0" indent="0" algn="ctr">
              <a:buSzTx/>
              <a:buNone/>
              <a:defRPr>
                <a:latin typeface="Times"/>
                <a:ea typeface="Times"/>
                <a:cs typeface="Times"/>
                <a:sym typeface="Times"/>
              </a:defRPr>
            </a:lvl3pPr>
            <a:lvl4pPr marL="0" indent="0" algn="ctr">
              <a:buSzTx/>
              <a:buNone/>
              <a:defRPr>
                <a:latin typeface="Times"/>
                <a:ea typeface="Times"/>
                <a:cs typeface="Times"/>
                <a:sym typeface="Times"/>
              </a:defRPr>
            </a:lvl4pPr>
            <a:lvl5pPr marL="0" indent="0" algn="ctr">
              <a:buSzTx/>
              <a:buNone/>
              <a:defRPr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Title Text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2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88" name="Body Level One…"/>
          <p:cNvSpPr>
            <a:spLocks noGrp="1"/>
          </p:cNvSpPr>
          <p:nvPr>
            <p:ph type="body" sz="quarter" idx="1"/>
          </p:nvPr>
        </p:nvSpPr>
        <p:spPr>
          <a:xfrm>
            <a:off x="1792288" y="5367337"/>
            <a:ext cx="5486402" cy="804864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None/>
              <a:defRPr sz="1400">
                <a:latin typeface="Times"/>
                <a:ea typeface="Times"/>
                <a:cs typeface="Times"/>
                <a:sym typeface="Times"/>
              </a:defRPr>
            </a:lvl1pPr>
            <a:lvl2pPr marL="0" indent="0">
              <a:spcBef>
                <a:spcPts val="300"/>
              </a:spcBef>
              <a:buSzTx/>
              <a:buNone/>
              <a:defRPr sz="1400">
                <a:latin typeface="Times"/>
                <a:ea typeface="Times"/>
                <a:cs typeface="Times"/>
                <a:sym typeface="Times"/>
              </a:defRPr>
            </a:lvl2pPr>
            <a:lvl3pPr marL="0" indent="0">
              <a:spcBef>
                <a:spcPts val="300"/>
              </a:spcBef>
              <a:buSzTx/>
              <a:buNone/>
              <a:defRPr sz="1400">
                <a:latin typeface="Times"/>
                <a:ea typeface="Times"/>
                <a:cs typeface="Times"/>
                <a:sym typeface="Times"/>
              </a:defRPr>
            </a:lvl3pPr>
            <a:lvl4pPr marL="0" indent="0">
              <a:spcBef>
                <a:spcPts val="300"/>
              </a:spcBef>
              <a:buSzTx/>
              <a:buNone/>
              <a:defRPr sz="1400">
                <a:latin typeface="Times"/>
                <a:ea typeface="Times"/>
                <a:cs typeface="Times"/>
                <a:sym typeface="Times"/>
              </a:defRPr>
            </a:lvl4pPr>
            <a:lvl5pPr marL="0" indent="0">
              <a:spcBef>
                <a:spcPts val="300"/>
              </a:spcBef>
              <a:buSzTx/>
              <a:buNone/>
              <a:defRPr sz="1400"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9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97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  <a:lvl2pPr>
              <a:defRPr>
                <a:latin typeface="Times"/>
                <a:ea typeface="Times"/>
                <a:cs typeface="Times"/>
                <a:sym typeface="Times"/>
              </a:defRPr>
            </a:lvl2pPr>
            <a:lvl3pPr>
              <a:defRPr>
                <a:latin typeface="Times"/>
                <a:ea typeface="Times"/>
                <a:cs typeface="Times"/>
                <a:sym typeface="Times"/>
              </a:defRPr>
            </a:lvl3pPr>
            <a:lvl4pPr>
              <a:defRPr>
                <a:latin typeface="Times"/>
                <a:ea typeface="Times"/>
                <a:cs typeface="Times"/>
                <a:sym typeface="Times"/>
              </a:defRPr>
            </a:lvl4pPr>
            <a:lvl5pPr>
              <a:defRPr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8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Title Text"/>
          <p:cNvSpPr>
            <a:spLocks noGrp="1"/>
          </p:cNvSpPr>
          <p:nvPr>
            <p:ph type="title"/>
          </p:nvPr>
        </p:nvSpPr>
        <p:spPr>
          <a:xfrm>
            <a:off x="6629400" y="274638"/>
            <a:ext cx="2057400" cy="6583364"/>
          </a:xfrm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106" name="Body Level One…"/>
          <p:cNvSpPr>
            <a:spLocks noGrp="1"/>
          </p:cNvSpPr>
          <p:nvPr>
            <p:ph type="body" idx="1"/>
          </p:nvPr>
        </p:nvSpPr>
        <p:spPr>
          <a:xfrm>
            <a:off x="457200" y="274638"/>
            <a:ext cx="6019800" cy="6583364"/>
          </a:xfrm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  <a:lvl2pPr>
              <a:defRPr>
                <a:latin typeface="Times"/>
                <a:ea typeface="Times"/>
                <a:cs typeface="Times"/>
                <a:sym typeface="Times"/>
              </a:defRPr>
            </a:lvl2pPr>
            <a:lvl3pPr>
              <a:defRPr>
                <a:latin typeface="Times"/>
                <a:ea typeface="Times"/>
                <a:cs typeface="Times"/>
                <a:sym typeface="Times"/>
              </a:defRPr>
            </a:lvl3pPr>
            <a:lvl4pPr>
              <a:defRPr>
                <a:latin typeface="Times"/>
                <a:ea typeface="Times"/>
                <a:cs typeface="Times"/>
                <a:sym typeface="Times"/>
              </a:defRPr>
            </a:lvl4pPr>
            <a:lvl5pPr>
              <a:defRPr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7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>
            <a:spLocks noGrp="1"/>
          </p:cNvSpPr>
          <p:nvPr>
            <p:ph type="title"/>
          </p:nvPr>
        </p:nvSpPr>
        <p:spPr>
          <a:xfrm>
            <a:off x="722312" y="4406900"/>
            <a:ext cx="7772401" cy="1362075"/>
          </a:xfrm>
          <a:prstGeom prst="rect">
            <a:avLst/>
          </a:prstGeom>
        </p:spPr>
        <p:txBody>
          <a:bodyPr/>
          <a:lstStyle>
            <a:lvl1pPr algn="l">
              <a:defRPr sz="4000" b="1" cap="all"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>
            <a:spLocks noGrp="1"/>
          </p:cNvSpPr>
          <p:nvPr>
            <p:ph type="body" sz="quarter" idx="1"/>
          </p:nvPr>
        </p:nvSpPr>
        <p:spPr>
          <a:xfrm>
            <a:off x="722312" y="2906713"/>
            <a:ext cx="7772401" cy="1500189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None/>
              <a:defRPr sz="2000">
                <a:latin typeface="Times"/>
                <a:ea typeface="Times"/>
                <a:cs typeface="Times"/>
                <a:sym typeface="Times"/>
              </a:defRPr>
            </a:lvl1pPr>
            <a:lvl2pPr marL="0" indent="0">
              <a:spcBef>
                <a:spcPts val="400"/>
              </a:spcBef>
              <a:buSzTx/>
              <a:buNone/>
              <a:defRPr sz="2000">
                <a:latin typeface="Times"/>
                <a:ea typeface="Times"/>
                <a:cs typeface="Times"/>
                <a:sym typeface="Times"/>
              </a:defRPr>
            </a:lvl2pPr>
            <a:lvl3pPr marL="0" indent="0">
              <a:spcBef>
                <a:spcPts val="400"/>
              </a:spcBef>
              <a:buSzTx/>
              <a:buNone/>
              <a:defRPr sz="2000">
                <a:latin typeface="Times"/>
                <a:ea typeface="Times"/>
                <a:cs typeface="Times"/>
                <a:sym typeface="Times"/>
              </a:defRPr>
            </a:lvl3pPr>
            <a:lvl4pPr marL="0" indent="0">
              <a:spcBef>
                <a:spcPts val="400"/>
              </a:spcBef>
              <a:buSzTx/>
              <a:buNone/>
              <a:defRPr sz="2000">
                <a:latin typeface="Times"/>
                <a:ea typeface="Times"/>
                <a:cs typeface="Times"/>
                <a:sym typeface="Times"/>
              </a:defRPr>
            </a:lvl4pPr>
            <a:lvl5pPr marL="0" indent="0">
              <a:spcBef>
                <a:spcPts val="400"/>
              </a:spcBef>
              <a:buSzTx/>
              <a:buNone/>
              <a:defRPr sz="2000"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39" name="Body Level One…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5257800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>
                <a:latin typeface="Times"/>
                <a:ea typeface="Times"/>
                <a:cs typeface="Times"/>
                <a:sym typeface="Times"/>
              </a:defRPr>
            </a:lvl1pPr>
            <a:lvl2pPr marL="790575" indent="-333375">
              <a:spcBef>
                <a:spcPts val="600"/>
              </a:spcBef>
              <a:defRPr sz="2800">
                <a:latin typeface="Times"/>
                <a:ea typeface="Times"/>
                <a:cs typeface="Times"/>
                <a:sym typeface="Times"/>
              </a:defRPr>
            </a:lvl2pPr>
            <a:lvl3pPr marL="1177288" indent="-320038">
              <a:spcBef>
                <a:spcPts val="600"/>
              </a:spcBef>
              <a:defRPr sz="2800">
                <a:latin typeface="Times"/>
                <a:ea typeface="Times"/>
                <a:cs typeface="Times"/>
                <a:sym typeface="Times"/>
              </a:defRPr>
            </a:lvl3pPr>
            <a:lvl4pPr marL="1555750" indent="-355600">
              <a:spcBef>
                <a:spcPts val="600"/>
              </a:spcBef>
              <a:defRPr sz="2800">
                <a:latin typeface="Times"/>
                <a:ea typeface="Times"/>
                <a:cs typeface="Times"/>
                <a:sym typeface="Times"/>
              </a:defRPr>
            </a:lvl4pPr>
            <a:lvl5pPr marL="1898650" indent="-355600">
              <a:spcBef>
                <a:spcPts val="600"/>
              </a:spcBef>
              <a:defRPr sz="2800"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04981"/>
          </a:xfrm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48" name="Body Level One…"/>
          <p:cNvSpPr>
            <a:spLocks noGrp="1"/>
          </p:cNvSpPr>
          <p:nvPr>
            <p:ph type="body" sz="quarter" idx="1"/>
          </p:nvPr>
        </p:nvSpPr>
        <p:spPr>
          <a:xfrm>
            <a:off x="457200" y="1479616"/>
            <a:ext cx="4040188" cy="695259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None/>
              <a:defRPr sz="2400" b="1">
                <a:latin typeface="Times"/>
                <a:ea typeface="Times"/>
                <a:cs typeface="Times"/>
                <a:sym typeface="Times"/>
              </a:defRPr>
            </a:lvl1pPr>
            <a:lvl2pPr marL="0" indent="0">
              <a:spcBef>
                <a:spcPts val="500"/>
              </a:spcBef>
              <a:buSzTx/>
              <a:buNone/>
              <a:defRPr sz="2400" b="1">
                <a:latin typeface="Times"/>
                <a:ea typeface="Times"/>
                <a:cs typeface="Times"/>
                <a:sym typeface="Times"/>
              </a:defRPr>
            </a:lvl2pPr>
            <a:lvl3pPr marL="0" indent="0">
              <a:spcBef>
                <a:spcPts val="500"/>
              </a:spcBef>
              <a:buSzTx/>
              <a:buNone/>
              <a:defRPr sz="2400" b="1">
                <a:latin typeface="Times"/>
                <a:ea typeface="Times"/>
                <a:cs typeface="Times"/>
                <a:sym typeface="Times"/>
              </a:defRPr>
            </a:lvl3pPr>
            <a:lvl4pPr marL="0" indent="0">
              <a:spcBef>
                <a:spcPts val="500"/>
              </a:spcBef>
              <a:buSzTx/>
              <a:buNone/>
              <a:defRPr sz="2400" b="1">
                <a:latin typeface="Times"/>
                <a:ea typeface="Times"/>
                <a:cs typeface="Times"/>
                <a:sym typeface="Times"/>
              </a:defRPr>
            </a:lvl4pPr>
            <a:lvl5pPr marL="0" indent="0">
              <a:spcBef>
                <a:spcPts val="500"/>
              </a:spcBef>
              <a:buSzTx/>
              <a:buNone/>
              <a:defRPr sz="2400" b="1"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57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Blank 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Title Text"/>
          <p:cNvSpPr>
            <a:spLocks noGrp="1"/>
          </p:cNvSpPr>
          <p:nvPr>
            <p:ph type="title"/>
          </p:nvPr>
        </p:nvSpPr>
        <p:spPr>
          <a:xfrm>
            <a:off x="457200" y="0"/>
            <a:ext cx="3008315" cy="1435100"/>
          </a:xfrm>
          <a:prstGeom prst="rect">
            <a:avLst/>
          </a:prstGeom>
        </p:spPr>
        <p:txBody>
          <a:bodyPr anchor="b"/>
          <a:lstStyle>
            <a:lvl1pPr algn="l">
              <a:defRPr sz="2000" b="1">
                <a:latin typeface="Times"/>
                <a:ea typeface="Times"/>
                <a:cs typeface="Times"/>
                <a:sym typeface="Times"/>
              </a:defRPr>
            </a:lvl1pPr>
          </a:lstStyle>
          <a:p>
            <a:r>
              <a:t>Title Text</a:t>
            </a:r>
          </a:p>
        </p:txBody>
      </p:sp>
      <p:sp>
        <p:nvSpPr>
          <p:cNvPr id="79" name="Body Level One…"/>
          <p:cNvSpPr>
            <a:spLocks noGrp="1"/>
          </p:cNvSpPr>
          <p:nvPr>
            <p:ph type="body" idx="1"/>
          </p:nvPr>
        </p:nvSpPr>
        <p:spPr>
          <a:xfrm>
            <a:off x="3575050" y="273050"/>
            <a:ext cx="5111750" cy="6584950"/>
          </a:xfrm>
          <a:prstGeom prst="rect">
            <a:avLst/>
          </a:prstGeom>
        </p:spPr>
        <p:txBody>
          <a:bodyPr/>
          <a:lstStyle>
            <a:lvl1pPr>
              <a:defRPr>
                <a:latin typeface="Times"/>
                <a:ea typeface="Times"/>
                <a:cs typeface="Times"/>
                <a:sym typeface="Times"/>
              </a:defRPr>
            </a:lvl1pPr>
            <a:lvl2pPr>
              <a:defRPr>
                <a:latin typeface="Times"/>
                <a:ea typeface="Times"/>
                <a:cs typeface="Times"/>
                <a:sym typeface="Times"/>
              </a:defRPr>
            </a:lvl2pPr>
            <a:lvl3pPr>
              <a:defRPr>
                <a:latin typeface="Times"/>
                <a:ea typeface="Times"/>
                <a:cs typeface="Times"/>
                <a:sym typeface="Times"/>
              </a:defRPr>
            </a:lvl3pPr>
            <a:lvl4pPr>
              <a:defRPr>
                <a:latin typeface="Times"/>
                <a:ea typeface="Times"/>
                <a:cs typeface="Times"/>
                <a:sym typeface="Times"/>
              </a:defRPr>
            </a:lvl4pPr>
            <a:lvl5pPr>
              <a:defRPr>
                <a:latin typeface="Times"/>
                <a:ea typeface="Times"/>
                <a:cs typeface="Times"/>
                <a:sym typeface="Times"/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0" name="Slide Number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a="http://schemas.openxmlformats.org/drawingml/2006/main" xmlns:r="http://schemas.openxmlformats.org/officeDocument/2006/relationships" xmlns:p="http://schemas.openxmlformats.org/presentationml/2006/main" xmlns:ma14="http://schemas.microsoft.com/office/mac/drawingml/2011/main" xmlns:mv="urn:schemas-microsoft-com:mac:vml" xmlns:mc="http://schemas.openxmlformats.org/markup-compatibility/2006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a="http://schemas.openxmlformats.org/drawingml/2006/main" xmlns:r="http://schemas.openxmlformats.org/officeDocument/2006/relationships" xmlns:p="http://schemas.openxmlformats.org/presentationml/2006/main" xmlns:ma14="http://schemas.microsoft.com/office/mac/drawingml/2011/main" xmlns:mv="urn:schemas-microsoft-com:mac:vml" xmlns:mc="http://schemas.openxmlformats.org/markup-compatibility/2006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>
            <a:spLocks noGrp="1"/>
          </p:cNvSpPr>
          <p:nvPr>
            <p:ph type="sldNum" sz="quarter" idx="2"/>
          </p:nvPr>
        </p:nvSpPr>
        <p:spPr>
          <a:xfrm>
            <a:off x="8430261" y="6218618"/>
            <a:ext cx="256539" cy="275465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>
                <a:latin typeface="Times New Roman"/>
                <a:ea typeface="Times New Roman"/>
                <a:cs typeface="Times New Roman"/>
                <a:sym typeface="Times New Roman"/>
              </a:defRPr>
            </a:lvl1pPr>
          </a:lstStyle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1pPr>
      <a:lvl2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2pPr>
      <a:lvl3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3pPr>
      <a:lvl4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4pPr>
      <a:lvl5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5pPr>
      <a:lvl6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6pPr>
      <a:lvl7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7pPr>
      <a:lvl8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8pPr>
      <a:lvl9pPr marL="0" marR="0" indent="0" algn="ct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9pPr>
    </p:titleStyle>
    <p:bodyStyle>
      <a:lvl1pPr marL="342900" marR="0" indent="-3429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1pPr>
      <a:lvl2pPr marL="783771" marR="0" indent="-326571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2pPr>
      <a:lvl3pPr marL="1162050" marR="0" indent="-30480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3pPr>
      <a:lvl4pPr marL="156591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–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4pPr>
      <a:lvl5pPr marL="190881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5pPr>
      <a:lvl6pPr marL="236601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6pPr>
      <a:lvl7pPr marL="2823210" marR="0" indent="-365760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7pPr>
      <a:lvl8pPr marL="328040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8pPr>
      <a:lvl9pPr marL="3737609" marR="0" indent="-365759" algn="l" defTabSz="9144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Tx/>
        <a:buChar char="•"/>
        <a:tabLst/>
        <a:defRPr sz="3200" b="0" i="0" u="none" strike="noStrike" cap="none" spc="0" baseline="0">
          <a:ln>
            <a:noFill/>
          </a:ln>
          <a:solidFill>
            <a:srgbClr val="000000"/>
          </a:solidFill>
          <a:uFillTx/>
          <a:latin typeface="Helvetica Light"/>
          <a:ea typeface="Helvetica Light"/>
          <a:cs typeface="Helvetica Light"/>
          <a:sym typeface="Helvetica Light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Proposed P802.16s Amendment Extension Request to RevCom…"/>
          <p:cNvSpPr/>
          <p:nvPr/>
        </p:nvSpPr>
        <p:spPr>
          <a:xfrm>
            <a:off x="217996" y="-1"/>
            <a:ext cx="8710377" cy="590930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a="http://schemas.openxmlformats.org/drawingml/2006/main" xmlns:r="http://schemas.openxmlformats.org/officeDocument/2006/relationships" xmlns:p="http://schemas.openxmlformats.org/presentationml/2006/main" xmlns:ma14="http://schemas.microsoft.com/office/mac/drawingml/2011/main" xmlns:mv="urn:schemas-microsoft-com:mac:vml" xmlns:mc="http://schemas.openxmlformats.org/markup-compatibility/2006" val="1"/>
            </a:ext>
          </a:extLst>
        </p:spPr>
        <p:txBody>
          <a:bodyPr wrap="square" lIns="45718" tIns="45718" rIns="45718" bIns="45718">
            <a:spAutoFit/>
          </a:bodyPr>
          <a:lstStyle/>
          <a:p>
            <a:pPr lvl="1" indent="342900" algn="ctr" defTabSz="1016000">
              <a:defRPr sz="1500" b="1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Proposed P802.16s Amendment Extension Request to RevCom</a:t>
            </a:r>
          </a:p>
          <a:p>
            <a:pPr indent="114300" algn="ctr" defTabSz="1016000">
              <a:defRPr sz="1300">
                <a:latin typeface="Times New Roman"/>
                <a:ea typeface="Times New Roman"/>
                <a:cs typeface="Times New Roman"/>
                <a:sym typeface="Times New Roman"/>
              </a:defRPr>
            </a:pPr>
            <a:endParaRPr dirty="0"/>
          </a:p>
          <a:p>
            <a:pPr indent="114300" defTabSz="1016000">
              <a:defRPr sz="1300">
                <a:latin typeface="Times New Roman"/>
                <a:ea typeface="Times New Roman"/>
                <a:cs typeface="Times New Roman"/>
                <a:sym typeface="Times New Roman"/>
              </a:defRPr>
            </a:pPr>
            <a:endParaRPr dirty="0"/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Document Number: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IEEE 802.16-17-0022-</a:t>
            </a:r>
            <a:r>
              <a:rPr u="sng" dirty="0" smtClean="0"/>
              <a:t>0</a:t>
            </a:r>
            <a:r>
              <a:rPr lang="en-US" u="sng" dirty="0" smtClean="0"/>
              <a:t>2</a:t>
            </a:r>
            <a:r>
              <a:rPr dirty="0" smtClean="0"/>
              <a:t>-</a:t>
            </a:r>
            <a:r>
              <a:rPr dirty="0"/>
              <a:t>000s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Date Submitted: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2017-05-</a:t>
            </a:r>
            <a:r>
              <a:rPr u="sng" dirty="0" smtClean="0"/>
              <a:t>1</a:t>
            </a:r>
            <a:r>
              <a:rPr lang="en-US" u="sng" dirty="0" smtClean="0"/>
              <a:t>3</a:t>
            </a:r>
            <a:endParaRPr u="sng" dirty="0" smtClean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Source: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 New Roman"/>
                <a:ea typeface="Times New Roman"/>
                <a:cs typeface="Times New Roman"/>
                <a:sym typeface="Times New Roman"/>
              </a:defRPr>
            </a:pPr>
            <a:r>
              <a:rPr dirty="0"/>
              <a:t>Roger B. Marks</a:t>
            </a:r>
            <a:r>
              <a:rPr dirty="0">
                <a:latin typeface="Times"/>
                <a:ea typeface="Times"/>
                <a:cs typeface="Times"/>
                <a:sym typeface="Times"/>
              </a:rPr>
              <a:t>			Voice:	+1 802 capable</a:t>
            </a:r>
          </a:p>
          <a:p>
            <a:pPr lvl="1" indent="342900" defTabSz="1016000">
              <a:defRPr sz="1300">
                <a:latin typeface="Times New Roman"/>
                <a:ea typeface="Times New Roman"/>
                <a:cs typeface="Times New Roman"/>
                <a:sym typeface="Times New Roman"/>
              </a:defRPr>
            </a:pPr>
            <a:r>
              <a:rPr dirty="0"/>
              <a:t>EthAirNet Associates</a:t>
            </a:r>
            <a:r>
              <a:rPr dirty="0">
                <a:latin typeface="Times"/>
                <a:ea typeface="Times"/>
                <a:cs typeface="Times"/>
                <a:sym typeface="Times"/>
              </a:rPr>
              <a:t>			E-mail:	roger@ethair.net</a:t>
            </a: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4040 Montview Blvd			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Denver, CO 80207 USA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+mj-lt"/>
                <a:ea typeface="+mj-ea"/>
                <a:cs typeface="+mj-cs"/>
                <a:sym typeface="Helvetica"/>
              </a:defRPr>
            </a:pPr>
            <a:r>
              <a:rPr dirty="0"/>
              <a:t>*&lt;</a:t>
            </a:r>
            <a:r>
              <a:rPr sz="1100" dirty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http://standards.ieee.org/faqs/</a:t>
            </a:r>
            <a:r>
              <a:rPr sz="1100" dirty="0" smtClean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affiliationFAQ.htm</a:t>
            </a:r>
            <a:r>
              <a:rPr lang="en-US" sz="1100" dirty="0" smtClean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l</a:t>
            </a:r>
            <a:r>
              <a:rPr dirty="0" smtClean="0"/>
              <a:t>&gt;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Re: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P802.16s amendment to RevCom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Base Contribution: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none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Purpose: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300">
                <a:latin typeface="Times New Roman"/>
                <a:ea typeface="Times New Roman"/>
                <a:cs typeface="Times New Roman"/>
                <a:sym typeface="Times New Roman"/>
              </a:defRPr>
            </a:pPr>
            <a:r>
              <a:rPr dirty="0"/>
              <a:t>For review by </a:t>
            </a:r>
            <a:r>
              <a:rPr dirty="0">
                <a:latin typeface="Times"/>
                <a:ea typeface="Times"/>
                <a:cs typeface="Times"/>
                <a:sym typeface="Times"/>
              </a:rPr>
              <a:t>802.16 Working Group at Session #99</a:t>
            </a: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Notice: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100" i="1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This document does not represent the agreed views of the IEEE 802.16 Working Group or any of its subgroups</a:t>
            </a:r>
            <a:r>
              <a:rPr i="0" dirty="0"/>
              <a:t>. It represents only the views of the participants listed in the “Source(s)” field above. It is offered as a basis for discussion. It is not binding on the contributor(s), who reserve(s) the right to add, amend or withdraw material contained herein.	</a:t>
            </a:r>
            <a:endParaRPr sz="13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Copyright Policy: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1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The contributor is familiar with the IEEE-SA Copyright Policy &lt;</a:t>
            </a:r>
            <a:r>
              <a:rPr dirty="0">
                <a:solidFill>
                  <a:srgbClr val="0000FF"/>
                </a:solidFill>
              </a:rPr>
              <a:t>http://standards.ieee.org/IPR/copyrightpolicy.html</a:t>
            </a:r>
            <a:r>
              <a:rPr dirty="0"/>
              <a:t>&gt;.</a:t>
            </a:r>
            <a:r>
              <a:rPr sz="1300" dirty="0"/>
              <a:t>	</a:t>
            </a:r>
            <a:endParaRPr sz="1300"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114300" defTabSz="1016000">
              <a:defRPr sz="13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Patent Policy: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100">
                <a:latin typeface="Times"/>
                <a:ea typeface="Times"/>
                <a:cs typeface="Times"/>
                <a:sym typeface="Times"/>
              </a:defRPr>
            </a:pPr>
            <a:r>
              <a:rPr dirty="0"/>
              <a:t>The contributor is familiar with the IEEE-SA Patent Policy and Procedures</a:t>
            </a:r>
            <a:r>
              <a:rPr dirty="0" smtClean="0"/>
              <a:t>:</a:t>
            </a:r>
            <a:endParaRPr sz="1300" dirty="0" smtClean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3" indent="682625" defTabSz="1016000">
              <a:defRPr sz="1100">
                <a:latin typeface="Times"/>
                <a:ea typeface="Times"/>
                <a:cs typeface="Times"/>
                <a:sym typeface="Times"/>
              </a:defRPr>
            </a:pPr>
            <a:r>
              <a:rPr dirty="0" smtClean="0"/>
              <a:t>&lt;</a:t>
            </a:r>
            <a:r>
              <a:rPr dirty="0" smtClean="0">
                <a:solidFill>
                  <a:srgbClr val="0000FF"/>
                </a:solidFill>
              </a:rPr>
              <a:t>http://standards.ieee.org/guides/bylaws/sect6-7</a:t>
            </a:r>
            <a:r>
              <a:rPr dirty="0" smtClean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.html#6</a:t>
            </a:r>
            <a:r>
              <a:rPr dirty="0" smtClean="0"/>
              <a:t>&gt; and</a:t>
            </a:r>
            <a:r>
              <a:rPr lang="en-US" dirty="0" smtClean="0"/>
              <a:t> </a:t>
            </a:r>
            <a:r>
              <a:rPr dirty="0" smtClean="0"/>
              <a:t>&lt;</a:t>
            </a:r>
            <a:r>
              <a:rPr dirty="0" smtClean="0">
                <a:solidFill>
                  <a:srgbClr val="0000FF"/>
                </a:solidFill>
              </a:rPr>
              <a:t>http://standards.ieee.org/guides/opman/</a:t>
            </a:r>
            <a:r>
              <a:rPr dirty="0" smtClean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sect6.html#6.3</a:t>
            </a:r>
            <a:r>
              <a:rPr dirty="0" smtClean="0"/>
              <a:t>&gt;.</a:t>
            </a:r>
            <a:endParaRPr sz="1300" dirty="0" smtClean="0"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lvl="1" indent="342900" defTabSz="1016000">
              <a:defRPr sz="1100">
                <a:latin typeface="Times"/>
                <a:ea typeface="Times"/>
                <a:cs typeface="Times"/>
                <a:sym typeface="Times"/>
              </a:defRPr>
            </a:pPr>
            <a:r>
              <a:rPr dirty="0" smtClean="0"/>
              <a:t>Further </a:t>
            </a:r>
            <a:r>
              <a:rPr dirty="0"/>
              <a:t>information is located at &lt;</a:t>
            </a:r>
            <a:r>
              <a:rPr dirty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http://standards.ieee.org/board/pat/pat-material.html</a:t>
            </a:r>
            <a:r>
              <a:rPr dirty="0"/>
              <a:t>&gt; and &lt;</a:t>
            </a:r>
            <a:r>
              <a:rPr dirty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http://standards.ieee.org/board/</a:t>
            </a:r>
            <a:r>
              <a:rPr dirty="0" smtClean="0">
                <a:solidFill>
                  <a:srgbClr val="0000FF"/>
                </a:solidFill>
                <a:uFill>
                  <a:solidFill>
                    <a:srgbClr val="0000FF"/>
                  </a:solidFill>
                </a:uFill>
              </a:rPr>
              <a:t>pat</a:t>
            </a:r>
            <a:r>
              <a:rPr dirty="0" smtClean="0"/>
              <a:t>&gt;</a:t>
            </a:r>
            <a:r>
              <a:rPr dirty="0"/>
              <a:t>.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Background: SASB 8.1.2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Background: SASB 8.1.2</a:t>
            </a:r>
          </a:p>
        </p:txBody>
      </p:sp>
      <p:sp>
        <p:nvSpPr>
          <p:cNvPr id="119" name="Up to three amendments can be approved before the standard shall be revised, unless the base standard has been approved within the past three years. In such a case, multiple amendments may be added until the base standard is three years old. After the three-year period, RevCom shall defer consideration of additional amendments or corrigenda until a revision or a two-year extension request is approved by the IEEE-SA Standards Board.…"/>
          <p:cNvSpPr>
            <a:spLocks noGrp="1"/>
          </p:cNvSpPr>
          <p:nvPr>
            <p:ph type="body" idx="1"/>
          </p:nvPr>
        </p:nvSpPr>
        <p:spPr>
          <a:xfrm>
            <a:off x="33783" y="1336923"/>
            <a:ext cx="8653017" cy="5521077"/>
          </a:xfrm>
          <a:prstGeom prst="rect">
            <a:avLst/>
          </a:prstGeom>
        </p:spPr>
        <p:txBody>
          <a:bodyPr/>
          <a:lstStyle/>
          <a:p>
            <a:pPr marL="1200150" lvl="2" indent="-342900">
              <a:defRPr sz="1800" i="1">
                <a:latin typeface="+mj-lt"/>
                <a:ea typeface="+mj-ea"/>
                <a:cs typeface="+mj-cs"/>
                <a:sym typeface="Helvetica"/>
              </a:defRPr>
            </a:pPr>
            <a:r>
              <a:t>Up to three amendments can be approved before the standard shall be revised, unless the base standard has been approved within the past three years. In such a case, multiple amendments may be added until the base standard is three years old. After the three-year period, RevCom shall defer consideration of additional amendments or corrigenda until a revision or a two-year extension request is approved by the IEEE-SA Standards Board.</a:t>
            </a:r>
          </a:p>
          <a:p>
            <a:pPr marL="1200150" lvl="2" indent="-342900">
              <a:defRPr sz="1800" i="1">
                <a:latin typeface="+mj-lt"/>
                <a:ea typeface="+mj-ea"/>
                <a:cs typeface="+mj-cs"/>
                <a:sym typeface="Helvetica"/>
              </a:defRPr>
            </a:pPr>
            <a:r>
              <a:t>If, for any extenuating circumstances, an exception to these rules is required, the Sponsor shall take its request for a two-year extension to RevCom. A project plan outlining the rationale for the request, as well as a schedule for the revision, also shall be submitted. RevCom will review the request and make a recommendation to the IEEE-SA Standards Board.</a:t>
            </a:r>
          </a:p>
          <a:p>
            <a:pPr marL="1200150" lvl="2" indent="-342900">
              <a:defRPr sz="1800" i="1">
                <a:latin typeface="+mj-lt"/>
                <a:ea typeface="+mj-ea"/>
                <a:cs typeface="+mj-cs"/>
                <a:sym typeface="Helvetica"/>
              </a:defRPr>
            </a:pPr>
            <a:r>
              <a:t>During the two-year extension period, Sponsors can submit additional amendments and corrigenda for approval consideration. However, after this period, RevCom shall defer consideration of additional amendments or corrigenda until a revision is approved by the IEEE-SA Standards Board.</a:t>
            </a:r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Background: P802.16s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Background: P802.16s</a:t>
            </a:r>
          </a:p>
        </p:txBody>
      </p:sp>
      <p:sp>
        <p:nvSpPr>
          <p:cNvPr id="122" name="P802.16s amendment is currently in Sponsor Ballot…"/>
          <p:cNvSpPr>
            <a:spLocks noGrp="1"/>
          </p:cNvSpPr>
          <p:nvPr>
            <p:ph type="body" idx="1"/>
          </p:nvPr>
        </p:nvSpPr>
        <p:spPr>
          <a:xfrm>
            <a:off x="457200" y="1355252"/>
            <a:ext cx="8229600" cy="5257800"/>
          </a:xfrm>
          <a:prstGeom prst="rect">
            <a:avLst/>
          </a:prstGeom>
        </p:spPr>
        <p:txBody>
          <a:bodyPr/>
          <a:lstStyle/>
          <a:p>
            <a:pPr marL="0" lvl="1" indent="457200">
              <a:buSzTx/>
              <a:buNone/>
              <a:defRPr sz="2400"/>
            </a:pPr>
            <a:r>
              <a:rPr dirty="0"/>
              <a:t>P802.16s amendment is currently in Sponsor Ballot</a:t>
            </a:r>
          </a:p>
          <a:p>
            <a:pPr marL="1428750" lvl="2" indent="-228600">
              <a:defRPr sz="2400"/>
            </a:pPr>
            <a:r>
              <a:rPr dirty="0"/>
              <a:t>first round </a:t>
            </a:r>
            <a:r>
              <a:rPr dirty="0" smtClean="0"/>
              <a:t>clos</a:t>
            </a:r>
            <a:r>
              <a:rPr lang="en-US" dirty="0" smtClean="0"/>
              <a:t>ur</a:t>
            </a:r>
            <a:r>
              <a:rPr dirty="0" smtClean="0"/>
              <a:t>e</a:t>
            </a:r>
            <a:r>
              <a:rPr lang="en-US" dirty="0" smtClean="0"/>
              <a:t>: </a:t>
            </a:r>
            <a:r>
              <a:rPr dirty="0" smtClean="0"/>
              <a:t>12 </a:t>
            </a:r>
            <a:r>
              <a:rPr dirty="0"/>
              <a:t>May</a:t>
            </a:r>
          </a:p>
          <a:p>
            <a:pPr marL="1771650" lvl="4" indent="-228600">
              <a:defRPr sz="2400"/>
            </a:pPr>
            <a:r>
              <a:rPr sz="1800" dirty="0"/>
              <a:t>approval </a:t>
            </a:r>
            <a:r>
              <a:rPr sz="1800" dirty="0" smtClean="0"/>
              <a:t>status</a:t>
            </a:r>
            <a:r>
              <a:rPr lang="en-US" sz="1800" dirty="0" smtClean="0"/>
              <a:t> [as of </a:t>
            </a:r>
            <a:r>
              <a:rPr lang="en-US" sz="1800" strike="sngStrike" dirty="0" smtClean="0"/>
              <a:t>24 hours before </a:t>
            </a:r>
            <a:r>
              <a:rPr lang="en-US" sz="1800" dirty="0" smtClean="0"/>
              <a:t>closure]:</a:t>
            </a:r>
          </a:p>
          <a:p>
            <a:pPr marL="2228850" lvl="5" indent="-228600">
              <a:defRPr sz="2400"/>
            </a:pPr>
            <a:r>
              <a:rPr lang="en-US" sz="1800" dirty="0" smtClean="0"/>
              <a:t>49 Approve/0 Disapprove/2 Abstain (100% approval)</a:t>
            </a:r>
          </a:p>
          <a:p>
            <a:pPr marL="2228850" lvl="5" indent="-228600">
              <a:defRPr sz="2400"/>
            </a:pPr>
            <a:r>
              <a:rPr lang="en-US" sz="1800" dirty="0" smtClean="0"/>
              <a:t>8 not voting (86% return)</a:t>
            </a:r>
            <a:endParaRPr sz="1800" dirty="0" smtClean="0"/>
          </a:p>
          <a:p>
            <a:pPr marL="1771650" lvl="4" indent="-228600">
              <a:defRPr sz="2400"/>
            </a:pPr>
            <a:r>
              <a:rPr lang="en-US" sz="1800" dirty="0" smtClean="0"/>
              <a:t>21 </a:t>
            </a:r>
            <a:r>
              <a:rPr sz="1800" dirty="0" smtClean="0"/>
              <a:t>comments</a:t>
            </a:r>
            <a:endParaRPr lang="en-US" dirty="0" smtClean="0"/>
          </a:p>
          <a:p>
            <a:pPr marL="1428750" lvl="2" indent="-228600">
              <a:defRPr sz="2400"/>
            </a:pPr>
            <a:r>
              <a:rPr lang="en-US" dirty="0" smtClean="0"/>
              <a:t>Expect to complete Sponsor Ballot by July</a:t>
            </a:r>
          </a:p>
          <a:p>
            <a:pPr marL="1428750" lvl="2" indent="-228600">
              <a:defRPr sz="2400"/>
            </a:pPr>
            <a:r>
              <a:rPr dirty="0" smtClean="0"/>
              <a:t>This </a:t>
            </a:r>
            <a:r>
              <a:rPr dirty="0"/>
              <a:t>would be the fourth amendment to IEEE Std 802.16-2012</a:t>
            </a:r>
          </a:p>
          <a:p>
            <a:pPr marL="1771650" lvl="4" indent="-228600">
              <a:defRPr sz="2400"/>
            </a:pPr>
            <a:r>
              <a:rPr sz="1800" dirty="0"/>
              <a:t>IEEE Std 802.16p (First Amendment)</a:t>
            </a:r>
          </a:p>
          <a:p>
            <a:pPr marL="1771650" lvl="4" indent="-228600">
              <a:defRPr sz="2400"/>
            </a:pPr>
            <a:r>
              <a:rPr sz="1800" dirty="0"/>
              <a:t>IEEE Std 802.16n (Second Amendment)</a:t>
            </a:r>
          </a:p>
          <a:p>
            <a:pPr marL="1771650" lvl="4" indent="-228600">
              <a:defRPr sz="2400"/>
            </a:pPr>
            <a:r>
              <a:rPr sz="1800" dirty="0"/>
              <a:t>IEEE Std 802.16q (Third Amendment) </a:t>
            </a:r>
          </a:p>
          <a:p>
            <a:pPr marL="1028700" lvl="1" indent="-228600">
              <a:buChar char="•"/>
              <a:defRPr sz="2400"/>
            </a:pPr>
            <a:r>
              <a:rPr dirty="0"/>
              <a:t>SASB 8.1.2 is applicable.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Background: 802.16 Revision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Background: 802.16 Revision</a:t>
            </a:r>
          </a:p>
        </p:txBody>
      </p:sp>
      <p:sp>
        <p:nvSpPr>
          <p:cNvPr id="125" name="P802.16 Revision Project authorized 2017-02-17…"/>
          <p:cNvSpPr>
            <a:spLocks noGrp="1"/>
          </p:cNvSpPr>
          <p:nvPr>
            <p:ph type="body" idx="1"/>
          </p:nvPr>
        </p:nvSpPr>
        <p:spPr>
          <a:xfrm>
            <a:off x="457200" y="1524000"/>
            <a:ext cx="8229600" cy="5257800"/>
          </a:xfrm>
          <a:prstGeom prst="rect">
            <a:avLst/>
          </a:prstGeom>
        </p:spPr>
        <p:txBody>
          <a:bodyPr/>
          <a:lstStyle/>
          <a:p>
            <a:pPr marL="0" lvl="1" indent="800100">
              <a:buSzTx/>
              <a:buNone/>
              <a:defRPr sz="2400"/>
            </a:pPr>
            <a:r>
              <a:rPr dirty="0"/>
              <a:t>P802.16 Revision Project authorized 2017-02-17</a:t>
            </a:r>
          </a:p>
          <a:p>
            <a:pPr marL="1085850" lvl="2" indent="-228600">
              <a:defRPr sz="2400"/>
            </a:pPr>
            <a:r>
              <a:rPr dirty="0"/>
              <a:t>Initial draft (including rollup of three amendments) completed and reviewed in Working Group Letter Ballot, closing 2017-04-16</a:t>
            </a:r>
          </a:p>
          <a:p>
            <a:pPr marL="1085850" lvl="2" indent="-228600">
              <a:defRPr sz="2400"/>
            </a:pPr>
            <a:r>
              <a:rPr dirty="0"/>
              <a:t>Expectation that P802.16s</a:t>
            </a:r>
            <a:r>
              <a:rPr dirty="0" smtClean="0"/>
              <a:t> </a:t>
            </a:r>
            <a:r>
              <a:rPr lang="en-US" dirty="0" smtClean="0"/>
              <a:t>draft content </a:t>
            </a:r>
            <a:r>
              <a:rPr dirty="0" smtClean="0"/>
              <a:t>will </a:t>
            </a:r>
            <a:r>
              <a:rPr dirty="0"/>
              <a:t>be added during ballot</a:t>
            </a:r>
          </a:p>
          <a:p>
            <a:pPr marL="1085850" lvl="2" indent="-228600">
              <a:defRPr sz="2400"/>
            </a:pPr>
            <a:r>
              <a:rPr dirty="0"/>
              <a:t>Schedule indicates</a:t>
            </a:r>
            <a:r>
              <a:rPr dirty="0" smtClean="0"/>
              <a:t> </a:t>
            </a:r>
            <a:r>
              <a:rPr lang="en-US" dirty="0" smtClean="0"/>
              <a:t>submittal to RevCom </a:t>
            </a:r>
            <a:r>
              <a:rPr dirty="0" smtClean="0"/>
              <a:t>in </a:t>
            </a:r>
            <a:r>
              <a:rPr dirty="0"/>
              <a:t>late 2017</a:t>
            </a:r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Rationale (Part 1)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Rationale (Part 1)</a:t>
            </a:r>
          </a:p>
        </p:txBody>
      </p:sp>
      <p:sp>
        <p:nvSpPr>
          <p:cNvPr id="128" name="The P802.16s project is the only project underway to amend IEEE 802.16-2012.…"/>
          <p:cNvSpPr>
            <a:spLocks noGrp="1"/>
          </p:cNvSpPr>
          <p:nvPr>
            <p:ph type="body" idx="1"/>
          </p:nvPr>
        </p:nvSpPr>
        <p:spPr>
          <a:xfrm>
            <a:off x="161127" y="1306022"/>
            <a:ext cx="8516196" cy="5257801"/>
          </a:xfrm>
          <a:prstGeom prst="rect">
            <a:avLst/>
          </a:prstGeom>
        </p:spPr>
        <p:txBody>
          <a:bodyPr/>
          <a:lstStyle/>
          <a:p>
            <a:pPr marL="1028700" lvl="1" indent="-228600">
              <a:buClr>
                <a:srgbClr val="000000"/>
              </a:buClr>
              <a:buChar char="•"/>
              <a:defRPr sz="2400"/>
            </a:pPr>
            <a:r>
              <a:rPr dirty="0"/>
              <a:t>The P802.16s project is the only project underway to amend IEEE 802.16-2012</a:t>
            </a:r>
            <a:r>
              <a:rPr dirty="0" smtClean="0"/>
              <a:t>.</a:t>
            </a:r>
            <a:endParaRPr lang="en-US" dirty="0" smtClean="0"/>
          </a:p>
          <a:p>
            <a:pPr marL="1406979" lvl="2" indent="-228600">
              <a:buClr>
                <a:srgbClr val="000000"/>
              </a:buClr>
              <a:defRPr sz="2400"/>
            </a:pPr>
            <a:r>
              <a:rPr lang="en-US" dirty="0" smtClean="0"/>
              <a:t>The extension would be only for P802.16s</a:t>
            </a:r>
            <a:endParaRPr dirty="0" smtClean="0"/>
          </a:p>
          <a:p>
            <a:pPr marL="1028700" lvl="1" indent="-228600">
              <a:buClr>
                <a:srgbClr val="000000"/>
              </a:buClr>
              <a:buChar char="•"/>
              <a:defRPr sz="2400"/>
            </a:pPr>
            <a:r>
              <a:rPr dirty="0"/>
              <a:t>The P802.16 revision project is well underway and is expected to complete</a:t>
            </a:r>
            <a:r>
              <a:rPr dirty="0" smtClean="0"/>
              <a:t> </a:t>
            </a:r>
            <a:r>
              <a:rPr lang="en-US" dirty="0" smtClean="0"/>
              <a:t>Sponsor Ballot </a:t>
            </a:r>
            <a:r>
              <a:rPr dirty="0" smtClean="0"/>
              <a:t>in </a:t>
            </a:r>
            <a:r>
              <a:rPr lang="en-US" dirty="0" smtClean="0"/>
              <a:t>late </a:t>
            </a:r>
            <a:r>
              <a:rPr dirty="0" smtClean="0"/>
              <a:t>2017</a:t>
            </a:r>
            <a:r>
              <a:rPr dirty="0"/>
              <a:t>, incorporating the content of P802.16s.</a:t>
            </a:r>
            <a:endParaRPr dirty="0" smtClean="0"/>
          </a:p>
          <a:p>
            <a:pPr marL="1028700" lvl="1" indent="-228600">
              <a:buClr>
                <a:srgbClr val="000000"/>
              </a:buClr>
              <a:buChar char="•"/>
              <a:defRPr sz="2400"/>
            </a:pPr>
            <a:r>
              <a:rPr dirty="0" smtClean="0"/>
              <a:t>Allowing </a:t>
            </a:r>
            <a:r>
              <a:rPr dirty="0"/>
              <a:t>the P802.16s project to complete first will allow for that work to be quickly available to the</a:t>
            </a:r>
            <a:r>
              <a:rPr dirty="0" smtClean="0"/>
              <a:t> </a:t>
            </a:r>
            <a:r>
              <a:rPr lang="en-US" dirty="0" smtClean="0"/>
              <a:t>stakeholders </a:t>
            </a:r>
            <a:r>
              <a:rPr dirty="0" smtClean="0"/>
              <a:t>and </a:t>
            </a:r>
            <a:r>
              <a:rPr dirty="0"/>
              <a:t>also allow the upcoming revision to provide a new clean version of the standard that will remain unamended for at least a few years.</a:t>
            </a: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Rationale (Part 2)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Rationale (Part 2)</a:t>
            </a:r>
          </a:p>
        </p:txBody>
      </p:sp>
      <p:sp>
        <p:nvSpPr>
          <p:cNvPr id="131" name="The P802.16s Sponsor Ballot has met the approval ratio requirements, and ballot resolution is expected by July 2017.…"/>
          <p:cNvSpPr>
            <a:spLocks noGrp="1"/>
          </p:cNvSpPr>
          <p:nvPr>
            <p:ph type="body" idx="1"/>
          </p:nvPr>
        </p:nvSpPr>
        <p:spPr>
          <a:xfrm>
            <a:off x="457200" y="1524000"/>
            <a:ext cx="8229600" cy="5257800"/>
          </a:xfrm>
          <a:prstGeom prst="rect">
            <a:avLst/>
          </a:prstGeom>
        </p:spPr>
        <p:txBody>
          <a:bodyPr/>
          <a:lstStyle/>
          <a:p>
            <a:pPr marL="0" lvl="1" indent="0">
              <a:buClr>
                <a:srgbClr val="000000"/>
              </a:buClr>
              <a:buFont typeface="Arial"/>
              <a:buChar char="•"/>
              <a:defRPr sz="3000"/>
            </a:pPr>
            <a:r>
              <a:t>The P802.16s Sponsor Ballot has met the approval ratio requirements, and ballot resolution is expected by July 2017.</a:t>
            </a:r>
          </a:p>
          <a:p>
            <a:pPr marL="0" lvl="1" indent="0">
              <a:buClr>
                <a:srgbClr val="000000"/>
              </a:buClr>
              <a:buFont typeface="Arial"/>
              <a:buChar char="•"/>
              <a:defRPr sz="3000"/>
            </a:pPr>
            <a:r>
              <a:t>Per the SASB Operations Manual (5.4.3.5 “Completion of the standards balloting process and submittal to RevCom”):</a:t>
            </a:r>
          </a:p>
          <a:p>
            <a:pPr marL="1085850" lvl="2" indent="-228600">
              <a:buClr>
                <a:srgbClr val="000000"/>
              </a:buClr>
              <a:defRPr sz="3000"/>
            </a:pPr>
            <a:r>
              <a:t>“</a:t>
            </a:r>
            <a:r>
              <a:rPr i="1">
                <a:latin typeface="+mj-lt"/>
                <a:ea typeface="+mj-ea"/>
                <a:cs typeface="+mj-cs"/>
                <a:sym typeface="Helvetica"/>
              </a:rPr>
              <a:t>the IEEE has an obligation to the majority to review and publish the proposed standard quickly”</a:t>
            </a:r>
          </a:p>
        </p:txBody>
      </p:sp>
    </p:spTree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chedule for the Revision (1/2)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Schedule for the Revision (1/2)</a:t>
            </a:r>
          </a:p>
        </p:txBody>
      </p:sp>
      <p:graphicFrame>
        <p:nvGraphicFramePr>
          <p:cNvPr id="134" name="Table"/>
          <p:cNvGraphicFramePr/>
          <p:nvPr/>
        </p:nvGraphicFramePr>
        <p:xfrm>
          <a:off x="350543" y="1118320"/>
          <a:ext cx="8336257" cy="5299451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139378"/>
                <a:gridCol w="1029295"/>
                <a:gridCol w="892423"/>
                <a:gridCol w="3550741"/>
                <a:gridCol w="1724420"/>
              </a:tblGrid>
              <a:tr h="278893"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Date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Date End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Draft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Ballot or Progress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Action by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2017-02-17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PAR Authorization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IEEE-SA SB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2017-03-07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pre-D1.0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Prepared by 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2017-03-16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D1.0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agreed by WG for WG Letter Ballot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2017-03-24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2017-04-24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D1.0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WG LB #41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2017-05-19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Editor's Proposed Dispositions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2017-05-31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2017-06-01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comment resolution, Draft 1.0 (Session #109)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2017-06-16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D1.</a:t>
                      </a: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1</a:t>
                      </a:r>
                      <a:endParaRPr sz="1300" i="1" dirty="0"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Prepared by Technical 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Editor</a:t>
                      </a: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 (expected to</a:t>
                      </a:r>
                      <a:r>
                        <a:rPr lang="en-US" sz="1300" i="1" baseline="0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 incorporate P802.16s draft content)</a:t>
                      </a:r>
                      <a:endParaRPr sz="1300" i="1" dirty="0"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500869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2017-06-16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D1.1 submitted for Mandatory Editorial Coordination (MEC)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2017-06-16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Form Sponsor Ballot Group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WG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2017-06-19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2017-06-29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D1.1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WG LB Recirc #41a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2017-07-06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Editor's Proposed Dispositions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comment 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resolution</a:t>
                      </a: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 meeting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, </a:t>
                      </a: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Draft 1.1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2017-07-11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2017-07-13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 dirty="0"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Additional 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comment </a:t>
                      </a: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resolution, Draft 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1.</a:t>
                      </a: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1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 </a:t>
                      </a: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(Session #110)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2017-07-14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lang="en-US"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802 </a:t>
                      </a:r>
                      <a:r>
                        <a:rPr sz="13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EC </a:t>
                      </a:r>
                      <a:r>
                        <a:rPr sz="13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Conditional Approval for Sponsor Ballot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WG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2017-07-17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25400" marR="25400" marT="25400" marB="25400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D2.0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Prepared by 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solidFill>
                      <a:srgbClr val="FFFFFF"/>
                    </a:solidFill>
                  </a:tcPr>
                </a:tc>
              </a:tr>
              <a:tr h="278893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2017-07-17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2017-07-27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D2.0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3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WG LB Recirc #41b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300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25400" marR="25400" marT="25400" marB="25400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Schedule for the Revision (2/2)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Schedule for the Revision (2/2)</a:t>
            </a:r>
          </a:p>
        </p:txBody>
      </p:sp>
      <p:graphicFrame>
        <p:nvGraphicFramePr>
          <p:cNvPr id="137" name="Table"/>
          <p:cNvGraphicFramePr/>
          <p:nvPr/>
        </p:nvGraphicFramePr>
        <p:xfrm>
          <a:off x="320040" y="1097277"/>
          <a:ext cx="8476486" cy="5288247"/>
        </p:xfrm>
        <a:graphic>
          <a:graphicData uri="http://schemas.openxmlformats.org/drawingml/2006/table">
            <a:tbl>
              <a:tblPr>
                <a:tableStyleId>{4C3C2611-4C71-4FC5-86AE-919BDF0F9419}</a:tableStyleId>
              </a:tblPr>
              <a:tblGrid>
                <a:gridCol w="1101196"/>
                <a:gridCol w="1154678"/>
                <a:gridCol w="923024"/>
                <a:gridCol w="3323940"/>
                <a:gridCol w="1973648"/>
              </a:tblGrid>
              <a:tr h="251450"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Date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b="1">
                          <a:latin typeface="Arial"/>
                          <a:ea typeface="Arial"/>
                          <a:cs typeface="Arial"/>
                          <a:sym typeface="Arial"/>
                        </a:rPr>
                        <a:t>Date End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Draft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Ballot or Progress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b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Action by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solidFill>
                      <a:srgbClr val="BEC0BF"/>
                    </a:solidFill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2017-07-28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2017-08-28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D2.0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Sponsor Ballot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000000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2017-09-04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Editor's Proposed Dispositions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507509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2017-09-12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2017-09-14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comment resolution, Draft 2.0 (Session #111)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2017-10-16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D2.1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Prepared by 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2017-10-16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2017-10-26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Sponsor Ballot Recirc A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2017-10-31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Editor's Proposed Dispositions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507509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2017-11-07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2017-11-09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comment resolution, Draft 2.1 (Session #112)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2017-11-10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EC Conditional Approval for RevCom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WG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2017-11-24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D2.2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400" b="0">
                          <a:latin typeface="Arial"/>
                          <a:ea typeface="Arial"/>
                          <a:cs typeface="Arial"/>
                          <a:sym typeface="Arial"/>
                        </a:defRPr>
                      </a:pPr>
                      <a:r>
                        <a:t>Prepared </a:t>
                      </a:r>
                      <a:r>
                        <a:rPr sz="1600"/>
                        <a:t>by</a:t>
                      </a:r>
                      <a:r>
                        <a:t> 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2017-11-27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2017-12-08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D2.2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Sponsor Ballot Recirc B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2017-12-11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submit D2.2 to RevCom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WG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43354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2017-12-11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2018-01-31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Pre-publication </a:t>
                      </a:r>
                      <a:r>
                        <a:rPr sz="1400" i="1" dirty="0" smtClean="0">
                          <a:latin typeface="Arial"/>
                          <a:ea typeface="Arial"/>
                          <a:cs typeface="Arial"/>
                          <a:sym typeface="Arial"/>
                        </a:rPr>
                        <a:t>preparation </a:t>
                      </a:r>
                      <a:r>
                        <a:rPr sz="1400" i="1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and review by Technical Editor and editorial staff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Technical Editor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507509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2018-01-30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approval at RevCom teleconference (approximate date)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RevCom Admin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507509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2018-02-16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approval by IEEE-SA ballot (approximate date)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>
                          <a:latin typeface="Arial"/>
                          <a:ea typeface="Arial"/>
                          <a:cs typeface="Arial"/>
                          <a:sym typeface="Arial"/>
                        </a:rPr>
                        <a:t>RevCom Admin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CCCCCC"/>
                      </a:solidFill>
                      <a:miter lim="400000"/>
                    </a:lnB>
                    <a:noFill/>
                  </a:tcPr>
                </a:tc>
              </a:tr>
              <a:tr h="251450"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i="1">
                          <a:latin typeface="+mj-lt"/>
                          <a:ea typeface="+mj-ea"/>
                          <a:cs typeface="+mj-cs"/>
                          <a:sym typeface="Helvetica"/>
                        </a:rPr>
                        <a:t>2018-02-23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000000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000" b="0" i="0">
                          <a:latin typeface="+mj-lt"/>
                          <a:ea typeface="+mj-ea"/>
                          <a:cs typeface="+mj-cs"/>
                          <a:sym typeface="Helvetica"/>
                        </a:defRPr>
                      </a:pPr>
                      <a:endParaRPr/>
                    </a:p>
                  </a:txBody>
                  <a:tcPr marL="18288" marR="18288" marT="18288" marB="18288" anchor="b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 defTabSz="457200">
                        <a:defRPr sz="1800" b="0" i="0"/>
                      </a:pPr>
                      <a:r>
                        <a:rPr sz="1400" i="1">
                          <a:latin typeface="Arial"/>
                          <a:ea typeface="Arial"/>
                          <a:cs typeface="Arial"/>
                          <a:sym typeface="Arial"/>
                        </a:rPr>
                        <a:t>publication (approximate date)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CCCCCC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defTabSz="457200">
                        <a:defRPr sz="1800" b="0" i="0"/>
                      </a:pPr>
                      <a:r>
                        <a:rPr sz="1400" dirty="0">
                          <a:latin typeface="Arial"/>
                          <a:ea typeface="Arial"/>
                          <a:cs typeface="Arial"/>
                          <a:sym typeface="Arial"/>
                        </a:rPr>
                        <a:t>Maint TG Chair</a:t>
                      </a:r>
                    </a:p>
                  </a:txBody>
                  <a:tcPr marL="18288" marR="18288" marT="18288" marB="18288" horzOverflow="overflow">
                    <a:lnL w="12700">
                      <a:solidFill>
                        <a:srgbClr val="CCCCCC"/>
                      </a:solidFill>
                      <a:miter lim="400000"/>
                    </a:lnL>
                    <a:lnR w="12700">
                      <a:solidFill>
                        <a:srgbClr val="000000"/>
                      </a:solidFill>
                      <a:miter lim="400000"/>
                    </a:lnR>
                    <a:lnT w="12700">
                      <a:solidFill>
                        <a:srgbClr val="CCCCCC"/>
                      </a:solidFill>
                      <a:miter lim="400000"/>
                    </a:lnT>
                    <a:lnB w="12700">
                      <a:solidFill>
                        <a:srgbClr val="000000"/>
                      </a:solidFill>
                      <a:miter lim="400000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Title 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>
              <a:defRPr sz="4000"/>
            </a:lvl1pPr>
          </a:lstStyle>
          <a:p>
            <a:r>
              <a:t>Request</a:t>
            </a:r>
          </a:p>
        </p:txBody>
      </p:sp>
      <p:sp>
        <p:nvSpPr>
          <p:cNvPr id="140" name="Text Placeholder 2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endParaRPr dirty="0" smtClean="0"/>
          </a:p>
          <a:p>
            <a:r>
              <a:rPr lang="en-US" dirty="0" smtClean="0"/>
              <a:t>An extension to the end of 2017 to allow consideration of P802.16s as the fourth amendment to IEEE Std 802.16-2012</a:t>
            </a:r>
            <a:endParaRPr lang="en-US" dirty="0"/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CC99"/>
      </a:accent1>
      <a:accent2>
        <a:srgbClr val="3333CC"/>
      </a:accent2>
      <a:accent3>
        <a:srgbClr val="8F8F8F"/>
      </a:accent3>
      <a:accent4>
        <a:srgbClr val="707070"/>
      </a:accent4>
      <a:accent5>
        <a:srgbClr val="AAE2CA"/>
      </a:accent5>
      <a:accent6>
        <a:srgbClr val="2D2DB9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CC99"/>
      </a:accent1>
      <a:accent2>
        <a:srgbClr val="3333CC"/>
      </a:accent2>
      <a:accent3>
        <a:srgbClr val="8F8F8F"/>
      </a:accent3>
      <a:accent4>
        <a:srgbClr val="707070"/>
      </a:accent4>
      <a:accent5>
        <a:srgbClr val="AAE2CA"/>
      </a:accent5>
      <a:accent6>
        <a:srgbClr val="2D2DB9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103</TotalTime>
  <Words>1358</Words>
  <Application>Microsoft Macintosh PowerPoint</Application>
  <PresentationFormat>On-screen Show (4:3)</PresentationFormat>
  <Paragraphs>189</Paragraphs>
  <Slides>9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Default</vt:lpstr>
      <vt:lpstr>Slide 1</vt:lpstr>
      <vt:lpstr>Background: SASB 8.1.2</vt:lpstr>
      <vt:lpstr>Background: P802.16s</vt:lpstr>
      <vt:lpstr>Background: 802.16 Revision</vt:lpstr>
      <vt:lpstr>Rationale (Part 1)</vt:lpstr>
      <vt:lpstr>Rationale (Part 2)</vt:lpstr>
      <vt:lpstr>Schedule for the Revision (1/2)</vt:lpstr>
      <vt:lpstr>Schedule for the Revision (2/2)</vt:lpstr>
      <vt:lpstr>Request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cp:lastModifiedBy>Roger Marks</cp:lastModifiedBy>
  <cp:revision>13</cp:revision>
  <dcterms:created xsi:type="dcterms:W3CDTF">2017-05-13T04:02:03Z</dcterms:created>
  <dcterms:modified xsi:type="dcterms:W3CDTF">2017-05-13T04:04:34Z</dcterms:modified>
</cp:coreProperties>
</file>