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61" r:id="rId2"/>
    <p:sldId id="262" r:id="rId3"/>
    <p:sldId id="265" r:id="rId4"/>
    <p:sldId id="268" r:id="rId5"/>
    <p:sldId id="271" r:id="rId6"/>
    <p:sldId id="272" r:id="rId7"/>
    <p:sldId id="273" r:id="rId8"/>
    <p:sldId id="277" r:id="rId9"/>
    <p:sldId id="276" r:id="rId10"/>
    <p:sldId id="274" r:id="rId11"/>
    <p:sldId id="275" r:id="rId12"/>
  </p:sldIdLst>
  <p:sldSz cx="9144000" cy="6858000" type="screen4x3"/>
  <p:notesSz cx="6934200" cy="92805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Times New Roman" pitchFamily="1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60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276600" y="8915400"/>
            <a:ext cx="2159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defTabSz="933450">
              <a:defRPr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 </a:t>
            </a:r>
            <a:fld id="{FB19A1F6-4CBA-3045-A103-578AB249C5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>
            <a:off x="693738" y="387350"/>
            <a:ext cx="5546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Times New Roman" charset="0"/>
            </a:endParaRPr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>
            <a:off x="685800" y="8915400"/>
            <a:ext cx="57007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Times New Roman" charset="0"/>
            </a:endParaRP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609600" y="8915400"/>
            <a:ext cx="720725" cy="2746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>
                <a:latin typeface="Times New Roman" charset="0"/>
              </a:rPr>
              <a:t>filename</a:t>
            </a: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441325" y="112713"/>
            <a:ext cx="987425" cy="2746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>
                <a:latin typeface="Times New Roman" charset="0"/>
              </a:rPr>
              <a:t>Release Date</a:t>
            </a: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4937125" y="112713"/>
            <a:ext cx="1600200" cy="2746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>
                <a:latin typeface="Times New Roman" charset="0"/>
              </a:rPr>
              <a:t>IEEE 802.16xx-99/xxx</a:t>
            </a:r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4724400" y="8915400"/>
            <a:ext cx="1670050" cy="2746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>
                <a:latin typeface="Times New Roman" charset="0"/>
              </a:rPr>
              <a:t>Authorname, Affiliation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2525" y="701675"/>
            <a:ext cx="4629150" cy="3468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408488"/>
            <a:ext cx="5086350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2" tIns="46038" rIns="93662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352800" y="8839200"/>
            <a:ext cx="1778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>
              <a:defRPr>
                <a:latin typeface="Times New Roman" charset="0"/>
              </a:defRPr>
            </a:lvl1pPr>
          </a:lstStyle>
          <a:p>
            <a:pPr>
              <a:defRPr/>
            </a:pPr>
            <a:fld id="{AFD3B331-72B1-F946-AF7D-D265CAA405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685800" y="8839200"/>
            <a:ext cx="548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Times New Roman" charset="0"/>
            </a:endParaRPr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Times New Roman" charset="0"/>
            </a:endParaRPr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822325" y="8799513"/>
            <a:ext cx="720725" cy="2746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>
                <a:latin typeface="Times New Roman" charset="0"/>
              </a:rPr>
              <a:t>filename</a:t>
            </a:r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593725" y="36513"/>
            <a:ext cx="987425" cy="2746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>
                <a:latin typeface="Times New Roman" charset="0"/>
              </a:rPr>
              <a:t>Release Date</a:t>
            </a:r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4632325" y="36513"/>
            <a:ext cx="1600200" cy="2746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>
                <a:latin typeface="Times New Roman" charset="0"/>
              </a:rPr>
              <a:t>IEEE 801.16xx-99/xxx</a:t>
            </a:r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4267200" y="8839200"/>
            <a:ext cx="1670050" cy="2746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>
                <a:latin typeface="Times New Roman" charset="0"/>
              </a:rPr>
              <a:t>Authorname, Affiliation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1143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2286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3429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4572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 userDrawn="1"/>
        </p:nvSpPr>
        <p:spPr>
          <a:xfrm>
            <a:off x="533400" y="6519446"/>
            <a:ext cx="10182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7/19/2012</a:t>
            </a:r>
            <a:endParaRPr lang="en-US" sz="1600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3429000" y="6477000"/>
            <a:ext cx="3108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 smtClean="0">
                <a:ea typeface="ＭＳ Ｐゴシック" pitchFamily="34" charset="-128"/>
              </a:rPr>
              <a:t>IEEE </a:t>
            </a:r>
            <a:r>
              <a:rPr lang="en-US" sz="1800" dirty="0" smtClean="0">
                <a:ea typeface="ＭＳ Ｐゴシック" pitchFamily="34" charset="-128"/>
              </a:rPr>
              <a:t>802.16-12-0469-01-Gdoc</a:t>
            </a:r>
            <a:endParaRPr lang="en-US" sz="1800" dirty="0" smtClean="0">
              <a:ea typeface="ＭＳ Ｐゴシック" pitchFamily="34" charset="-128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8610600" y="6400800"/>
            <a:ext cx="4828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8539803-700D-4076-8C04-2C588C844B6F}" type="slidenum">
              <a:rPr lang="en-US" sz="2000" smtClean="0"/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200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 charset="0"/>
          <a:ea typeface="ＭＳ Ｐゴシック" charset="-128"/>
          <a:cs typeface="ＭＳ Ｐゴシック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standards.ieee.org/guides/bylaws/sect6-7.html" TargetMode="External"/><Relationship Id="rId7" Type="http://schemas.openxmlformats.org/officeDocument/2006/relationships/image" Target="../media/image1.jpeg"/><Relationship Id="rId2" Type="http://schemas.openxmlformats.org/officeDocument/2006/relationships/hyperlink" Target="http://standards.ieee.org/faqs/affiliationFAQ.html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standards.ieee.org/board/pat" TargetMode="External"/><Relationship Id="rId5" Type="http://schemas.openxmlformats.org/officeDocument/2006/relationships/hyperlink" Target="http://standards.ieee.org/board/pat/pat-material.html" TargetMode="External"/><Relationship Id="rId4" Type="http://schemas.openxmlformats.org/officeDocument/2006/relationships/hyperlink" Target="http://standards.ieee.org/guides/opman/sect6.html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mentor.ieee.org/802.16/dcn/12/16-12-0444-01-Gdoc-working-group-letter-ballot-recirc-37b-comments.cmt" TargetMode="External"/><Relationship Id="rId2" Type="http://schemas.openxmlformats.org/officeDocument/2006/relationships/hyperlink" Target="https://mentor.ieee.org/802.16/dcn/12/16-12-0340-02-Gdoc-working-group-letter-ballot-recirc-37a-comments.cm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entor.ieee.org/802.16/dcn/12/16-12-0445-02-Gdoc-working-group-letter-ballot-recirc-38b-comments.cmt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mentor.ieee.org/802.16/dcn/12/16-12-0340-02-Gdoc-working-group-letter-ballot-recirc-37a-comments.cmt" TargetMode="External"/><Relationship Id="rId2" Type="http://schemas.openxmlformats.org/officeDocument/2006/relationships/hyperlink" Target="https://mentor.ieee.org/802.16/dcn/12/16-12-0469-01-Gdoc-gridman-closing-report-s79.ppt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entor.ieee.org/802.16/dcn/12/16-12-0503-00-Gdoc-minutes-of-the-gridman-task-group-for-session-80.doc" TargetMode="External"/><Relationship Id="rId5" Type="http://schemas.openxmlformats.org/officeDocument/2006/relationships/hyperlink" Target="https://mentor.ieee.org/802.16/dcn/12/16-12-0445-02-Gdoc-working-group-letter-ballot-recirc-38b-comments.cmt" TargetMode="External"/><Relationship Id="rId4" Type="http://schemas.openxmlformats.org/officeDocument/2006/relationships/hyperlink" Target="https://mentor.ieee.org/802.16/dcn/12/16-12-0444-01-Gdoc-working-group-letter-ballot-recirc-37b-comments.cmt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49244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marL="342900" lvl="1" algn="ctr" defTabSz="1016000"/>
            <a:r>
              <a:rPr lang="en-US" sz="1400" b="1" dirty="0" smtClean="0">
                <a:latin typeface="Times" pitchFamily="1" charset="0"/>
              </a:rPr>
              <a:t>GRIDMAN Task Group Closing Report - Session #80</a:t>
            </a:r>
            <a:endParaRPr lang="en-US" sz="1400" dirty="0" smtClean="0">
              <a:latin typeface="Times" pitchFamily="1" charset="0"/>
            </a:endParaRPr>
          </a:p>
          <a:p>
            <a:pPr marL="114300" algn="ctr" defTabSz="1016000"/>
            <a:endParaRPr lang="en-US" dirty="0">
              <a:latin typeface="Times" pitchFamily="1" charset="0"/>
            </a:endParaRPr>
          </a:p>
          <a:p>
            <a:pPr marL="114300" defTabSz="1016000"/>
            <a:r>
              <a:rPr lang="en-US" b="1" dirty="0">
                <a:latin typeface="Times" pitchFamily="1" charset="0"/>
              </a:rPr>
              <a:t>[IEEE 802.16 Mentor Presentation Template (Rev. 0)]</a:t>
            </a:r>
            <a:r>
              <a:rPr lang="en-US" dirty="0">
                <a:latin typeface="Times" pitchFamily="1" charset="0"/>
              </a:rPr>
              <a:t> </a:t>
            </a:r>
          </a:p>
          <a:p>
            <a:pPr marL="114300" defTabSz="1016000"/>
            <a:r>
              <a:rPr lang="en-US" dirty="0">
                <a:latin typeface="Times" pitchFamily="1" charset="0"/>
              </a:rPr>
              <a:t>Document Number:</a:t>
            </a:r>
          </a:p>
          <a:p>
            <a:pPr marL="342900" lvl="1" defTabSz="1016000"/>
            <a:r>
              <a:rPr lang="en-US" dirty="0" smtClean="0">
                <a:latin typeface="Times" pitchFamily="1" charset="0"/>
              </a:rPr>
              <a:t>IEEE </a:t>
            </a:r>
            <a:r>
              <a:rPr lang="en-US" dirty="0" smtClean="0">
                <a:latin typeface="Times" pitchFamily="1" charset="0"/>
              </a:rPr>
              <a:t>802.16-12-01-0469-00-Gdoc</a:t>
            </a:r>
            <a:endParaRPr lang="en-US" dirty="0">
              <a:latin typeface="Times" pitchFamily="1" charset="0"/>
            </a:endParaRPr>
          </a:p>
          <a:p>
            <a:pPr marL="114300" defTabSz="1016000"/>
            <a:r>
              <a:rPr lang="en-US" dirty="0">
                <a:latin typeface="Times" pitchFamily="1" charset="0"/>
              </a:rPr>
              <a:t>Date Submitted:</a:t>
            </a:r>
          </a:p>
          <a:p>
            <a:pPr marL="342900" lvl="1" defTabSz="1016000"/>
            <a:r>
              <a:rPr lang="en-US" dirty="0" smtClean="0">
                <a:latin typeface="Times" pitchFamily="1" charset="0"/>
              </a:rPr>
              <a:t>2012-07-19</a:t>
            </a:r>
            <a:endParaRPr lang="en-US" dirty="0">
              <a:latin typeface="Times" pitchFamily="1" charset="0"/>
            </a:endParaRPr>
          </a:p>
          <a:p>
            <a:pPr marL="114300" defTabSz="1016000"/>
            <a:r>
              <a:rPr lang="en-US" dirty="0">
                <a:latin typeface="Times" pitchFamily="1" charset="0"/>
              </a:rPr>
              <a:t>Source:</a:t>
            </a:r>
          </a:p>
          <a:p>
            <a:pPr marL="342900" lvl="1" defTabSz="1016000"/>
            <a:r>
              <a:rPr lang="en-US" dirty="0" smtClean="0">
                <a:latin typeface="Times" pitchFamily="1" charset="0"/>
              </a:rPr>
              <a:t>Tim Godfrey	</a:t>
            </a:r>
            <a:r>
              <a:rPr lang="en-US" dirty="0">
                <a:latin typeface="Times" pitchFamily="1" charset="0"/>
              </a:rPr>
              <a:t>		Voice:	</a:t>
            </a:r>
          </a:p>
          <a:p>
            <a:pPr marL="342900" lvl="1" defTabSz="1016000"/>
            <a:r>
              <a:rPr lang="en-US" dirty="0" smtClean="0">
                <a:latin typeface="Times" pitchFamily="1" charset="0"/>
              </a:rPr>
              <a:t>EPRI		</a:t>
            </a:r>
            <a:r>
              <a:rPr lang="en-US" dirty="0">
                <a:latin typeface="Times" pitchFamily="1" charset="0"/>
              </a:rPr>
              <a:t>		E-mail:	</a:t>
            </a:r>
          </a:p>
          <a:p>
            <a:pPr marL="342900" lvl="1" defTabSz="1016000"/>
            <a:r>
              <a:rPr lang="en-US" dirty="0">
                <a:latin typeface="Times" pitchFamily="1" charset="0"/>
              </a:rPr>
              <a:t>			</a:t>
            </a:r>
          </a:p>
          <a:p>
            <a:pPr marL="342900" lvl="1" defTabSz="1016000"/>
            <a:r>
              <a:rPr lang="en-US" dirty="0" smtClean="0">
                <a:latin typeface="Helvetica" pitchFamily="1" charset="0"/>
              </a:rPr>
              <a:t>*&lt;</a:t>
            </a:r>
            <a:r>
              <a:rPr lang="en-US" sz="1000" dirty="0">
                <a:solidFill>
                  <a:srgbClr val="0000FF"/>
                </a:solidFill>
                <a:latin typeface="Helvetica" pitchFamily="1" charset="0"/>
                <a:hlinkClick r:id="rId2"/>
              </a:rPr>
              <a:t>http://standards.ieee.org/faqs/affiliationFAQ.html</a:t>
            </a:r>
            <a:r>
              <a:rPr lang="en-US" dirty="0">
                <a:latin typeface="Helvetica" pitchFamily="1" charset="0"/>
              </a:rPr>
              <a:t>&gt;</a:t>
            </a:r>
            <a:endParaRPr lang="en-US" dirty="0">
              <a:latin typeface="Times" pitchFamily="1" charset="0"/>
            </a:endParaRPr>
          </a:p>
          <a:p>
            <a:pPr marL="114300" defTabSz="1016000"/>
            <a:r>
              <a:rPr lang="en-US" dirty="0">
                <a:latin typeface="Times" pitchFamily="1" charset="0"/>
              </a:rPr>
              <a:t>Re:</a:t>
            </a:r>
          </a:p>
          <a:p>
            <a:pPr marL="114300" defTabSz="1016000"/>
            <a:r>
              <a:rPr lang="en-US" dirty="0" smtClean="0">
                <a:latin typeface="Times" pitchFamily="1" charset="0"/>
              </a:rPr>
              <a:t>Base </a:t>
            </a:r>
            <a:r>
              <a:rPr lang="en-US" dirty="0">
                <a:latin typeface="Times" pitchFamily="1" charset="0"/>
              </a:rPr>
              <a:t>Contribution:</a:t>
            </a:r>
          </a:p>
          <a:p>
            <a:pPr marL="342900" lvl="1" defTabSz="1016000"/>
            <a:r>
              <a:rPr lang="en-US" dirty="0" smtClean="0">
                <a:latin typeface="Times" pitchFamily="1" charset="0"/>
              </a:rPr>
              <a:t>N/A</a:t>
            </a:r>
            <a:endParaRPr lang="en-US" dirty="0">
              <a:latin typeface="Times" pitchFamily="1" charset="0"/>
            </a:endParaRPr>
          </a:p>
          <a:p>
            <a:pPr marL="114300" defTabSz="1016000"/>
            <a:r>
              <a:rPr lang="en-US" dirty="0">
                <a:latin typeface="Times" pitchFamily="1" charset="0"/>
              </a:rPr>
              <a:t>Purpose:</a:t>
            </a:r>
          </a:p>
          <a:p>
            <a:pPr marL="342900" lvl="1" defTabSz="1016000"/>
            <a:r>
              <a:rPr lang="en-US" dirty="0" smtClean="0">
                <a:latin typeface="Times" pitchFamily="1" charset="0"/>
              </a:rPr>
              <a:t>Session #80 (San Diego) Closing Report for GRIDMAN Task Group</a:t>
            </a:r>
            <a:endParaRPr lang="en-US" dirty="0">
              <a:latin typeface="Times" pitchFamily="1" charset="0"/>
            </a:endParaRPr>
          </a:p>
          <a:p>
            <a:pPr marL="114300" defTabSz="1016000"/>
            <a:r>
              <a:rPr lang="en-US" dirty="0">
                <a:latin typeface="Times" pitchFamily="1" charset="0"/>
              </a:rPr>
              <a:t>Notice:</a:t>
            </a:r>
          </a:p>
          <a:p>
            <a:pPr marL="342900" lvl="1" defTabSz="1016000"/>
            <a:r>
              <a:rPr lang="en-US" sz="1000" i="1" dirty="0">
                <a:latin typeface="Times" pitchFamily="1" charset="0"/>
              </a:rPr>
              <a:t>This document does not represent the agreed views of the IEEE 802.16 Working Group or any of its subgroups</a:t>
            </a:r>
            <a:r>
              <a:rPr lang="en-US" sz="1000" dirty="0">
                <a:latin typeface="Times" pitchFamily="1" charset="0"/>
              </a:rPr>
              <a:t>. It represents only the views of the participants listed in the “Source(s)” field above. It is offered as a basis for discussion. It is not binding on the contributor(s), who reserve(s) the right to add, amend or withdraw material contained herein.	</a:t>
            </a:r>
          </a:p>
          <a:p>
            <a:pPr marL="114300" defTabSz="1016000"/>
            <a:r>
              <a:rPr lang="en-US" dirty="0">
                <a:latin typeface="Times" pitchFamily="1" charset="0"/>
              </a:rPr>
              <a:t>Copyright Policy:</a:t>
            </a:r>
          </a:p>
          <a:p>
            <a:pPr marL="342900" lvl="1" defTabSz="1016000"/>
            <a:r>
              <a:rPr lang="en-US" sz="1000" dirty="0">
                <a:latin typeface="Times" pitchFamily="1" charset="0"/>
              </a:rPr>
              <a:t>The contributor is familiar with the IEEE-SA Copyright Policy &lt;</a:t>
            </a:r>
            <a:r>
              <a:rPr lang="en-US" sz="1000" dirty="0">
                <a:solidFill>
                  <a:srgbClr val="0000FF"/>
                </a:solidFill>
                <a:latin typeface="Times" pitchFamily="1" charset="0"/>
              </a:rPr>
              <a:t>http://standards.ieee.org/IPR/copyrightpolicy.html</a:t>
            </a:r>
            <a:r>
              <a:rPr lang="en-US" sz="1000" dirty="0">
                <a:latin typeface="Times" pitchFamily="1" charset="0"/>
              </a:rPr>
              <a:t>&gt;.</a:t>
            </a:r>
            <a:r>
              <a:rPr lang="en-US" dirty="0">
                <a:latin typeface="Times" pitchFamily="1" charset="0"/>
              </a:rPr>
              <a:t>	</a:t>
            </a:r>
          </a:p>
          <a:p>
            <a:pPr marL="114300" defTabSz="1016000"/>
            <a:r>
              <a:rPr lang="en-US" dirty="0">
                <a:latin typeface="Times" pitchFamily="1" charset="0"/>
              </a:rPr>
              <a:t>Patent Policy:</a:t>
            </a:r>
          </a:p>
          <a:p>
            <a:pPr marL="342900" lvl="1" defTabSz="1016000"/>
            <a:r>
              <a:rPr lang="en-US" sz="1000" dirty="0">
                <a:latin typeface="Times" pitchFamily="1" charset="0"/>
              </a:rPr>
              <a:t>The contributor is familiar with the IEEE-SA Patent Policy and Procedures:</a:t>
            </a:r>
          </a:p>
          <a:p>
            <a:pPr marL="2006600" lvl="3" defTabSz="1016000"/>
            <a:r>
              <a:rPr lang="en-US" sz="1000" dirty="0">
                <a:latin typeface="Times" pitchFamily="1" charset="0"/>
              </a:rPr>
              <a:t>&lt;</a:t>
            </a:r>
            <a:r>
              <a:rPr lang="en-US" sz="1000" dirty="0">
                <a:solidFill>
                  <a:srgbClr val="0000FF"/>
                </a:solidFill>
                <a:latin typeface="Times" pitchFamily="1" charset="0"/>
              </a:rPr>
              <a:t>http://standards.ieee.org/guides/bylaws/sect6-7</a:t>
            </a:r>
            <a:r>
              <a:rPr lang="en-US" sz="1000" dirty="0">
                <a:solidFill>
                  <a:srgbClr val="0000FF"/>
                </a:solidFill>
                <a:latin typeface="Times" pitchFamily="1" charset="0"/>
                <a:hlinkClick r:id="rId3"/>
              </a:rPr>
              <a:t>.html#6</a:t>
            </a:r>
            <a:r>
              <a:rPr lang="en-US" sz="1000" dirty="0">
                <a:latin typeface="Times" pitchFamily="1" charset="0"/>
              </a:rPr>
              <a:t>&gt; and &lt;</a:t>
            </a:r>
            <a:r>
              <a:rPr lang="en-US" sz="1000" dirty="0">
                <a:solidFill>
                  <a:srgbClr val="0000FF"/>
                </a:solidFill>
                <a:latin typeface="Times" pitchFamily="1" charset="0"/>
              </a:rPr>
              <a:t>http://standards.ieee.org/guides/opman/</a:t>
            </a:r>
            <a:r>
              <a:rPr lang="en-US" sz="1000" dirty="0">
                <a:solidFill>
                  <a:srgbClr val="0000FF"/>
                </a:solidFill>
                <a:latin typeface="Times" pitchFamily="1" charset="0"/>
                <a:hlinkClick r:id="rId4"/>
              </a:rPr>
              <a:t>sect6.html#6.3</a:t>
            </a:r>
            <a:r>
              <a:rPr lang="en-US" sz="1000" dirty="0">
                <a:latin typeface="Times" pitchFamily="1" charset="0"/>
              </a:rPr>
              <a:t>&gt;.</a:t>
            </a:r>
          </a:p>
          <a:p>
            <a:pPr marL="342900" lvl="1" defTabSz="1016000"/>
            <a:r>
              <a:rPr lang="en-US" sz="1000" dirty="0">
                <a:latin typeface="Times" pitchFamily="1" charset="0"/>
              </a:rPr>
              <a:t>Further information is located at &lt;</a:t>
            </a:r>
            <a:r>
              <a:rPr lang="en-US" sz="1000" dirty="0">
                <a:solidFill>
                  <a:srgbClr val="0000FF"/>
                </a:solidFill>
                <a:latin typeface="Times" pitchFamily="1" charset="0"/>
                <a:hlinkClick r:id="rId5"/>
              </a:rPr>
              <a:t>http://standards.ieee.org/board/pat/pat-material.html</a:t>
            </a:r>
            <a:r>
              <a:rPr lang="en-US" sz="1000" dirty="0">
                <a:latin typeface="Times" pitchFamily="1" charset="0"/>
              </a:rPr>
              <a:t>&gt; and &lt;</a:t>
            </a:r>
            <a:r>
              <a:rPr lang="en-US" sz="1000" dirty="0">
                <a:solidFill>
                  <a:srgbClr val="0000FF"/>
                </a:solidFill>
                <a:latin typeface="Times" pitchFamily="1" charset="0"/>
                <a:hlinkClick r:id="rId6"/>
              </a:rPr>
              <a:t>http://standards.ieee.org/board/pat</a:t>
            </a:r>
            <a:r>
              <a:rPr lang="en-US" sz="1000" dirty="0">
                <a:latin typeface="Times" pitchFamily="1" charset="0"/>
                <a:hlinkClick r:id="rId6"/>
              </a:rPr>
              <a:t> </a:t>
            </a:r>
            <a:r>
              <a:rPr lang="en-US" sz="1000" dirty="0">
                <a:latin typeface="Times" pitchFamily="1" charset="0"/>
              </a:rPr>
              <a:t>&gt;.</a:t>
            </a:r>
          </a:p>
        </p:txBody>
      </p:sp>
      <p:pic>
        <p:nvPicPr>
          <p:cNvPr id="3" name="Picture 6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648200" y="1524000"/>
            <a:ext cx="1709305" cy="533400"/>
          </a:xfrm>
          <a:prstGeom prst="rect">
            <a:avLst/>
          </a:prstGeom>
          <a:noFill/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Schedule before Session #81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July 19:  802.16 WG approves conditional approval process for Sponsor Ballot</a:t>
            </a:r>
          </a:p>
          <a:p>
            <a:r>
              <a:rPr lang="en-US" dirty="0" smtClean="0"/>
              <a:t>July 20: </a:t>
            </a:r>
            <a:r>
              <a:rPr lang="en-US" dirty="0" err="1" smtClean="0"/>
              <a:t>ExCom</a:t>
            </a:r>
            <a:r>
              <a:rPr lang="en-US" dirty="0" smtClean="0"/>
              <a:t> Grants Conditional Approval for Sponsor Ballot</a:t>
            </a:r>
          </a:p>
          <a:p>
            <a:r>
              <a:rPr lang="en-US" dirty="0" smtClean="0"/>
              <a:t>July 27 – Aug 11: Confirmation Recirculation</a:t>
            </a:r>
          </a:p>
          <a:p>
            <a:r>
              <a:rPr lang="en-US" dirty="0" smtClean="0"/>
              <a:t>Aug 13 – Sept 10:  Sponsor Ballot</a:t>
            </a:r>
          </a:p>
          <a:p>
            <a:r>
              <a:rPr lang="en-US" dirty="0" smtClean="0"/>
              <a:t>Sept 10 – Sept 17: Reply Comments</a:t>
            </a:r>
          </a:p>
          <a:p>
            <a:r>
              <a:rPr lang="en-US" dirty="0" smtClean="0"/>
              <a:t>Sept 17		: Start of Session #81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b="1" dirty="0" smtClean="0">
                <a:ea typeface="ＭＳ Ｐゴシック" pitchFamily="34" charset="-128"/>
              </a:rPr>
              <a:t>GRIDMAN Timetable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  <a:defRPr/>
            </a:pPr>
            <a:r>
              <a:rPr lang="en-US" sz="2000" dirty="0" smtClean="0">
                <a:solidFill>
                  <a:srgbClr val="7F7F7F"/>
                </a:solidFill>
                <a:ea typeface="ＭＳ Ｐゴシック"/>
                <a:cs typeface="ＭＳ Ｐゴシック"/>
              </a:rPr>
              <a:t>Approved SRD    			Nov 2010  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2000" dirty="0" smtClean="0">
                <a:solidFill>
                  <a:srgbClr val="7F7F7F"/>
                </a:solidFill>
                <a:ea typeface="ＭＳ Ｐゴシック"/>
                <a:cs typeface="ＭＳ Ｐゴシック"/>
              </a:rPr>
              <a:t>SARM finalized, AWD </a:t>
            </a:r>
            <a:r>
              <a:rPr lang="en-US" sz="2000" dirty="0" err="1" smtClean="0">
                <a:solidFill>
                  <a:srgbClr val="7F7F7F"/>
                </a:solidFill>
                <a:ea typeface="ＭＳ Ｐゴシック"/>
                <a:cs typeface="ＭＳ Ｐゴシック"/>
              </a:rPr>
              <a:t>ToC</a:t>
            </a:r>
            <a:r>
              <a:rPr lang="en-US" sz="2000" dirty="0" smtClean="0">
                <a:solidFill>
                  <a:srgbClr val="7F7F7F"/>
                </a:solidFill>
                <a:ea typeface="ＭＳ Ｐゴシック"/>
                <a:cs typeface="ＭＳ Ｐゴシック"/>
              </a:rPr>
              <a:t> approved	Jan  2011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ea typeface="ＭＳ Ｐゴシック"/>
                <a:cs typeface="ＭＳ Ｐゴシック"/>
              </a:rPr>
              <a:t>Contributions for AWD		Mar - July  2011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ea typeface="ＭＳ Ｐゴシック"/>
                <a:cs typeface="ＭＳ Ｐゴシック"/>
              </a:rPr>
              <a:t>Contributions for AWD		Sept  2011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ea typeface="ＭＳ Ｐゴシック"/>
                <a:cs typeface="ＭＳ Ｐゴシック"/>
              </a:rPr>
              <a:t>Contributions / TG internal review ballot 	Nov 2011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ea typeface="ＭＳ Ｐゴシック"/>
                <a:cs typeface="ＭＳ Ｐゴシック"/>
              </a:rPr>
              <a:t>WG LB 				Jan 2012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2000" dirty="0" err="1" smtClean="0">
                <a:solidFill>
                  <a:schemeClr val="bg1">
                    <a:lumMod val="50000"/>
                  </a:schemeClr>
                </a:solidFill>
                <a:ea typeface="ＭＳ Ｐゴシック"/>
                <a:cs typeface="ＭＳ Ｐゴシック"/>
              </a:rPr>
              <a:t>Recirc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ea typeface="ＭＳ Ｐゴシック"/>
                <a:cs typeface="ＭＳ Ｐゴシック"/>
              </a:rPr>
              <a:t> 1    				Mar  2012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2000" dirty="0" err="1" smtClean="0">
                <a:solidFill>
                  <a:schemeClr val="bg2">
                    <a:lumMod val="75000"/>
                  </a:schemeClr>
                </a:solidFill>
                <a:ea typeface="ＭＳ Ｐゴシック"/>
                <a:cs typeface="ＭＳ Ｐゴシック"/>
              </a:rPr>
              <a:t>Recirc</a:t>
            </a:r>
            <a:r>
              <a:rPr lang="en-US" sz="2000" dirty="0" smtClean="0">
                <a:solidFill>
                  <a:schemeClr val="bg2">
                    <a:lumMod val="75000"/>
                  </a:schemeClr>
                </a:solidFill>
                <a:ea typeface="ＭＳ Ｐゴシック"/>
                <a:cs typeface="ＭＳ Ｐゴシック"/>
              </a:rPr>
              <a:t> 2    				May 2012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2000" dirty="0" smtClean="0">
                <a:ea typeface="ＭＳ Ｐゴシック"/>
                <a:cs typeface="ＭＳ Ｐゴシック"/>
              </a:rPr>
              <a:t>Start Sponsor Ballot			July 2012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2000" dirty="0" smtClean="0">
                <a:ea typeface="ＭＳ Ｐゴシック"/>
                <a:cs typeface="ＭＳ Ｐゴシック"/>
              </a:rPr>
              <a:t>Sponsor Recirculation Ballots		September 2012 – Jan 2013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2000" dirty="0" smtClean="0">
                <a:ea typeface="ＭＳ Ｐゴシック"/>
                <a:cs typeface="ＭＳ Ｐゴシック"/>
              </a:rPr>
              <a:t>Sponsor  completed – Fwd to </a:t>
            </a:r>
            <a:r>
              <a:rPr lang="en-US" sz="2000" dirty="0" err="1" smtClean="0">
                <a:ea typeface="ＭＳ Ｐゴシック"/>
                <a:cs typeface="ＭＳ Ｐゴシック"/>
              </a:rPr>
              <a:t>Nescom</a:t>
            </a:r>
            <a:r>
              <a:rPr lang="en-US" sz="2000" dirty="0" smtClean="0">
                <a:ea typeface="ＭＳ Ｐゴシック"/>
                <a:cs typeface="ＭＳ Ｐゴシック"/>
              </a:rPr>
              <a:t>	Mar 2013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2000" dirty="0" smtClean="0">
                <a:ea typeface="ＭＳ Ｐゴシック"/>
                <a:cs typeface="ＭＳ Ｐゴシック"/>
              </a:rPr>
              <a:t>Approved Std      			June 2013</a:t>
            </a:r>
          </a:p>
        </p:txBody>
      </p:sp>
      <p:sp>
        <p:nvSpPr>
          <p:cNvPr id="15364" name="Left Arrow 4"/>
          <p:cNvSpPr>
            <a:spLocks noChangeArrowheads="1"/>
          </p:cNvSpPr>
          <p:nvPr/>
        </p:nvSpPr>
        <p:spPr bwMode="auto">
          <a:xfrm>
            <a:off x="6477000" y="4572000"/>
            <a:ext cx="533400" cy="304800"/>
          </a:xfrm>
          <a:prstGeom prst="leftArrow">
            <a:avLst>
              <a:gd name="adj1" fmla="val 50000"/>
              <a:gd name="adj2" fmla="val 49997"/>
            </a:avLst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/>
          <p:cNvSpPr>
            <a:spLocks noGrp="1"/>
          </p:cNvSpPr>
          <p:nvPr>
            <p:ph type="ctrTitle"/>
          </p:nvPr>
        </p:nvSpPr>
        <p:spPr/>
        <p:txBody>
          <a:bodyPr anchor="t"/>
          <a:lstStyle/>
          <a:p>
            <a:pPr eaLnBrk="1" hangingPunct="1"/>
            <a:r>
              <a:rPr lang="en-US" sz="4000" dirty="0" smtClean="0">
                <a:ea typeface="ＭＳ Ｐゴシック" pitchFamily="34" charset="-128"/>
              </a:rPr>
              <a:t>GRIDMAN Closing Report</a:t>
            </a:r>
            <a:br>
              <a:rPr lang="en-US" sz="4000" dirty="0" smtClean="0">
                <a:ea typeface="ＭＳ Ｐゴシック" pitchFamily="34" charset="-128"/>
              </a:rPr>
            </a:br>
            <a:r>
              <a:rPr lang="en-US" sz="4000" dirty="0" smtClean="0">
                <a:ea typeface="ＭＳ Ｐゴシック" pitchFamily="34" charset="-128"/>
              </a:rPr>
              <a:t/>
            </a:r>
            <a:br>
              <a:rPr lang="en-US" sz="4000" dirty="0" smtClean="0">
                <a:ea typeface="ＭＳ Ｐゴシック" pitchFamily="34" charset="-128"/>
              </a:rPr>
            </a:br>
            <a:r>
              <a:rPr lang="en-US" sz="4000" dirty="0" smtClean="0">
                <a:ea typeface="ＭＳ Ｐゴシック" pitchFamily="34" charset="-128"/>
              </a:rPr>
              <a:t>Session #80, San Diego, CA</a:t>
            </a:r>
          </a:p>
        </p:txBody>
      </p:sp>
      <p:sp>
        <p:nvSpPr>
          <p:cNvPr id="4100" name="Subtitle 2"/>
          <p:cNvSpPr>
            <a:spLocks noGrp="1"/>
          </p:cNvSpPr>
          <p:nvPr>
            <p:ph type="subTitle" idx="1"/>
          </p:nvPr>
        </p:nvSpPr>
        <p:spPr>
          <a:xfrm>
            <a:off x="1371600" y="4267200"/>
            <a:ext cx="6400800" cy="17526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898989"/>
                </a:solidFill>
                <a:ea typeface="ＭＳ Ｐゴシック" pitchFamily="34" charset="-128"/>
              </a:rPr>
              <a:t>19 July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Accomplishments this week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458200" cy="5486400"/>
          </a:xfrm>
        </p:spPr>
        <p:txBody>
          <a:bodyPr>
            <a:normAutofit fontScale="92500"/>
          </a:bodyPr>
          <a:lstStyle/>
          <a:p>
            <a:pPr eaLnBrk="1" hangingPunct="1">
              <a:defRPr/>
            </a:pPr>
            <a:r>
              <a:rPr lang="en-US" dirty="0" smtClean="0">
                <a:ea typeface="ＭＳ Ｐゴシック" pitchFamily="34" charset="-128"/>
              </a:rPr>
              <a:t>Resolved all 21 comments on 802.16n/D3. Resolutions are  in commentary database </a:t>
            </a:r>
            <a:r>
              <a:rPr lang="en-US" b="1" dirty="0" smtClean="0">
                <a:hlinkClick r:id="rId2"/>
              </a:rPr>
              <a:t>IEEE </a:t>
            </a:r>
            <a:r>
              <a:rPr lang="en-US" b="1" dirty="0" smtClean="0">
                <a:hlinkClick r:id="rId3"/>
              </a:rPr>
              <a:t>802.16-12-0444-02-Gdoc</a:t>
            </a:r>
            <a:endParaRPr lang="en-US" dirty="0" smtClean="0">
              <a:ea typeface="ＭＳ Ｐゴシック" pitchFamily="34" charset="-128"/>
            </a:endParaRPr>
          </a:p>
          <a:p>
            <a:pPr lvl="1" eaLnBrk="1" hangingPunct="1">
              <a:defRPr/>
            </a:pPr>
            <a:r>
              <a:rPr lang="en-US" dirty="0" smtClean="0">
                <a:ea typeface="ＭＳ Ｐゴシック" pitchFamily="34" charset="-128"/>
              </a:rPr>
              <a:t>21 accepted/accept modified, 0 rejected, 0 superseded</a:t>
            </a:r>
          </a:p>
          <a:p>
            <a:pPr lvl="1" eaLnBrk="1" hangingPunct="1">
              <a:defRPr/>
            </a:pPr>
            <a:r>
              <a:rPr lang="en-US" dirty="0" smtClean="0">
                <a:ea typeface="ＭＳ Ｐゴシック" pitchFamily="34" charset="-128"/>
              </a:rPr>
              <a:t>Including 3 late comments</a:t>
            </a:r>
          </a:p>
          <a:p>
            <a:pPr eaLnBrk="1" hangingPunct="1">
              <a:defRPr/>
            </a:pPr>
            <a:endParaRPr lang="en-US" dirty="0" smtClean="0">
              <a:ea typeface="ＭＳ Ｐゴシック" pitchFamily="34" charset="-128"/>
            </a:endParaRPr>
          </a:p>
          <a:p>
            <a:pPr eaLnBrk="1" hangingPunct="1">
              <a:defRPr/>
            </a:pPr>
            <a:r>
              <a:rPr lang="en-US" dirty="0" smtClean="0">
                <a:ea typeface="ＭＳ Ｐゴシック" pitchFamily="34" charset="-128"/>
              </a:rPr>
              <a:t>Resolved all 48 comments on 802.16.1a/D3. Resolutions are in commentary database: </a:t>
            </a:r>
            <a:r>
              <a:rPr lang="en-US" b="1" dirty="0" smtClean="0">
                <a:ea typeface="ＭＳ Ｐゴシック" pitchFamily="34" charset="-128"/>
                <a:hlinkClick r:id="rId4"/>
              </a:rPr>
              <a:t>IEEE 802.</a:t>
            </a:r>
            <a:r>
              <a:rPr lang="en-US" b="1" dirty="0" smtClean="0">
                <a:hlinkClick r:id="rId4"/>
              </a:rPr>
              <a:t>16-12-0445-02-Gdoc</a:t>
            </a:r>
            <a:endParaRPr lang="en-US" dirty="0" smtClean="0">
              <a:ea typeface="ＭＳ Ｐゴシック" pitchFamily="34" charset="-128"/>
            </a:endParaRPr>
          </a:p>
          <a:p>
            <a:pPr lvl="1" eaLnBrk="1" hangingPunct="1">
              <a:defRPr/>
            </a:pPr>
            <a:r>
              <a:rPr lang="en-US" dirty="0" smtClean="0">
                <a:ea typeface="ＭＳ Ｐゴシック" pitchFamily="34" charset="-128"/>
              </a:rPr>
              <a:t>43 accepted / accept modified, 1 rejected, 4 superseded, </a:t>
            </a:r>
          </a:p>
          <a:p>
            <a:pPr lvl="1" eaLnBrk="1" hangingPunct="1">
              <a:defRPr/>
            </a:pPr>
            <a:r>
              <a:rPr lang="en-US" dirty="0" smtClean="0">
                <a:ea typeface="ＭＳ Ｐゴシック" pitchFamily="34" charset="-128"/>
              </a:rPr>
              <a:t>Including 12 late comments</a:t>
            </a:r>
          </a:p>
          <a:p>
            <a:pPr lvl="1" eaLnBrk="1" hangingPunct="1">
              <a:buFont typeface="Arial" charset="0"/>
              <a:buNone/>
              <a:defRPr/>
            </a:pPr>
            <a:endParaRPr lang="en-US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Session #80 Output Documents</a:t>
            </a:r>
          </a:p>
        </p:txBody>
      </p:sp>
      <p:sp>
        <p:nvSpPr>
          <p:cNvPr id="19460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0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120000"/>
              </a:lnSpc>
              <a:buFont typeface="Arial" pitchFamily="34" charset="0"/>
              <a:buChar char="•"/>
              <a:defRPr/>
            </a:pPr>
            <a:r>
              <a:rPr lang="en-US" dirty="0" smtClean="0"/>
              <a:t>This closing Report – </a:t>
            </a:r>
            <a:r>
              <a:rPr lang="en-US" b="1" dirty="0" smtClean="0">
                <a:hlinkClick r:id="rId2"/>
              </a:rPr>
              <a:t>IEEE </a:t>
            </a:r>
            <a:r>
              <a:rPr lang="en-US" b="1" dirty="0" smtClean="0">
                <a:hlinkClick r:id="rId2"/>
              </a:rPr>
              <a:t>802.16-12-0469-01-Gdoc</a:t>
            </a:r>
            <a:endParaRPr lang="en-US" b="1" dirty="0" smtClean="0"/>
          </a:p>
          <a:p>
            <a:pPr eaLnBrk="1" hangingPunct="1">
              <a:lnSpc>
                <a:spcPct val="120000"/>
              </a:lnSpc>
              <a:buFont typeface="Arial" pitchFamily="34" charset="0"/>
              <a:buChar char="•"/>
              <a:defRPr/>
            </a:pPr>
            <a:r>
              <a:rPr lang="en-US" dirty="0" smtClean="0"/>
              <a:t>GRIDMAN Commentary Database at end of Session for </a:t>
            </a:r>
            <a:r>
              <a:rPr lang="en-US" dirty="0" smtClean="0">
                <a:ea typeface="ＭＳ Ｐゴシック" pitchFamily="34" charset="-128"/>
              </a:rPr>
              <a:t>802.16n/D3 </a:t>
            </a:r>
            <a:r>
              <a:rPr lang="en-US" dirty="0" smtClean="0"/>
              <a:t>: </a:t>
            </a:r>
            <a:r>
              <a:rPr lang="en-US" b="1" dirty="0" smtClean="0">
                <a:hlinkClick r:id="rId3"/>
              </a:rPr>
              <a:t>IEEE </a:t>
            </a:r>
            <a:r>
              <a:rPr lang="en-US" b="1" dirty="0" smtClean="0">
                <a:hlinkClick r:id="rId4"/>
              </a:rPr>
              <a:t>802.16-12-0444-02-Gdoc</a:t>
            </a:r>
            <a:endParaRPr lang="en-US" dirty="0" smtClean="0"/>
          </a:p>
          <a:p>
            <a:pPr eaLnBrk="1" hangingPunct="1">
              <a:lnSpc>
                <a:spcPct val="120000"/>
              </a:lnSpc>
              <a:buFont typeface="Arial" pitchFamily="34" charset="0"/>
              <a:buChar char="•"/>
              <a:defRPr/>
            </a:pPr>
            <a:r>
              <a:rPr lang="en-US" dirty="0" smtClean="0"/>
              <a:t>GRIDMAN Commentary Database at end of Session for 802.16.1a/D3: </a:t>
            </a:r>
            <a:r>
              <a:rPr lang="en-US" b="1" dirty="0" smtClean="0">
                <a:ea typeface="ＭＳ Ｐゴシック" pitchFamily="34" charset="-128"/>
                <a:hlinkClick r:id="rId5"/>
              </a:rPr>
              <a:t>IEEE 802.</a:t>
            </a:r>
            <a:r>
              <a:rPr lang="en-US" b="1" dirty="0" smtClean="0">
                <a:hlinkClick r:id="rId5"/>
              </a:rPr>
              <a:t>16-12-0445-02-Gdoc</a:t>
            </a:r>
            <a:endParaRPr lang="en-US" dirty="0" smtClean="0"/>
          </a:p>
          <a:p>
            <a:pPr eaLnBrk="1" hangingPunct="1">
              <a:lnSpc>
                <a:spcPct val="120000"/>
              </a:lnSpc>
              <a:buFont typeface="Arial" pitchFamily="34" charset="0"/>
              <a:buChar char="•"/>
              <a:defRPr/>
            </a:pPr>
            <a:endParaRPr lang="en-US" dirty="0" smtClean="0"/>
          </a:p>
          <a:p>
            <a:pPr eaLnBrk="1" hangingPunct="1">
              <a:lnSpc>
                <a:spcPct val="120000"/>
              </a:lnSpc>
              <a:buFont typeface="Arial" pitchFamily="34" charset="0"/>
              <a:buChar char="•"/>
              <a:defRPr/>
            </a:pPr>
            <a:r>
              <a:rPr lang="en-US" dirty="0" smtClean="0"/>
              <a:t>Minutes of Session #80 – </a:t>
            </a:r>
            <a:r>
              <a:rPr lang="en-US" b="1" dirty="0" smtClean="0">
                <a:hlinkClick r:id="rId6"/>
              </a:rPr>
              <a:t>IEEE 802.16-12-0503-00-Gdoc</a:t>
            </a:r>
            <a:endParaRPr lang="en-US" b="1" dirty="0" smtClean="0"/>
          </a:p>
          <a:p>
            <a:pPr eaLnBrk="1" hangingPunct="1">
              <a:lnSpc>
                <a:spcPct val="120000"/>
              </a:lnSpc>
              <a:buFont typeface="Arial" pitchFamily="34" charset="0"/>
              <a:buChar char="•"/>
              <a:defRPr/>
            </a:pPr>
            <a:endParaRPr lang="en-US" dirty="0" smtClean="0"/>
          </a:p>
          <a:p>
            <a:pPr eaLnBrk="1" hangingPunct="1">
              <a:lnSpc>
                <a:spcPct val="120000"/>
              </a:lnSpc>
              <a:buFont typeface="Arial" pitchFamily="34" charset="0"/>
              <a:buChar char="•"/>
              <a:defRPr/>
            </a:pPr>
            <a:r>
              <a:rPr lang="en-US" dirty="0" smtClean="0"/>
              <a:t>Two Recirculation Letter Ballot drafts (Available July 27) </a:t>
            </a:r>
          </a:p>
          <a:p>
            <a:pPr lvl="1" eaLnBrk="1" hangingPunct="1">
              <a:lnSpc>
                <a:spcPct val="120000"/>
              </a:lnSpc>
              <a:buFont typeface="Arial" pitchFamily="34" charset="0"/>
              <a:buChar char="–"/>
              <a:defRPr/>
            </a:pPr>
            <a:r>
              <a:rPr lang="en-US" dirty="0" smtClean="0"/>
              <a:t>On 802.16rev3:		</a:t>
            </a:r>
            <a:r>
              <a:rPr lang="en-US" b="1" dirty="0" smtClean="0"/>
              <a:t> P802.16n/D4 </a:t>
            </a:r>
          </a:p>
          <a:p>
            <a:pPr lvl="1" eaLnBrk="1" hangingPunct="1">
              <a:lnSpc>
                <a:spcPct val="120000"/>
              </a:lnSpc>
              <a:buFont typeface="Arial" pitchFamily="34" charset="0"/>
              <a:buChar char="–"/>
              <a:defRPr/>
            </a:pPr>
            <a:r>
              <a:rPr lang="en-US" dirty="0" smtClean="0"/>
              <a:t>On 802.16.1:		</a:t>
            </a:r>
            <a:r>
              <a:rPr lang="en-US" b="1" dirty="0" smtClean="0"/>
              <a:t> P802.16.1a/D4</a:t>
            </a:r>
          </a:p>
          <a:p>
            <a:pPr lvl="1" eaLnBrk="1" hangingPunct="1">
              <a:lnSpc>
                <a:spcPct val="120000"/>
              </a:lnSpc>
              <a:buFont typeface="Arial" pitchFamily="34" charset="0"/>
              <a:buChar char="–"/>
              <a:defRPr/>
            </a:pPr>
            <a:endParaRPr lang="en-US" b="1" dirty="0" smtClean="0"/>
          </a:p>
          <a:p>
            <a:pPr eaLnBrk="1" hangingPunct="1">
              <a:lnSpc>
                <a:spcPct val="120000"/>
              </a:lnSpc>
              <a:buFont typeface="Arial" pitchFamily="34" charset="0"/>
              <a:buChar char="•"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WG Motion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/>
          <a:lstStyle/>
          <a:p>
            <a:r>
              <a:rPr lang="en-US" dirty="0" smtClean="0"/>
              <a:t>WG Motion:</a:t>
            </a:r>
          </a:p>
          <a:p>
            <a:r>
              <a:rPr lang="en-US" dirty="0" smtClean="0"/>
              <a:t>"To authorize the editor to generate Draft P802.16n/D4 based on Draft P802.16n/D3 and the comment resolutions in “IEEE 802.16-12-0444-02-Gdoc" and to request the WG to conduct a Confirmation Recirculation Ballot on Draft P802.16n/D4”</a:t>
            </a:r>
          </a:p>
          <a:p>
            <a:pPr lvl="1"/>
            <a:r>
              <a:rPr lang="en-US" dirty="0" smtClean="0"/>
              <a:t>Moved</a:t>
            </a:r>
            <a:r>
              <a:rPr lang="en-US" dirty="0" smtClean="0"/>
              <a:t>:   	Tim Godfrey</a:t>
            </a:r>
            <a:r>
              <a:rPr lang="en-US" dirty="0" smtClean="0"/>
              <a:t>		</a:t>
            </a:r>
          </a:p>
          <a:p>
            <a:pPr lvl="1"/>
            <a:r>
              <a:rPr lang="en-US" dirty="0" smtClean="0"/>
              <a:t>Second:	</a:t>
            </a:r>
            <a:r>
              <a:rPr lang="en-US" dirty="0" err="1" smtClean="0"/>
              <a:t>Eunkyung</a:t>
            </a:r>
            <a:r>
              <a:rPr lang="en-US" dirty="0" smtClean="0"/>
              <a:t> Kim</a:t>
            </a:r>
            <a:endParaRPr lang="en-US" dirty="0" smtClean="0"/>
          </a:p>
          <a:p>
            <a:pPr lvl="1"/>
            <a:r>
              <a:rPr lang="en-US" dirty="0" smtClean="0"/>
              <a:t>Vote: 		</a:t>
            </a:r>
            <a:r>
              <a:rPr lang="en-US" dirty="0" smtClean="0"/>
              <a:t>14 : 0 : 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WG Motion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/>
          <a:lstStyle/>
          <a:p>
            <a:r>
              <a:rPr lang="en-US" dirty="0" smtClean="0"/>
              <a:t>WG Motion</a:t>
            </a:r>
            <a:r>
              <a:rPr lang="en-US" dirty="0" smtClean="0"/>
              <a:t>:</a:t>
            </a:r>
          </a:p>
          <a:p>
            <a:r>
              <a:rPr lang="en-US" dirty="0" smtClean="0"/>
              <a:t>"To authorize the editor to generate Draft P802.16.1a/D4 based on Draft P802.16.1a/D3 and the comment resolutions in "IEEE 802.16-12-0445-02-Gdoc " and to request the WG to conduct a Confirmation Recirculation Ballot on Draft P802.16.1a/D4.”</a:t>
            </a:r>
          </a:p>
          <a:p>
            <a:pPr lvl="1"/>
            <a:r>
              <a:rPr lang="en-US" dirty="0" smtClean="0"/>
              <a:t>Moved:   	Tim Godfrey		</a:t>
            </a:r>
          </a:p>
          <a:p>
            <a:pPr lvl="1"/>
            <a:r>
              <a:rPr lang="en-US" dirty="0" smtClean="0"/>
              <a:t>Second:	</a:t>
            </a:r>
            <a:r>
              <a:rPr lang="en-US" dirty="0" err="1" smtClean="0"/>
              <a:t>Eunkyung</a:t>
            </a:r>
            <a:r>
              <a:rPr lang="en-US" dirty="0" smtClean="0"/>
              <a:t> Kim</a:t>
            </a:r>
          </a:p>
          <a:p>
            <a:pPr lvl="1"/>
            <a:r>
              <a:rPr lang="en-US" dirty="0" smtClean="0"/>
              <a:t>Vote: 		14 : 0 : 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WG Motion </a:t>
            </a:r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Motion:</a:t>
            </a:r>
          </a:p>
          <a:p>
            <a:r>
              <a:rPr lang="en-US" dirty="0" smtClean="0"/>
              <a:t>“To request EC Conditional approval to forward Draft </a:t>
            </a:r>
            <a:r>
              <a:rPr lang="en-US" dirty="0" smtClean="0"/>
              <a:t>P802.16n/D4 </a:t>
            </a:r>
            <a:r>
              <a:rPr lang="en-US" dirty="0" smtClean="0"/>
              <a:t>to Sponsor Ballot”</a:t>
            </a:r>
            <a:endParaRPr lang="en-US" dirty="0" smtClean="0"/>
          </a:p>
          <a:p>
            <a:pPr lvl="1"/>
            <a:r>
              <a:rPr lang="en-US" dirty="0" smtClean="0"/>
              <a:t>Moved:   	Tim Godfrey		</a:t>
            </a:r>
          </a:p>
          <a:p>
            <a:pPr lvl="1"/>
            <a:r>
              <a:rPr lang="en-US" dirty="0" smtClean="0"/>
              <a:t>Second:	</a:t>
            </a:r>
            <a:r>
              <a:rPr lang="en-US" dirty="0" err="1" smtClean="0"/>
              <a:t>Eunkyung</a:t>
            </a:r>
            <a:r>
              <a:rPr lang="en-US" dirty="0" smtClean="0"/>
              <a:t> Kim</a:t>
            </a:r>
          </a:p>
          <a:p>
            <a:pPr lvl="1"/>
            <a:r>
              <a:rPr lang="en-US" dirty="0" smtClean="0"/>
              <a:t>Vote: 		14 : 0 : 0</a:t>
            </a:r>
          </a:p>
          <a:p>
            <a:pPr lvl="1">
              <a:buNone/>
            </a:pPr>
            <a:r>
              <a:rPr lang="en-US" dirty="0" smtClean="0"/>
              <a:t>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WG Motion </a:t>
            </a:r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Motion:</a:t>
            </a:r>
          </a:p>
          <a:p>
            <a:r>
              <a:rPr lang="en-US" dirty="0" smtClean="0"/>
              <a:t>“To request EC Conditional approval to forward Draft </a:t>
            </a:r>
            <a:r>
              <a:rPr lang="en-US" dirty="0" smtClean="0"/>
              <a:t>P802.16.1a/D4 to Sponsor Ballot”</a:t>
            </a:r>
            <a:endParaRPr lang="en-US" dirty="0" smtClean="0"/>
          </a:p>
          <a:p>
            <a:pPr lvl="1"/>
            <a:r>
              <a:rPr lang="en-US" dirty="0" smtClean="0"/>
              <a:t>Moved:   	Tim Godfrey		</a:t>
            </a:r>
          </a:p>
          <a:p>
            <a:pPr lvl="1"/>
            <a:r>
              <a:rPr lang="en-US" dirty="0" smtClean="0"/>
              <a:t>Second:	</a:t>
            </a:r>
            <a:r>
              <a:rPr lang="en-US" dirty="0" err="1" smtClean="0"/>
              <a:t>Eunkyung</a:t>
            </a:r>
            <a:r>
              <a:rPr lang="en-US" dirty="0" smtClean="0"/>
              <a:t> Kim</a:t>
            </a:r>
          </a:p>
          <a:p>
            <a:pPr lvl="1"/>
            <a:r>
              <a:rPr lang="en-US" dirty="0" smtClean="0"/>
              <a:t>Vote: 		14 : 0 : 0</a:t>
            </a:r>
          </a:p>
          <a:p>
            <a:pPr lvl="1">
              <a:buNone/>
            </a:pPr>
            <a:r>
              <a:rPr lang="en-US" dirty="0" smtClean="0"/>
              <a:t>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WG Motion </a:t>
            </a:r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Motion:</a:t>
            </a:r>
          </a:p>
          <a:p>
            <a:r>
              <a:rPr lang="en-US" dirty="0" smtClean="0"/>
              <a:t>"To authorize the </a:t>
            </a:r>
            <a:r>
              <a:rPr lang="en-US" dirty="0" smtClean="0"/>
              <a:t>WG chair and GRIDMAN </a:t>
            </a:r>
            <a:r>
              <a:rPr lang="en-US" dirty="0" smtClean="0"/>
              <a:t>chair to process comments arising from the Confirmation Recirculation Ballots on Draft P802.16n/D4 and Draft P802.16.1a/D4, and take necessary actions to continue the process of Sponsor Ballot on these drafts”</a:t>
            </a:r>
          </a:p>
          <a:p>
            <a:pPr lvl="1"/>
            <a:r>
              <a:rPr lang="en-US" dirty="0" smtClean="0"/>
              <a:t>Moved:   	Tim Godfrey		</a:t>
            </a:r>
          </a:p>
          <a:p>
            <a:pPr lvl="1"/>
            <a:r>
              <a:rPr lang="en-US" dirty="0" smtClean="0"/>
              <a:t>Second:	</a:t>
            </a:r>
            <a:r>
              <a:rPr lang="en-US" dirty="0" smtClean="0"/>
              <a:t>	</a:t>
            </a:r>
            <a:r>
              <a:rPr lang="en-US" dirty="0" err="1" smtClean="0"/>
              <a:t>Eunkyung</a:t>
            </a:r>
            <a:r>
              <a:rPr lang="en-US" dirty="0" smtClean="0"/>
              <a:t> </a:t>
            </a:r>
            <a:r>
              <a:rPr lang="en-US" dirty="0" smtClean="0"/>
              <a:t>Kim</a:t>
            </a:r>
          </a:p>
          <a:p>
            <a:pPr lvl="1"/>
            <a:r>
              <a:rPr lang="en-US" dirty="0" smtClean="0"/>
              <a:t>Vote: 		14 : 0 : 0</a:t>
            </a:r>
          </a:p>
          <a:p>
            <a:pPr lvl="1">
              <a:buNone/>
            </a:pPr>
            <a:r>
              <a:rPr lang="en-US" dirty="0" smtClean="0"/>
              <a:t>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FF"/>
      </a:hlink>
      <a:folHlink>
        <a:srgbClr val="B2B2B2"/>
      </a:folHlink>
    </a:clrScheme>
    <a:fontScheme name="Template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Roger's PowerBook HD:802:802.16:meetings:#3 9909 Boulder:Template.pot</Template>
  <TotalTime>1703</TotalTime>
  <Words>392</Words>
  <Application>Microsoft Office PowerPoint</Application>
  <PresentationFormat>On-screen Show (4:3)</PresentationFormat>
  <Paragraphs>98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Template</vt:lpstr>
      <vt:lpstr>Slide 1</vt:lpstr>
      <vt:lpstr>GRIDMAN Closing Report  Session #80, San Diego, CA</vt:lpstr>
      <vt:lpstr>Accomplishments this week</vt:lpstr>
      <vt:lpstr>Session #80 Output Documents</vt:lpstr>
      <vt:lpstr>WG Motion 1</vt:lpstr>
      <vt:lpstr>WG Motion 2</vt:lpstr>
      <vt:lpstr>WG Motion 3</vt:lpstr>
      <vt:lpstr>WG Motion 4</vt:lpstr>
      <vt:lpstr>WG Motion 5</vt:lpstr>
      <vt:lpstr>Schedule before Session #81</vt:lpstr>
      <vt:lpstr>GRIDMAN Timetable</vt:lpstr>
    </vt:vector>
  </TitlesOfParts>
  <Company>NIST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Roger Marks</dc:creator>
  <cp:lastModifiedBy>Admin</cp:lastModifiedBy>
  <cp:revision>190</cp:revision>
  <cp:lastPrinted>1998-02-10T13:28:06Z</cp:lastPrinted>
  <dcterms:created xsi:type="dcterms:W3CDTF">2011-12-30T17:06:23Z</dcterms:created>
  <dcterms:modified xsi:type="dcterms:W3CDTF">2012-07-20T03:16:32Z</dcterms:modified>
</cp:coreProperties>
</file>