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42"/>
  </p:notesMasterIdLst>
  <p:handoutMasterIdLst>
    <p:handoutMasterId r:id="rId43"/>
  </p:handoutMasterIdLst>
  <p:sldIdLst>
    <p:sldId id="360" r:id="rId3"/>
    <p:sldId id="361" r:id="rId4"/>
    <p:sldId id="362" r:id="rId5"/>
    <p:sldId id="365" r:id="rId6"/>
    <p:sldId id="366" r:id="rId7"/>
    <p:sldId id="367" r:id="rId8"/>
    <p:sldId id="368" r:id="rId9"/>
    <p:sldId id="371" r:id="rId10"/>
    <p:sldId id="372" r:id="rId11"/>
    <p:sldId id="453" r:id="rId12"/>
    <p:sldId id="452" r:id="rId13"/>
    <p:sldId id="455" r:id="rId14"/>
    <p:sldId id="456" r:id="rId15"/>
    <p:sldId id="359" r:id="rId16"/>
    <p:sldId id="458" r:id="rId17"/>
    <p:sldId id="401" r:id="rId18"/>
    <p:sldId id="402" r:id="rId19"/>
    <p:sldId id="369" r:id="rId20"/>
    <p:sldId id="370" r:id="rId21"/>
    <p:sldId id="377" r:id="rId22"/>
    <p:sldId id="470" r:id="rId23"/>
    <p:sldId id="447" r:id="rId24"/>
    <p:sldId id="427" r:id="rId25"/>
    <p:sldId id="381" r:id="rId26"/>
    <p:sldId id="471" r:id="rId27"/>
    <p:sldId id="409" r:id="rId28"/>
    <p:sldId id="472" r:id="rId29"/>
    <p:sldId id="382" r:id="rId30"/>
    <p:sldId id="450" r:id="rId31"/>
    <p:sldId id="469" r:id="rId32"/>
    <p:sldId id="383" r:id="rId33"/>
    <p:sldId id="413" r:id="rId34"/>
    <p:sldId id="448" r:id="rId35"/>
    <p:sldId id="449" r:id="rId36"/>
    <p:sldId id="394" r:id="rId37"/>
    <p:sldId id="460" r:id="rId38"/>
    <p:sldId id="423" r:id="rId39"/>
    <p:sldId id="424" r:id="rId40"/>
    <p:sldId id="393" r:id="rId4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12" d="100"/>
          <a:sy n="112" d="100"/>
        </p:scale>
        <p:origin x="810"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76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1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302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2840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14376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916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8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656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4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1196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2488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6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6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9309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335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92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39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78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3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13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6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7994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95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1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0" y="585234"/>
            <a:ext cx="1477842"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0"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3"/>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2"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3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54567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2518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802.15-25-0508-02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Oct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12694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ntor.ieee.org/802.15/dcn/25/15-25-0508-00-04ab-meeting-slides-sept-nov.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5/dcn/25/15-25-0509-02-04ab-consolidated-comments-draft-3-0.xls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5/dcn/25/15-25-0509-02-04ab-consolidated-comments-draft-3-0.xls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ieee-sa-copyright-policy-2019.pdf"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ipr/copyright-materials.html"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standards.ieee.org/about/sasb/patcom/materia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Sept – Nov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06 Oct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Sept 2025 through Nov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0074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271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080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15</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1695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https://mentor.ieee.org/802.15/dcn/25/15-25-0508-03-04ab-meeting-slides-sept-nov.xlsx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October 7</a:t>
            </a:r>
            <a:r>
              <a:rPr lang="en-US" sz="2800" baseline="30000" dirty="0"/>
              <a:t>th</a:t>
            </a:r>
            <a:r>
              <a:rPr lang="en-US" sz="2800" dirty="0"/>
              <a:t>, 2025 </a:t>
            </a:r>
          </a:p>
          <a:p>
            <a:r>
              <a:rPr lang="en-US" sz="2800" dirty="0"/>
              <a:t>through </a:t>
            </a:r>
          </a:p>
          <a:p>
            <a:r>
              <a:rPr lang="en-US" sz="2800" dirty="0"/>
              <a:t>November  4</a:t>
            </a:r>
            <a:r>
              <a:rPr lang="en-US" sz="2800" baseline="30000" dirty="0"/>
              <a:t>th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2255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20-Sep-2025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5-Oct-2025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Resolve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b="0" i="0" u="none" strike="noStrike" dirty="0">
                          <a:solidFill>
                            <a:srgbClr val="000000"/>
                          </a:solidFill>
                          <a:effectLst/>
                          <a:latin typeface="Aptos Narrow" panose="020B0004020202020204" pitchFamily="34" charset="0"/>
                        </a:rPr>
                        <a:t>Start RC3</a:t>
                      </a: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Close RC3</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40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Next Steps</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a:t>
            </a:r>
            <a:r>
              <a:rPr lang="en-US" strike="sngStrike" dirty="0">
                <a:solidFill>
                  <a:srgbClr val="FF0000"/>
                </a:solidFill>
              </a:rPr>
              <a:t>July</a:t>
            </a:r>
            <a:r>
              <a:rPr lang="en-US" dirty="0"/>
              <a:t> </a:t>
            </a:r>
            <a:r>
              <a:rPr lang="en-US" u="sng" strike="sngStrike" dirty="0">
                <a:solidFill>
                  <a:srgbClr val="FF0000"/>
                </a:solidFill>
              </a:rPr>
              <a:t>Oct</a:t>
            </a:r>
            <a:r>
              <a:rPr lang="en-US" u="sng" dirty="0">
                <a:solidFill>
                  <a:srgbClr val="FF0000"/>
                </a:solidFill>
              </a:rPr>
              <a:t> </a:t>
            </a:r>
            <a:r>
              <a:rPr lang="en-US" u="sng" strike="sngStrike" dirty="0">
                <a:solidFill>
                  <a:srgbClr val="FF0000"/>
                </a:solidFill>
              </a:rPr>
              <a:t>or</a:t>
            </a:r>
            <a:r>
              <a:rPr lang="en-US" u="sng" dirty="0">
                <a:solidFill>
                  <a:srgbClr val="FF0000"/>
                </a:solidFill>
              </a:rPr>
              <a:t> Nov</a:t>
            </a:r>
            <a:r>
              <a:rPr lang="en-US" dirty="0"/>
              <a:t>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423809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15687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88349" y="3402121"/>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16E0-6C41-F463-8D56-3C6014EBAF26}"/>
              </a:ext>
            </a:extLst>
          </p:cNvPr>
          <p:cNvSpPr>
            <a:spLocks noGrp="1"/>
          </p:cNvSpPr>
          <p:nvPr>
            <p:ph type="title"/>
          </p:nvPr>
        </p:nvSpPr>
        <p:spPr/>
        <p:txBody>
          <a:bodyPr/>
          <a:lstStyle/>
          <a:p>
            <a:r>
              <a:rPr lang="en-US" dirty="0"/>
              <a:t>Ballot LB225 Summary</a:t>
            </a:r>
          </a:p>
        </p:txBody>
      </p:sp>
      <p:sp>
        <p:nvSpPr>
          <p:cNvPr id="3" name="Text Placeholder 2">
            <a:extLst>
              <a:ext uri="{FF2B5EF4-FFF2-40B4-BE49-F238E27FC236}">
                <a16:creationId xmlns:a16="http://schemas.microsoft.com/office/drawing/2014/main" id="{DD213C52-3515-A7C1-7980-69A592015E4E}"/>
              </a:ext>
            </a:extLst>
          </p:cNvPr>
          <p:cNvSpPr>
            <a:spLocks noGrp="1"/>
          </p:cNvSpPr>
          <p:nvPr>
            <p:ph type="body" sz="half" idx="1"/>
          </p:nvPr>
        </p:nvSpPr>
        <p:spPr/>
        <p:txBody>
          <a:bodyPr/>
          <a:lstStyle/>
          <a:p>
            <a:r>
              <a:rPr lang="en-US" dirty="0"/>
              <a:t>84.21% Return Rate (&gt;50%)</a:t>
            </a:r>
          </a:p>
          <a:p>
            <a:r>
              <a:rPr lang="en-US" dirty="0"/>
              <a:t>88.07% Approval  (&gt;75%)</a:t>
            </a:r>
          </a:p>
          <a:p>
            <a:r>
              <a:rPr lang="en-US" dirty="0"/>
              <a:t>No new negative votes</a:t>
            </a:r>
          </a:p>
          <a:p>
            <a:r>
              <a:rPr lang="en-US" dirty="0"/>
              <a:t>4 new Yes votes</a:t>
            </a:r>
          </a:p>
          <a:p>
            <a:r>
              <a:rPr lang="en-US" dirty="0"/>
              <a:t>Rogue comments (2 sources)</a:t>
            </a:r>
          </a:p>
          <a:p>
            <a:endParaRPr lang="en-US" dirty="0"/>
          </a:p>
        </p:txBody>
      </p:sp>
      <p:sp>
        <p:nvSpPr>
          <p:cNvPr id="4" name="Slide Number Placeholder 3">
            <a:extLst>
              <a:ext uri="{FF2B5EF4-FFF2-40B4-BE49-F238E27FC236}">
                <a16:creationId xmlns:a16="http://schemas.microsoft.com/office/drawing/2014/main" id="{88021A82-7EA6-B1E2-6CBB-0F1167582B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84322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https://mentor.ieee.org/802.15/dcn/25/15-25-0509-02-04ab-consolidated-comments-draft-3-0.xlsm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5382-3D98-85A2-8D2E-C7ABA2077A82}"/>
              </a:ext>
            </a:extLst>
          </p:cNvPr>
          <p:cNvSpPr>
            <a:spLocks noGrp="1"/>
          </p:cNvSpPr>
          <p:nvPr>
            <p:ph type="title"/>
          </p:nvPr>
        </p:nvSpPr>
        <p:spPr/>
        <p:txBody>
          <a:bodyPr/>
          <a:lstStyle/>
          <a:p>
            <a:r>
              <a:rPr lang="en-US" dirty="0"/>
              <a:t>Rogue Comments</a:t>
            </a:r>
          </a:p>
        </p:txBody>
      </p:sp>
      <p:sp>
        <p:nvSpPr>
          <p:cNvPr id="3" name="Text Placeholder 2">
            <a:extLst>
              <a:ext uri="{FF2B5EF4-FFF2-40B4-BE49-F238E27FC236}">
                <a16:creationId xmlns:a16="http://schemas.microsoft.com/office/drawing/2014/main" id="{0F9F3733-7663-32F8-9840-1DD1198DEACE}"/>
              </a:ext>
            </a:extLst>
          </p:cNvPr>
          <p:cNvSpPr>
            <a:spLocks noGrp="1"/>
          </p:cNvSpPr>
          <p:nvPr>
            <p:ph type="body" sz="half" idx="1"/>
          </p:nvPr>
        </p:nvSpPr>
        <p:spPr/>
        <p:txBody>
          <a:bodyPr>
            <a:normAutofit fontScale="92500" lnSpcReduction="20000"/>
          </a:bodyPr>
          <a:lstStyle/>
          <a:p>
            <a:r>
              <a:rPr lang="en-US" dirty="0">
                <a:hlinkClick r:id="rId2"/>
              </a:rPr>
              <a:t>https://mentor.ieee.org/802.15/dcn/25/15-25-0509-02-04ab-consolidated-comments-draft-3-0.xlsm</a:t>
            </a:r>
            <a:r>
              <a:rPr lang="en-US" dirty="0"/>
              <a:t>  on “Rogue Comments” tab</a:t>
            </a:r>
          </a:p>
          <a:p>
            <a:r>
              <a:rPr lang="en-US" dirty="0"/>
              <a:t>IEEE802.15.4 Working Group Operations Manual 3.10.4, Comments received after the close of balloting, or that do not accompany a valid vote:</a:t>
            </a:r>
          </a:p>
          <a:p>
            <a:pPr lvl="1">
              <a:buFont typeface="Wingdings" panose="05000000000000000000" pitchFamily="2" charset="2"/>
              <a:buChar char="ü"/>
            </a:pPr>
            <a:r>
              <a:rPr lang="en-US" dirty="0"/>
              <a:t>Shall be provided to the TG. </a:t>
            </a:r>
          </a:p>
          <a:p>
            <a:pPr lvl="1">
              <a:buFont typeface="Wingdings" panose="05000000000000000000" pitchFamily="2" charset="2"/>
              <a:buChar char="ü"/>
            </a:pPr>
            <a:r>
              <a:rPr lang="en-US" dirty="0"/>
              <a:t>The TG shall acknowledge the receipt of these comments to the initiator </a:t>
            </a:r>
          </a:p>
          <a:p>
            <a:pPr lvl="1">
              <a:buFont typeface="Wingdings" panose="05000000000000000000" pitchFamily="2" charset="2"/>
              <a:buChar char="q"/>
            </a:pPr>
            <a:r>
              <a:rPr lang="en-US" dirty="0"/>
              <a:t>and take such action the TG deems appropriate.</a:t>
            </a:r>
          </a:p>
          <a:p>
            <a:pPr lvl="2"/>
            <a:endParaRPr lang="en-US" dirty="0"/>
          </a:p>
          <a:p>
            <a:endParaRPr lang="en-US" dirty="0"/>
          </a:p>
        </p:txBody>
      </p:sp>
      <p:sp>
        <p:nvSpPr>
          <p:cNvPr id="4" name="Slide Number Placeholder 3">
            <a:extLst>
              <a:ext uri="{FF2B5EF4-FFF2-40B4-BE49-F238E27FC236}">
                <a16:creationId xmlns:a16="http://schemas.microsoft.com/office/drawing/2014/main" id="{F90556D5-617D-2327-89C0-8ACADC7E0AB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82279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6467613" y="942109"/>
            <a:ext cx="3622625" cy="4297649"/>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Comment Resolution</a:t>
            </a:r>
          </a:p>
          <a:p>
            <a:r>
              <a:rPr lang="en-US" dirty="0"/>
              <a:t>2 hours, Tuesdays, commence 7</a:t>
            </a:r>
            <a:r>
              <a:rPr lang="en-US" baseline="30000" dirty="0"/>
              <a:t>th</a:t>
            </a:r>
            <a:r>
              <a:rPr lang="en-US" dirty="0"/>
              <a:t> Oct 06:00 PT</a:t>
            </a:r>
          </a:p>
          <a:p>
            <a:r>
              <a:rPr lang="en-US" dirty="0"/>
              <a:t>Overflow:  Thursday 9</a:t>
            </a:r>
            <a:r>
              <a:rPr lang="en-US" baseline="30000" dirty="0"/>
              <a:t>th</a:t>
            </a:r>
            <a:r>
              <a:rPr lang="en-US" dirty="0"/>
              <a:t> and 16</a:t>
            </a:r>
            <a:r>
              <a:rPr lang="en-US" baseline="30000" dirty="0"/>
              <a:t>th</a:t>
            </a:r>
            <a:r>
              <a:rPr lang="en-US" dirty="0"/>
              <a:t> Oct, 1 hour 14:00 PT</a:t>
            </a:r>
          </a:p>
          <a:p>
            <a:endParaRPr lang="en-US" dirty="0"/>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9774596"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3"/>
          <a:stretch>
            <a:fillRect/>
          </a:stretch>
        </p:blipFill>
        <p:spPr>
          <a:xfrm>
            <a:off x="2743200" y="955319"/>
            <a:ext cx="3506015" cy="3822439"/>
          </a:xfrm>
          <a:prstGeom prst="rect">
            <a:avLst/>
          </a:prstGeom>
        </p:spPr>
      </p:pic>
      <p:sp>
        <p:nvSpPr>
          <p:cNvPr id="15" name="Oval 14">
            <a:extLst>
              <a:ext uri="{FF2B5EF4-FFF2-40B4-BE49-F238E27FC236}">
                <a16:creationId xmlns:a16="http://schemas.microsoft.com/office/drawing/2014/main" id="{EB132A28-E871-6EF6-851B-C257F669D454}"/>
              </a:ext>
            </a:extLst>
          </p:cNvPr>
          <p:cNvSpPr/>
          <p:nvPr/>
        </p:nvSpPr>
        <p:spPr bwMode="auto">
          <a:xfrm>
            <a:off x="5361694" y="3847226"/>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952582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4484871" y="4009500"/>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859745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3734615"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3734615"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3734615"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4801415"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4801415"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B94C8FF5-F5DD-9F2F-B7F8-D914647588DF}"/>
              </a:ext>
            </a:extLst>
          </p:cNvPr>
          <p:cNvSpPr/>
          <p:nvPr/>
        </p:nvSpPr>
        <p:spPr bwMode="auto">
          <a:xfrm>
            <a:off x="7468415" y="2681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8" name="Oval 7">
            <a:extLst>
              <a:ext uri="{FF2B5EF4-FFF2-40B4-BE49-F238E27FC236}">
                <a16:creationId xmlns:a16="http://schemas.microsoft.com/office/drawing/2014/main" id="{6AD9A279-252C-F661-490D-A5DF76189D3B}"/>
              </a:ext>
            </a:extLst>
          </p:cNvPr>
          <p:cNvSpPr/>
          <p:nvPr/>
        </p:nvSpPr>
        <p:spPr bwMode="auto">
          <a:xfrm>
            <a:off x="3810815" y="43577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291064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AD95-A325-74A6-36B6-113725799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8A891-1CD6-5F3C-0129-069A05D3735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2F6A0DA6-79EB-5DB1-B126-DD756DF7C4D5}"/>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C104F2-CF18-AEEF-E869-527200FC9D4F}"/>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36</a:t>
            </a:fld>
            <a:endParaRPr lang="en-US" altLang="en-US"/>
          </a:p>
        </p:txBody>
      </p:sp>
    </p:spTree>
    <p:extLst>
      <p:ext uri="{BB962C8B-B14F-4D97-AF65-F5344CB8AC3E}">
        <p14:creationId xmlns:p14="http://schemas.microsoft.com/office/powerpoint/2010/main" val="264749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158533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r>
              <a:rPr lang="en-US" dirty="0">
                <a:hlinkClick r:id="rId4"/>
              </a:rPr>
              <a:t>https://standards.ieee.org/about/sasb/patcom/materials/</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7"/>
              </a:rPr>
              <a:t>https://standards.ieee.org/ipr/copyright-materials.html</a:t>
            </a:r>
            <a:endParaRPr lang="en-US" dirty="0"/>
          </a:p>
          <a:p>
            <a:pPr marL="0" indent="0">
              <a:buNone/>
            </a:pPr>
            <a:r>
              <a:rPr lang="en-US" dirty="0">
                <a:hlinkClick r:id="rId8"/>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extBox 5">
            <a:extLst>
              <a:ext uri="{FF2B5EF4-FFF2-40B4-BE49-F238E27FC236}">
                <a16:creationId xmlns:a16="http://schemas.microsoft.com/office/drawing/2014/main" id="{575D373E-2A7F-B790-95D6-AD4367360ED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3" name="Picture 7">
            <a:extLst>
              <a:ext uri="{FF2B5EF4-FFF2-40B4-BE49-F238E27FC236}">
                <a16:creationId xmlns:a16="http://schemas.microsoft.com/office/drawing/2014/main" id="{C2831C88-2841-1428-40FB-28CD0E86A0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49966" y="1437175"/>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08A8CDDE-0867-6FF8-FC78-F77605AB1B0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8" name="Picture 7">
            <a:extLst>
              <a:ext uri="{FF2B5EF4-FFF2-40B4-BE49-F238E27FC236}">
                <a16:creationId xmlns:a16="http://schemas.microsoft.com/office/drawing/2014/main" id="{03556DEE-B263-1033-AFDB-3E0642C944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968-4A89-10DB-F3C5-D37B8A626AAA}"/>
              </a:ext>
            </a:extLst>
          </p:cNvPr>
          <p:cNvSpPr>
            <a:spLocks noGrp="1"/>
          </p:cNvSpPr>
          <p:nvPr>
            <p:ph type="title"/>
          </p:nvPr>
        </p:nvSpPr>
        <p:spPr>
          <a:xfrm>
            <a:off x="1981200" y="812802"/>
            <a:ext cx="8229600" cy="452967"/>
          </a:xfrm>
        </p:spPr>
        <p:txBody>
          <a:bodyPr>
            <a:normAutofit fontScale="90000"/>
          </a:bodyPr>
          <a:lstStyle/>
          <a:p>
            <a:pPr eaLnBrk="1" hangingPunct="1">
              <a:defRPr/>
            </a:pPr>
            <a:r>
              <a:rPr lang="en-US" altLang="en-US" dirty="0"/>
              <a:t>Other Guidelines for IEEE Working Group Meetings</a:t>
            </a:r>
            <a:endParaRPr lang="en-US" dirty="0"/>
          </a:p>
        </p:txBody>
      </p:sp>
      <p:sp>
        <p:nvSpPr>
          <p:cNvPr id="44035" name="Content Placeholder 2">
            <a:extLst>
              <a:ext uri="{FF2B5EF4-FFF2-40B4-BE49-F238E27FC236}">
                <a16:creationId xmlns:a16="http://schemas.microsoft.com/office/drawing/2014/main" id="{5AB9A26B-F100-6E19-80AA-4CA5E40B736A}"/>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F85E7B40-9127-01A4-D9F4-5710E808CF29}"/>
              </a:ext>
            </a:extLst>
          </p:cNvPr>
          <p:cNvSpPr>
            <a:spLocks noChangeArrowheads="1"/>
          </p:cNvSpPr>
          <p:nvPr/>
        </p:nvSpPr>
        <p:spPr bwMode="auto">
          <a:xfrm>
            <a:off x="1864784" y="1742018"/>
            <a:ext cx="8492067" cy="4734982"/>
          </a:xfrm>
          <a:prstGeom prst="rect">
            <a:avLst/>
          </a:prstGeom>
          <a:noFill/>
          <a:ln>
            <a:noFill/>
          </a:ln>
        </p:spPr>
        <p:txBody>
          <a:bodyPr>
            <a:normAutofit fontScale="55000" lnSpcReduction="20000"/>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4267" b="1" dirty="0">
                <a:latin typeface="Calibri" panose="020F0502020204030204" pitchFamily="34" charset="0"/>
                <a:cs typeface="Calibri" panose="020F0502020204030204" pitchFamily="34" charset="0"/>
              </a:rPr>
              <a:t>Technical considerations remain the primary focus.</a:t>
            </a:r>
            <a:endParaRPr lang="en-US" altLang="en-US" sz="4267" b="1" dirty="0">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F6B8DB8-64B4-5462-BBDF-D13CFDABCE40}"/>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843-56EF-4289-FAA9-997445F1BE27}"/>
              </a:ext>
            </a:extLst>
          </p:cNvPr>
          <p:cNvSpPr>
            <a:spLocks noGrp="1"/>
          </p:cNvSpPr>
          <p:nvPr>
            <p:ph type="title"/>
          </p:nvPr>
        </p:nvSpPr>
        <p:spPr>
          <a:xfrm>
            <a:off x="1981200" y="7069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7DAA59D2-08D0-4D08-6C63-40B3E0680F52}"/>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02A1A-7D82-6F9F-1259-349AFB5924EE}"/>
              </a:ext>
            </a:extLst>
          </p:cNvPr>
          <p:cNvSpPr/>
          <p:nvPr/>
        </p:nvSpPr>
        <p:spPr>
          <a:xfrm>
            <a:off x="1864785" y="1223434"/>
            <a:ext cx="8011583" cy="4720166"/>
          </a:xfrm>
          <a:prstGeom prst="rect">
            <a:avLst/>
          </a:prstGeom>
        </p:spPr>
        <p:txBody>
          <a:bodyPr>
            <a:normAutofit fontScale="92500" lnSpcReduction="10000"/>
          </a:bodyPr>
          <a:lstStyle/>
          <a:p>
            <a:pPr marL="479988" eaLnBrk="1" hangingPunct="1">
              <a:lnSpc>
                <a:spcPct val="90000"/>
              </a:lnSpc>
              <a:spcBef>
                <a:spcPts val="800"/>
              </a:spcBef>
              <a:defRPr/>
            </a:pPr>
            <a:r>
              <a:rPr lang="en-US" altLang="en-US" sz="2133" b="1" dirty="0">
                <a:latin typeface="+mn-lt"/>
                <a:cs typeface="Calibri" panose="020F0502020204030204" pitchFamily="34" charset="0"/>
              </a:rPr>
              <a:t>The patent policy and the procedures used to execute that policy are documented in the:</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Bylaws</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(http://standards.ieee.org/develop/policies/bylaws/sect6-7.html#6) </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Operations Manual</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2133" dirty="0">
              <a:latin typeface="+mn-lt"/>
            </a:endParaRPr>
          </a:p>
          <a:p>
            <a:pPr marL="479988" lvl="1" eaLnBrk="1" hangingPunct="1">
              <a:lnSpc>
                <a:spcPct val="90000"/>
              </a:lnSpc>
              <a:defRPr/>
            </a:pPr>
            <a:r>
              <a:rPr lang="en-US" altLang="en-US" sz="2133" b="1" dirty="0">
                <a:latin typeface="+mn-lt"/>
                <a:cs typeface="Calibri" panose="020F0502020204030204" pitchFamily="34" charset="0"/>
              </a:rPr>
              <a:t>Material about the patent policy is available at </a:t>
            </a:r>
            <a:r>
              <a:rPr lang="en-US" altLang="en-US" sz="2133"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2133" b="1" i="1" dirty="0">
              <a:latin typeface="+mn-lt"/>
              <a:cs typeface="Calibri" panose="020F0502020204030204" pitchFamily="34" charset="0"/>
            </a:endParaRPr>
          </a:p>
          <a:p>
            <a:pPr lvl="1" eaLnBrk="1" hangingPunct="1">
              <a:lnSpc>
                <a:spcPct val="90000"/>
              </a:lnSpc>
              <a:defRPr/>
            </a:pPr>
            <a:endParaRPr lang="en-US" altLang="en-US" sz="2133" b="1" dirty="0">
              <a:latin typeface="+mn-lt"/>
              <a:cs typeface="Calibri" panose="020F0502020204030204" pitchFamily="34" charset="0"/>
            </a:endParaRPr>
          </a:p>
          <a:p>
            <a:pPr marL="479988" algn="ctr" eaLnBrk="1" hangingPunct="1">
              <a:lnSpc>
                <a:spcPct val="90000"/>
              </a:lnSpc>
              <a:defRPr/>
            </a:pPr>
            <a:r>
              <a:rPr lang="en-US" altLang="en-US" b="1" dirty="0">
                <a:latin typeface="+mn-lt"/>
                <a:cs typeface="Calibri" panose="020F0502020204030204" pitchFamily="34" charset="0"/>
              </a:rPr>
              <a:t>If you have questions, contact the IEEE SA Standards Board Patent Committee Administrator at patcom@ieee.org</a:t>
            </a:r>
          </a:p>
          <a:p>
            <a:pPr eaLnBrk="1" hangingPunct="1">
              <a:lnSpc>
                <a:spcPct val="80000"/>
              </a:lnSpc>
              <a:buFont typeface="Monotype Sorts"/>
              <a:buNone/>
              <a:defRPr/>
            </a:pPr>
            <a:br>
              <a:rPr lang="en-US" altLang="en-US" sz="2133" b="1" dirty="0">
                <a:latin typeface="+mn-lt"/>
                <a:cs typeface="Calibri" panose="020F0502020204030204" pitchFamily="34" charset="0"/>
              </a:rPr>
            </a:br>
            <a:endParaRPr lang="en-US" altLang="en-US" sz="2133" b="1"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5921C568-AB5A-0E92-A148-3AF89A9517D3}"/>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4</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157061</TotalTime>
  <Words>3365</Words>
  <Application>Microsoft Office PowerPoint</Application>
  <PresentationFormat>Widescreen</PresentationFormat>
  <Paragraphs>330</Paragraphs>
  <Slides>39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Aptos Narrow</vt:lpstr>
      <vt:lpstr>Arial</vt:lpstr>
      <vt:lpstr>Calibri</vt:lpstr>
      <vt:lpstr>DejaVu Sans</vt:lpstr>
      <vt:lpstr>Lucida Grande</vt:lpstr>
      <vt:lpstr>Monotype Sorts</vt:lpstr>
      <vt:lpstr>Montserrat</vt:lpstr>
      <vt:lpstr>Montserrat ExtraBold</vt:lpstr>
      <vt:lpstr>Open Sans</vt:lpstr>
      <vt:lpstr>Source Sans Pro</vt:lpstr>
      <vt:lpstr>Times New Roman</vt:lpstr>
      <vt:lpstr>Wingdings</vt:lpstr>
      <vt:lpstr>IEEE-802_15</vt:lpstr>
      <vt:lpstr>IEEE_template</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 802 Ground Rules</vt:lpstr>
      <vt:lpstr>Detailed Call Schedule</vt:lpstr>
      <vt:lpstr>5.2.b Scope of the project (As approved):</vt:lpstr>
      <vt:lpstr>PowerPoint Presentation</vt:lpstr>
      <vt:lpstr>Next Steps Current Plan</vt:lpstr>
      <vt:lpstr>Operation of Task Group  (WG15 Operations Manual)</vt:lpstr>
      <vt:lpstr>Comment resolution</vt:lpstr>
      <vt:lpstr>Ballot LB225 Summary</vt:lpstr>
      <vt:lpstr>Consolidated Comments Recirc 1</vt:lpstr>
      <vt:lpstr>Rogue Comments</vt:lpstr>
      <vt:lpstr>Editor’s Corner</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IEEE SA Copyright Policy</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1399</cp:revision>
  <cp:lastPrinted>2000-07-07T01:25:49Z</cp:lastPrinted>
  <dcterms:created xsi:type="dcterms:W3CDTF">1999-06-22T06:24:01Z</dcterms:created>
  <dcterms:modified xsi:type="dcterms:W3CDTF">2025-10-09T20:29:16Z</dcterms:modified>
  <cp:category/>
</cp:coreProperties>
</file>