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60" r:id="rId2"/>
    <p:sldId id="361" r:id="rId3"/>
    <p:sldId id="377" r:id="rId4"/>
    <p:sldId id="388" r:id="rId5"/>
    <p:sldId id="450" r:id="rId6"/>
    <p:sldId id="465" r:id="rId7"/>
    <p:sldId id="427" r:id="rId8"/>
    <p:sldId id="470" r:id="rId9"/>
    <p:sldId id="471" r:id="rId10"/>
    <p:sldId id="472" r:id="rId11"/>
    <p:sldId id="473" r:id="rId12"/>
    <p:sldId id="474" r:id="rId13"/>
    <p:sldId id="475" r:id="rId14"/>
    <p:sldId id="423" r:id="rId15"/>
    <p:sldId id="469" r:id="rId16"/>
    <p:sldId id="393" r:id="rId1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6" autoAdjust="0"/>
  </p:normalViewPr>
  <p:slideViewPr>
    <p:cSldViewPr>
      <p:cViewPr varScale="1">
        <p:scale>
          <a:sx n="74" d="100"/>
          <a:sy n="74" d="100"/>
        </p:scale>
        <p:origin x="72" y="28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4156"/>
            <a:ext cx="55880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802.15-25-0504-02</a:t>
            </a: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Closing Report September 2025</a:t>
            </a: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18 Sept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Closing Report 802 Wireless Interim September 2025</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C692-C278-C86E-F282-FC3AED711014}"/>
              </a:ext>
            </a:extLst>
          </p:cNvPr>
          <p:cNvSpPr>
            <a:spLocks noGrp="1" noRot="1" noMove="1" noResize="1" noEditPoints="1" noAdjustHandles="1" noChangeArrowheads="1" noChangeShapeType="1"/>
          </p:cNvSpPr>
          <p:nvPr>
            <p:ph type="title"/>
          </p:nvPr>
        </p:nvSpPr>
        <p:spPr/>
        <p:txBody>
          <a:bodyPr/>
          <a:lstStyle/>
          <a:p>
            <a:r>
              <a:rPr lang="en-US" dirty="0"/>
              <a:t>Approval of Consolidated Comments</a:t>
            </a:r>
          </a:p>
        </p:txBody>
      </p:sp>
      <p:sp>
        <p:nvSpPr>
          <p:cNvPr id="3" name="Text Placeholder 2">
            <a:extLst>
              <a:ext uri="{FF2B5EF4-FFF2-40B4-BE49-F238E27FC236}">
                <a16:creationId xmlns:a16="http://schemas.microsoft.com/office/drawing/2014/main" id="{B4D6FDCE-027E-F7D1-1518-930489A3F1D0}"/>
              </a:ext>
            </a:extLst>
          </p:cNvPr>
          <p:cNvSpPr>
            <a:spLocks noGrp="1"/>
          </p:cNvSpPr>
          <p:nvPr>
            <p:ph type="body" sz="half" idx="1"/>
          </p:nvPr>
        </p:nvSpPr>
        <p:spPr/>
        <p:txBody>
          <a:bodyPr/>
          <a:lstStyle/>
          <a:p>
            <a:r>
              <a:rPr lang="en-US" dirty="0"/>
              <a:t>Motion: Approve all comment resolutions contained in document 15-25-0174-0042 and direct the technical editor to apply the resolutions to produce P802.15.4ab-D03</a:t>
            </a:r>
          </a:p>
          <a:p>
            <a:r>
              <a:rPr lang="en-US" dirty="0"/>
              <a:t>Moved by:  Clint Chaplin</a:t>
            </a:r>
          </a:p>
          <a:p>
            <a:r>
              <a:rPr lang="en-US" dirty="0"/>
              <a:t>Second by: Billy Verso</a:t>
            </a:r>
          </a:p>
          <a:p>
            <a:r>
              <a:rPr lang="en-US" dirty="0"/>
              <a:t>Motion carries by unanimous consent</a:t>
            </a:r>
          </a:p>
        </p:txBody>
      </p:sp>
      <p:sp>
        <p:nvSpPr>
          <p:cNvPr id="4" name="Slide Number Placeholder 3">
            <a:extLst>
              <a:ext uri="{FF2B5EF4-FFF2-40B4-BE49-F238E27FC236}">
                <a16:creationId xmlns:a16="http://schemas.microsoft.com/office/drawing/2014/main" id="{310ACA74-CAF2-804F-EE02-7773DE28795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41549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B8109-3BB0-BDB9-F9E2-7B467DA3E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6FF11-19E6-7B02-6252-9C5AF91714DA}"/>
              </a:ext>
            </a:extLst>
          </p:cNvPr>
          <p:cNvSpPr>
            <a:spLocks noGrp="1" noRot="1" noMove="1" noResize="1" noEditPoints="1" noAdjustHandles="1" noChangeArrowheads="1" noChangeShapeType="1"/>
          </p:cNvSpPr>
          <p:nvPr>
            <p:ph type="title"/>
          </p:nvPr>
        </p:nvSpPr>
        <p:spPr/>
        <p:txBody>
          <a:bodyPr/>
          <a:lstStyle/>
          <a:p>
            <a:r>
              <a:rPr lang="en-US" dirty="0"/>
              <a:t>Request WG start Recirculation</a:t>
            </a:r>
          </a:p>
        </p:txBody>
      </p:sp>
      <p:sp>
        <p:nvSpPr>
          <p:cNvPr id="3" name="Text Placeholder 2">
            <a:extLst>
              <a:ext uri="{FF2B5EF4-FFF2-40B4-BE49-F238E27FC236}">
                <a16:creationId xmlns:a16="http://schemas.microsoft.com/office/drawing/2014/main" id="{8EA14E0B-E193-C5F8-3F55-E3F331A0D6DC}"/>
              </a:ext>
            </a:extLst>
          </p:cNvPr>
          <p:cNvSpPr>
            <a:spLocks noGrp="1"/>
          </p:cNvSpPr>
          <p:nvPr>
            <p:ph type="body" sz="half" idx="1"/>
          </p:nvPr>
        </p:nvSpPr>
        <p:spPr/>
        <p:txBody>
          <a:bodyPr/>
          <a:lstStyle/>
          <a:p>
            <a:r>
              <a:rPr lang="en-US" dirty="0"/>
              <a:t>Motion: TG4ab requests the Working Group initiate recirculation ballot on P802.15.4ab-D03</a:t>
            </a:r>
          </a:p>
          <a:p>
            <a:r>
              <a:rPr lang="en-US" dirty="0"/>
              <a:t>Moved by:  Clint Chaplin</a:t>
            </a:r>
          </a:p>
          <a:p>
            <a:r>
              <a:rPr lang="en-US" dirty="0"/>
              <a:t>Second by: Billy Verso</a:t>
            </a:r>
          </a:p>
          <a:p>
            <a:r>
              <a:rPr lang="en-US" dirty="0"/>
              <a:t>Motion carries by unanimous consent</a:t>
            </a:r>
          </a:p>
          <a:p>
            <a:endParaRPr lang="en-US" dirty="0"/>
          </a:p>
        </p:txBody>
      </p:sp>
      <p:sp>
        <p:nvSpPr>
          <p:cNvPr id="4" name="Slide Number Placeholder 3">
            <a:extLst>
              <a:ext uri="{FF2B5EF4-FFF2-40B4-BE49-F238E27FC236}">
                <a16:creationId xmlns:a16="http://schemas.microsoft.com/office/drawing/2014/main" id="{9F886707-5BC4-8170-F612-4BF2923791D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Tree>
    <p:extLst>
      <p:ext uri="{BB962C8B-B14F-4D97-AF65-F5344CB8AC3E}">
        <p14:creationId xmlns:p14="http://schemas.microsoft.com/office/powerpoint/2010/main" val="3366994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F55F6-CBEA-AA63-413E-7AF412B4D3E1}"/>
              </a:ext>
            </a:extLst>
          </p:cNvPr>
          <p:cNvSpPr>
            <a:spLocks noGrp="1"/>
          </p:cNvSpPr>
          <p:nvPr>
            <p:ph type="title"/>
          </p:nvPr>
        </p:nvSpPr>
        <p:spPr/>
        <p:txBody>
          <a:bodyPr/>
          <a:lstStyle/>
          <a:p>
            <a:r>
              <a:rPr lang="en-US" spc="-1" dirty="0">
                <a:solidFill>
                  <a:srgbClr val="000000"/>
                </a:solidFill>
                <a:ea typeface="DejaVu Sans"/>
              </a:rPr>
              <a:t>WG motion:</a:t>
            </a:r>
            <a:br>
              <a:rPr lang="en-US" dirty="0"/>
            </a:br>
            <a:r>
              <a:rPr lang="en-US" spc="-1" dirty="0">
                <a:solidFill>
                  <a:srgbClr val="000000"/>
                </a:solidFill>
                <a:ea typeface="DejaVu Sans"/>
              </a:rPr>
              <a:t>Draft needs edits before recirculation</a:t>
            </a:r>
            <a:endParaRPr lang="en-US" dirty="0"/>
          </a:p>
        </p:txBody>
      </p:sp>
      <p:sp>
        <p:nvSpPr>
          <p:cNvPr id="3" name="Text Placeholder 2">
            <a:extLst>
              <a:ext uri="{FF2B5EF4-FFF2-40B4-BE49-F238E27FC236}">
                <a16:creationId xmlns:a16="http://schemas.microsoft.com/office/drawing/2014/main" id="{D068E82C-191E-EAA3-CF40-BBD00254E1F2}"/>
              </a:ext>
            </a:extLst>
          </p:cNvPr>
          <p:cNvSpPr>
            <a:spLocks noGrp="1"/>
          </p:cNvSpPr>
          <p:nvPr>
            <p:ph type="body" sz="half" idx="1"/>
          </p:nvPr>
        </p:nvSpPr>
        <p:spPr/>
        <p:txBody>
          <a:bodyPr>
            <a:normAutofit fontScale="77500" lnSpcReduction="20000"/>
          </a:bodyPr>
          <a:lstStyle/>
          <a:p>
            <a:pPr>
              <a:lnSpc>
                <a:spcPct val="100000"/>
              </a:lnSpc>
            </a:pPr>
            <a:r>
              <a:rPr lang="en-US" i="1" spc="-1" dirty="0">
                <a:solidFill>
                  <a:srgbClr val="000000"/>
                </a:solidFill>
                <a:ea typeface="DejaVu Sans"/>
              </a:rPr>
              <a:t>Move that 802.15 WG start a WG Letter Ballot requesting approval of CA document [15-23-0452-16] and document P802.15.4ab_D02 (as edited in accordance with the instructions in document 15-25-0174-42) and to forward document P802.15.4ab_D03, as edited in accordance with the instructions in document 15-25-0174-42, and CA document [15-23-0452-16] to Standards Association ballot pending the completion and inclusion of the edits in the draft.</a:t>
            </a:r>
            <a:endParaRPr lang="fi-FI" spc="-1" dirty="0">
              <a:solidFill>
                <a:srgbClr val="000000"/>
              </a:solidFill>
            </a:endParaRPr>
          </a:p>
          <a:p>
            <a:pPr>
              <a:lnSpc>
                <a:spcPct val="100000"/>
              </a:lnSpc>
            </a:pPr>
            <a:endParaRPr lang="fi-FI" spc="-1" dirty="0">
              <a:solidFill>
                <a:srgbClr val="000000"/>
              </a:solidFill>
            </a:endParaRPr>
          </a:p>
          <a:p>
            <a:pPr>
              <a:lnSpc>
                <a:spcPct val="100000"/>
              </a:lnSpc>
            </a:pPr>
            <a:r>
              <a:rPr lang="en-US" spc="-1" dirty="0">
                <a:solidFill>
                  <a:srgbClr val="000000"/>
                </a:solidFill>
                <a:ea typeface="DejaVu Sans"/>
              </a:rPr>
              <a:t>Moved by:  Benjamin Rolfe</a:t>
            </a:r>
            <a:endParaRPr lang="fi-FI" spc="-1" dirty="0">
              <a:solidFill>
                <a:srgbClr val="000000"/>
              </a:solidFill>
            </a:endParaRPr>
          </a:p>
          <a:p>
            <a:pPr>
              <a:lnSpc>
                <a:spcPct val="100000"/>
              </a:lnSpc>
            </a:pPr>
            <a:r>
              <a:rPr lang="en-US" spc="-1" dirty="0">
                <a:solidFill>
                  <a:srgbClr val="000000"/>
                </a:solidFill>
                <a:ea typeface="DejaVu Sans"/>
              </a:rPr>
              <a:t>Seconded by: Phil Beecher</a:t>
            </a:r>
          </a:p>
          <a:p>
            <a:pPr>
              <a:lnSpc>
                <a:spcPct val="100000"/>
              </a:lnSpc>
            </a:pPr>
            <a:r>
              <a:rPr lang="en-US" spc="-1" dirty="0">
                <a:solidFill>
                  <a:srgbClr val="000000"/>
                </a:solidFill>
              </a:rPr>
              <a:t>(run by WG VC)</a:t>
            </a:r>
            <a:endParaRPr lang="fi-FI" spc="-1" dirty="0">
              <a:solidFill>
                <a:srgbClr val="000000"/>
              </a:solidFill>
            </a:endParaRPr>
          </a:p>
        </p:txBody>
      </p:sp>
      <p:sp>
        <p:nvSpPr>
          <p:cNvPr id="4" name="Slide Number Placeholder 3">
            <a:extLst>
              <a:ext uri="{FF2B5EF4-FFF2-40B4-BE49-F238E27FC236}">
                <a16:creationId xmlns:a16="http://schemas.microsoft.com/office/drawing/2014/main" id="{136B1A02-9353-ACEA-A422-E325FEF1174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4152751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878FE-CCB9-1874-4CE2-6FE29C57E07D}"/>
              </a:ext>
            </a:extLst>
          </p:cNvPr>
          <p:cNvSpPr>
            <a:spLocks noGrp="1"/>
          </p:cNvSpPr>
          <p:nvPr>
            <p:ph type="title"/>
          </p:nvPr>
        </p:nvSpPr>
        <p:spPr/>
        <p:txBody>
          <a:bodyPr/>
          <a:lstStyle/>
          <a:p>
            <a:r>
              <a:rPr lang="en-US" dirty="0"/>
              <a:t>Working Group Motion:  Motion to approve the formation of CRG</a:t>
            </a:r>
          </a:p>
        </p:txBody>
      </p:sp>
      <p:sp>
        <p:nvSpPr>
          <p:cNvPr id="3" name="Text Placeholder 2">
            <a:extLst>
              <a:ext uri="{FF2B5EF4-FFF2-40B4-BE49-F238E27FC236}">
                <a16:creationId xmlns:a16="http://schemas.microsoft.com/office/drawing/2014/main" id="{A52E634E-231F-8C85-ABF5-47DA1DE3C834}"/>
              </a:ext>
            </a:extLst>
          </p:cNvPr>
          <p:cNvSpPr>
            <a:spLocks noGrp="1"/>
          </p:cNvSpPr>
          <p:nvPr>
            <p:ph type="body" sz="half" idx="1"/>
          </p:nvPr>
        </p:nvSpPr>
        <p:spPr/>
        <p:txBody>
          <a:bodyPr>
            <a:normAutofit fontScale="85000" lnSpcReduction="20000"/>
          </a:bodyPr>
          <a:lstStyle/>
          <a:p>
            <a:pPr marL="0" indent="0">
              <a:buNone/>
            </a:pPr>
            <a:r>
              <a:rPr lang="en-US" dirty="0"/>
              <a:t>Move that 802.15 WG approve the formation of a Comment Resolution Group (CRG) for the WG balloting of P802.15.4ab with the following membership: Ben Rolfe (chair), Billy Verso, Clint Chaplin, Riku Pirhonen, Mickael Maman, Bin Qian, Alex Krebs, Pooria </a:t>
            </a:r>
            <a:r>
              <a:rPr lang="en-US" dirty="0" err="1"/>
              <a:t>Pakrooh</a:t>
            </a:r>
            <a:r>
              <a:rPr lang="en-US" dirty="0"/>
              <a:t>, Carlos Aldana, Sven Zeisberg and Li-Hsiang Sun. The 802.15.4ab CRG is authorized to approve comment resolutions, edit the draft according to the comment resolutions, and to approve the start of recirculation ballots of the revised draft on behalf of the 802.15 WG.</a:t>
            </a:r>
          </a:p>
          <a:p>
            <a:pPr marL="0" indent="0">
              <a:buNone/>
            </a:pPr>
            <a:r>
              <a:rPr lang="en-US" dirty="0"/>
              <a:t>Move: Ben Rolfe</a:t>
            </a:r>
          </a:p>
          <a:p>
            <a:pPr marL="0" indent="0">
              <a:buNone/>
            </a:pPr>
            <a:r>
              <a:rPr lang="en-US" dirty="0"/>
              <a:t>Second: Phil Beecher</a:t>
            </a:r>
          </a:p>
          <a:p>
            <a:endParaRPr lang="en-US" dirty="0"/>
          </a:p>
        </p:txBody>
      </p:sp>
      <p:sp>
        <p:nvSpPr>
          <p:cNvPr id="4" name="Slide Number Placeholder 3">
            <a:extLst>
              <a:ext uri="{FF2B5EF4-FFF2-40B4-BE49-F238E27FC236}">
                <a16:creationId xmlns:a16="http://schemas.microsoft.com/office/drawing/2014/main" id="{269E9FD3-687A-20AC-0176-3C3C91B44D3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spTree>
    <p:extLst>
      <p:ext uri="{BB962C8B-B14F-4D97-AF65-F5344CB8AC3E}">
        <p14:creationId xmlns:p14="http://schemas.microsoft.com/office/powerpoint/2010/main" val="204835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02A1-4620-EA2B-8185-8C6BBC439DC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5B95AB0A-11D7-8834-A855-E85B5B2C4217}"/>
              </a:ext>
            </a:extLst>
          </p:cNvPr>
          <p:cNvPicPr>
            <a:picLocks noChangeAspect="1"/>
          </p:cNvPicPr>
          <p:nvPr/>
        </p:nvPicPr>
        <p:blipFill>
          <a:blip r:embed="rId2"/>
          <a:stretch>
            <a:fillRect/>
          </a:stretch>
        </p:blipFill>
        <p:spPr>
          <a:xfrm>
            <a:off x="7914598" y="942109"/>
            <a:ext cx="3622625" cy="4297649"/>
          </a:xfrm>
          <a:prstGeom prst="rect">
            <a:avLst/>
          </a:prstGeom>
        </p:spPr>
      </p:pic>
      <p:pic>
        <p:nvPicPr>
          <p:cNvPr id="6" name="Picture 5">
            <a:extLst>
              <a:ext uri="{FF2B5EF4-FFF2-40B4-BE49-F238E27FC236}">
                <a16:creationId xmlns:a16="http://schemas.microsoft.com/office/drawing/2014/main" id="{AD6F80F4-5161-5964-04E3-ABEF977B9609}"/>
              </a:ext>
            </a:extLst>
          </p:cNvPr>
          <p:cNvPicPr>
            <a:picLocks noChangeAspect="1"/>
          </p:cNvPicPr>
          <p:nvPr/>
        </p:nvPicPr>
        <p:blipFill>
          <a:blip r:embed="rId3"/>
          <a:stretch>
            <a:fillRect/>
          </a:stretch>
        </p:blipFill>
        <p:spPr>
          <a:xfrm>
            <a:off x="496752" y="942109"/>
            <a:ext cx="3622625" cy="3923962"/>
          </a:xfrm>
          <a:prstGeom prst="rect">
            <a:avLst/>
          </a:prstGeom>
        </p:spPr>
      </p:pic>
      <p:sp>
        <p:nvSpPr>
          <p:cNvPr id="2" name="Title 1">
            <a:extLst>
              <a:ext uri="{FF2B5EF4-FFF2-40B4-BE49-F238E27FC236}">
                <a16:creationId xmlns:a16="http://schemas.microsoft.com/office/drawing/2014/main" id="{C3E4A373-908B-E544-C7E1-CDA48BA84555}"/>
              </a:ext>
            </a:extLst>
          </p:cNvPr>
          <p:cNvSpPr>
            <a:spLocks noGrp="1"/>
          </p:cNvSpPr>
          <p:nvPr>
            <p:ph type="title"/>
          </p:nvPr>
        </p:nvSpPr>
        <p:spPr>
          <a:xfrm>
            <a:off x="2514600" y="152400"/>
            <a:ext cx="6019800" cy="533399"/>
          </a:xfrm>
        </p:spPr>
        <p:txBody>
          <a:bodyPr/>
          <a:lstStyle/>
          <a:p>
            <a:r>
              <a:rPr lang="en-US" sz="3200" dirty="0"/>
              <a:t>Telecom/Webex Schedule</a:t>
            </a:r>
          </a:p>
        </p:txBody>
      </p:sp>
      <p:sp>
        <p:nvSpPr>
          <p:cNvPr id="3" name="Text Placeholder 2">
            <a:extLst>
              <a:ext uri="{FF2B5EF4-FFF2-40B4-BE49-F238E27FC236}">
                <a16:creationId xmlns:a16="http://schemas.microsoft.com/office/drawing/2014/main" id="{85EDEDF2-4C0A-6254-8A32-E5299DBE756C}"/>
              </a:ext>
            </a:extLst>
          </p:cNvPr>
          <p:cNvSpPr>
            <a:spLocks noGrp="1"/>
          </p:cNvSpPr>
          <p:nvPr>
            <p:ph type="body" sz="half" idx="1"/>
          </p:nvPr>
        </p:nvSpPr>
        <p:spPr>
          <a:xfrm>
            <a:off x="1066800" y="4724399"/>
            <a:ext cx="10363200" cy="1751013"/>
          </a:xfrm>
        </p:spPr>
        <p:txBody>
          <a:bodyPr>
            <a:normAutofit fontScale="85000" lnSpcReduction="20000"/>
          </a:bodyPr>
          <a:lstStyle/>
          <a:p>
            <a:endParaRPr lang="en-US" dirty="0"/>
          </a:p>
          <a:p>
            <a:r>
              <a:rPr lang="en-US" dirty="0"/>
              <a:t>Agenda:  Comment Resolution</a:t>
            </a:r>
          </a:p>
          <a:p>
            <a:r>
              <a:rPr lang="en-US" dirty="0"/>
              <a:t>2 hours, Tuesdays, commence 7</a:t>
            </a:r>
            <a:r>
              <a:rPr lang="en-US" baseline="30000" dirty="0"/>
              <a:t>th</a:t>
            </a:r>
            <a:r>
              <a:rPr lang="en-US" dirty="0"/>
              <a:t> Oct 06:00 PT</a:t>
            </a:r>
          </a:p>
          <a:p>
            <a:r>
              <a:rPr lang="en-US" dirty="0"/>
              <a:t>Overflow:  Thursday 9</a:t>
            </a:r>
            <a:r>
              <a:rPr lang="en-US" baseline="30000" dirty="0"/>
              <a:t>th</a:t>
            </a:r>
            <a:r>
              <a:rPr lang="en-US" dirty="0"/>
              <a:t> and 16</a:t>
            </a:r>
            <a:r>
              <a:rPr lang="en-US" baseline="30000" dirty="0"/>
              <a:t>th</a:t>
            </a:r>
            <a:r>
              <a:rPr lang="en-US" dirty="0"/>
              <a:t> Oct, 1 hour 14:00 PT</a:t>
            </a:r>
          </a:p>
          <a:p>
            <a:endParaRPr lang="en-US" dirty="0"/>
          </a:p>
        </p:txBody>
      </p:sp>
      <p:sp>
        <p:nvSpPr>
          <p:cNvPr id="26" name="Oval 25">
            <a:extLst>
              <a:ext uri="{FF2B5EF4-FFF2-40B4-BE49-F238E27FC236}">
                <a16:creationId xmlns:a16="http://schemas.microsoft.com/office/drawing/2014/main" id="{5AF1DBC6-F8C6-4B99-8DB4-96064FB04796}"/>
              </a:ext>
            </a:extLst>
          </p:cNvPr>
          <p:cNvSpPr/>
          <p:nvPr/>
        </p:nvSpPr>
        <p:spPr bwMode="auto">
          <a:xfrm>
            <a:off x="26670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cxnSp>
        <p:nvCxnSpPr>
          <p:cNvPr id="40" name="Straight Connector 39">
            <a:extLst>
              <a:ext uri="{FF2B5EF4-FFF2-40B4-BE49-F238E27FC236}">
                <a16:creationId xmlns:a16="http://schemas.microsoft.com/office/drawing/2014/main" id="{3F8F72EC-1FBD-6212-EB9C-F8DD765388CB}"/>
              </a:ext>
            </a:extLst>
          </p:cNvPr>
          <p:cNvCxnSpPr/>
          <p:nvPr/>
        </p:nvCxnSpPr>
        <p:spPr bwMode="auto">
          <a:xfrm>
            <a:off x="-1295400" y="942109"/>
            <a:ext cx="0" cy="3572446"/>
          </a:xfrm>
          <a:prstGeom prst="line">
            <a:avLst/>
          </a:prstGeom>
          <a:ln>
            <a:headEnd type="none" w="sm" len="sm"/>
            <a:tailEnd type="none" w="sm" len="sm"/>
          </a:ln>
        </p:spPr>
        <p:style>
          <a:lnRef idx="3">
            <a:schemeClr val="accent1"/>
          </a:lnRef>
          <a:fillRef idx="0">
            <a:schemeClr val="accent1"/>
          </a:fillRef>
          <a:effectRef idx="2">
            <a:schemeClr val="accent1"/>
          </a:effectRef>
          <a:fontRef idx="minor">
            <a:schemeClr val="tx1"/>
          </a:fontRef>
        </p:style>
      </p:cxnSp>
      <p:sp>
        <p:nvSpPr>
          <p:cNvPr id="23" name="TextBox 22">
            <a:extLst>
              <a:ext uri="{FF2B5EF4-FFF2-40B4-BE49-F238E27FC236}">
                <a16:creationId xmlns:a16="http://schemas.microsoft.com/office/drawing/2014/main" id="{E973724B-AE20-67A8-5AAE-2AC97E6F7ABB}"/>
              </a:ext>
            </a:extLst>
          </p:cNvPr>
          <p:cNvSpPr txBox="1"/>
          <p:nvPr/>
        </p:nvSpPr>
        <p:spPr>
          <a:xfrm rot="5400000">
            <a:off x="11221581" y="3232249"/>
            <a:ext cx="938570" cy="369332"/>
          </a:xfrm>
          <a:prstGeom prst="rect">
            <a:avLst/>
          </a:prstGeom>
          <a:solidFill>
            <a:schemeClr val="bg1">
              <a:lumMod val="95000"/>
            </a:schemeClr>
          </a:solidFill>
        </p:spPr>
        <p:txBody>
          <a:bodyPr wrap="square">
            <a:spAutoFit/>
          </a:bodyPr>
          <a:lstStyle/>
          <a:p>
            <a:r>
              <a:rPr lang="en-US" sz="1800" dirty="0"/>
              <a:t> Plenary</a:t>
            </a:r>
          </a:p>
        </p:txBody>
      </p:sp>
      <p:pic>
        <p:nvPicPr>
          <p:cNvPr id="10" name="Picture 9">
            <a:extLst>
              <a:ext uri="{FF2B5EF4-FFF2-40B4-BE49-F238E27FC236}">
                <a16:creationId xmlns:a16="http://schemas.microsoft.com/office/drawing/2014/main" id="{A2227F52-DA1D-3C5E-4629-EDF29823A149}"/>
              </a:ext>
            </a:extLst>
          </p:cNvPr>
          <p:cNvPicPr>
            <a:picLocks noChangeAspect="1"/>
          </p:cNvPicPr>
          <p:nvPr/>
        </p:nvPicPr>
        <p:blipFill>
          <a:blip r:embed="rId4"/>
          <a:stretch>
            <a:fillRect/>
          </a:stretch>
        </p:blipFill>
        <p:spPr>
          <a:xfrm>
            <a:off x="4190185" y="955319"/>
            <a:ext cx="3506015" cy="3822439"/>
          </a:xfrm>
          <a:prstGeom prst="rect">
            <a:avLst/>
          </a:prstGeom>
        </p:spPr>
      </p:pic>
      <p:sp>
        <p:nvSpPr>
          <p:cNvPr id="20" name="Rectangle 19">
            <a:extLst>
              <a:ext uri="{FF2B5EF4-FFF2-40B4-BE49-F238E27FC236}">
                <a16:creationId xmlns:a16="http://schemas.microsoft.com/office/drawing/2014/main" id="{920E31FC-DCFC-7ECB-2151-D7AF7CA16C95}"/>
              </a:ext>
            </a:extLst>
          </p:cNvPr>
          <p:cNvSpPr/>
          <p:nvPr/>
        </p:nvSpPr>
        <p:spPr bwMode="auto">
          <a:xfrm>
            <a:off x="1094509" y="3229693"/>
            <a:ext cx="2130562" cy="427907"/>
          </a:xfrm>
          <a:prstGeom prst="rect">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5" name="Oval 14">
            <a:extLst>
              <a:ext uri="{FF2B5EF4-FFF2-40B4-BE49-F238E27FC236}">
                <a16:creationId xmlns:a16="http://schemas.microsoft.com/office/drawing/2014/main" id="{EB132A28-E871-6EF6-851B-C257F669D454}"/>
              </a:ext>
            </a:extLst>
          </p:cNvPr>
          <p:cNvSpPr/>
          <p:nvPr/>
        </p:nvSpPr>
        <p:spPr bwMode="auto">
          <a:xfrm>
            <a:off x="3715502" y="32385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6" name="Oval 15">
            <a:extLst>
              <a:ext uri="{FF2B5EF4-FFF2-40B4-BE49-F238E27FC236}">
                <a16:creationId xmlns:a16="http://schemas.microsoft.com/office/drawing/2014/main" id="{214C63D3-AFE8-666F-BDF8-0084A3E01ADA}"/>
              </a:ext>
            </a:extLst>
          </p:cNvPr>
          <p:cNvSpPr/>
          <p:nvPr/>
        </p:nvSpPr>
        <p:spPr bwMode="auto">
          <a:xfrm>
            <a:off x="4191000" y="2743200"/>
            <a:ext cx="380995" cy="381000"/>
          </a:xfrm>
          <a:prstGeom prst="ellipse">
            <a:avLst/>
          </a:prstGeom>
          <a:noFill/>
          <a:ln w="28575"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Arrow: Right 16">
            <a:extLst>
              <a:ext uri="{FF2B5EF4-FFF2-40B4-BE49-F238E27FC236}">
                <a16:creationId xmlns:a16="http://schemas.microsoft.com/office/drawing/2014/main" id="{E7E03F18-DC41-A734-4249-DB124B122229}"/>
              </a:ext>
            </a:extLst>
          </p:cNvPr>
          <p:cNvSpPr/>
          <p:nvPr/>
        </p:nvSpPr>
        <p:spPr bwMode="auto">
          <a:xfrm rot="20677407">
            <a:off x="2838679" y="3400774"/>
            <a:ext cx="914400"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Open</a:t>
            </a:r>
          </a:p>
        </p:txBody>
      </p:sp>
      <p:sp>
        <p:nvSpPr>
          <p:cNvPr id="18" name="Arrow: Right 17">
            <a:extLst>
              <a:ext uri="{FF2B5EF4-FFF2-40B4-BE49-F238E27FC236}">
                <a16:creationId xmlns:a16="http://schemas.microsoft.com/office/drawing/2014/main" id="{9C28386E-1537-1257-1DF3-543C0F52B002}"/>
              </a:ext>
            </a:extLst>
          </p:cNvPr>
          <p:cNvSpPr/>
          <p:nvPr/>
        </p:nvSpPr>
        <p:spPr bwMode="auto">
          <a:xfrm rot="1064859">
            <a:off x="3262631" y="2351329"/>
            <a:ext cx="974397" cy="6096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mn-lt"/>
              </a:rPr>
              <a:t>Close</a:t>
            </a:r>
          </a:p>
        </p:txBody>
      </p:sp>
      <p:sp>
        <p:nvSpPr>
          <p:cNvPr id="19" name="Oval 18">
            <a:extLst>
              <a:ext uri="{FF2B5EF4-FFF2-40B4-BE49-F238E27FC236}">
                <a16:creationId xmlns:a16="http://schemas.microsoft.com/office/drawing/2014/main" id="{618241EB-5E49-F011-2B2A-AB7251CF35E0}"/>
              </a:ext>
            </a:extLst>
          </p:cNvPr>
          <p:cNvSpPr/>
          <p:nvPr/>
        </p:nvSpPr>
        <p:spPr bwMode="auto">
          <a:xfrm>
            <a:off x="51816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1" name="Oval 20">
            <a:extLst>
              <a:ext uri="{FF2B5EF4-FFF2-40B4-BE49-F238E27FC236}">
                <a16:creationId xmlns:a16="http://schemas.microsoft.com/office/drawing/2014/main" id="{7B068C90-2A44-A941-40F7-0F0C32184C17}"/>
              </a:ext>
            </a:extLst>
          </p:cNvPr>
          <p:cNvSpPr/>
          <p:nvPr/>
        </p:nvSpPr>
        <p:spPr bwMode="auto">
          <a:xfrm>
            <a:off x="51816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2" name="Oval 21">
            <a:extLst>
              <a:ext uri="{FF2B5EF4-FFF2-40B4-BE49-F238E27FC236}">
                <a16:creationId xmlns:a16="http://schemas.microsoft.com/office/drawing/2014/main" id="{DC22982F-30D6-3474-4AD3-0AC3B52968F3}"/>
              </a:ext>
            </a:extLst>
          </p:cNvPr>
          <p:cNvSpPr/>
          <p:nvPr/>
        </p:nvSpPr>
        <p:spPr bwMode="auto">
          <a:xfrm>
            <a:off x="5181600" y="3824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29" name="Oval 28">
            <a:extLst>
              <a:ext uri="{FF2B5EF4-FFF2-40B4-BE49-F238E27FC236}">
                <a16:creationId xmlns:a16="http://schemas.microsoft.com/office/drawing/2014/main" id="{A21A7B7B-6D81-FC05-2D94-CAECD945A875}"/>
              </a:ext>
            </a:extLst>
          </p:cNvPr>
          <p:cNvSpPr/>
          <p:nvPr/>
        </p:nvSpPr>
        <p:spPr bwMode="auto">
          <a:xfrm>
            <a:off x="6248400" y="27432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30" name="Oval 29">
            <a:extLst>
              <a:ext uri="{FF2B5EF4-FFF2-40B4-BE49-F238E27FC236}">
                <a16:creationId xmlns:a16="http://schemas.microsoft.com/office/drawing/2014/main" id="{BED51189-2BCF-1479-0CCF-8BBB63A2A292}"/>
              </a:ext>
            </a:extLst>
          </p:cNvPr>
          <p:cNvSpPr/>
          <p:nvPr/>
        </p:nvSpPr>
        <p:spPr bwMode="auto">
          <a:xfrm>
            <a:off x="6248400" y="3276600"/>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5" name="Oval 4">
            <a:extLst>
              <a:ext uri="{FF2B5EF4-FFF2-40B4-BE49-F238E27FC236}">
                <a16:creationId xmlns:a16="http://schemas.microsoft.com/office/drawing/2014/main" id="{B94C8FF5-F5DD-9F2F-B7F8-D914647588DF}"/>
              </a:ext>
            </a:extLst>
          </p:cNvPr>
          <p:cNvSpPr/>
          <p:nvPr/>
        </p:nvSpPr>
        <p:spPr bwMode="auto">
          <a:xfrm>
            <a:off x="8915400" y="26813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
        <p:nvSpPr>
          <p:cNvPr id="8" name="Oval 7">
            <a:extLst>
              <a:ext uri="{FF2B5EF4-FFF2-40B4-BE49-F238E27FC236}">
                <a16:creationId xmlns:a16="http://schemas.microsoft.com/office/drawing/2014/main" id="{6AD9A279-252C-F661-490D-A5DF76189D3B}"/>
              </a:ext>
            </a:extLst>
          </p:cNvPr>
          <p:cNvSpPr/>
          <p:nvPr/>
        </p:nvSpPr>
        <p:spPr bwMode="auto">
          <a:xfrm>
            <a:off x="5257800" y="4357708"/>
            <a:ext cx="381000" cy="366692"/>
          </a:xfrm>
          <a:prstGeom prst="ellipse">
            <a:avLst/>
          </a:prstGeom>
          <a:noFill/>
          <a:ln w="28575"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solidFill>
                  <a:schemeClr val="accent1">
                    <a:lumMod val="50000"/>
                  </a:schemeClr>
                </a:solidFill>
              </a:ln>
              <a:noFill/>
              <a:effectLst/>
              <a:latin typeface="Times New Roman" pitchFamily="18" charset="0"/>
            </a:endParaRPr>
          </a:p>
        </p:txBody>
      </p:sp>
    </p:spTree>
    <p:extLst>
      <p:ext uri="{BB962C8B-B14F-4D97-AF65-F5344CB8AC3E}">
        <p14:creationId xmlns:p14="http://schemas.microsoft.com/office/powerpoint/2010/main" val="1830243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Thanks for Listening</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16</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5789984" cy="4039056"/>
          </a:xfrm>
          <a:ln>
            <a:solidFill>
              <a:schemeClr val="bg2">
                <a:lumMod val="20000"/>
                <a:lumOff val="80000"/>
              </a:schemeClr>
            </a:solidFill>
          </a:ln>
        </p:spPr>
        <p:txBody>
          <a:bodyPr/>
          <a:lstStyle/>
          <a:p>
            <a:endParaRPr lang="en-US" sz="2800" dirty="0"/>
          </a:p>
          <a:p>
            <a:endParaRPr lang="en-US" sz="2800" dirty="0"/>
          </a:p>
          <a:p>
            <a:r>
              <a:rPr lang="en-US" sz="2800" dirty="0"/>
              <a:t>September 2025 </a:t>
            </a:r>
          </a:p>
          <a:p>
            <a:r>
              <a:rPr lang="en-US" sz="2800" dirty="0"/>
              <a:t>802 Wireless Interim Session</a:t>
            </a:r>
          </a:p>
          <a:p>
            <a:r>
              <a:rPr lang="en-US" sz="2800" dirty="0"/>
              <a:t>Mixed Mode</a:t>
            </a:r>
          </a:p>
          <a:p>
            <a:r>
              <a:rPr lang="en-US" sz="2800" dirty="0"/>
              <a:t>Live from</a:t>
            </a:r>
          </a:p>
          <a:p>
            <a:r>
              <a:rPr lang="en-US" sz="2800" dirty="0"/>
              <a:t>The Big Island</a:t>
            </a:r>
          </a:p>
          <a:p>
            <a:r>
              <a:rPr lang="en-US" sz="2400" dirty="0"/>
              <a:t>And remote worldwide</a:t>
            </a:r>
          </a:p>
        </p:txBody>
      </p:sp>
      <p:pic>
        <p:nvPicPr>
          <p:cNvPr id="4" name="Picture 3">
            <a:extLst>
              <a:ext uri="{FF2B5EF4-FFF2-40B4-BE49-F238E27FC236}">
                <a16:creationId xmlns:a16="http://schemas.microsoft.com/office/drawing/2014/main" id="{07B0EC72-9D4F-7423-1C29-1EE14D2141BD}"/>
              </a:ext>
            </a:extLst>
          </p:cNvPr>
          <p:cNvPicPr>
            <a:picLocks noChangeAspect="1"/>
          </p:cNvPicPr>
          <p:nvPr/>
        </p:nvPicPr>
        <p:blipFill>
          <a:blip r:embed="rId3"/>
          <a:stretch>
            <a:fillRect/>
          </a:stretch>
        </p:blipFill>
        <p:spPr>
          <a:xfrm>
            <a:off x="6705600" y="2840787"/>
            <a:ext cx="4682499" cy="3179013"/>
          </a:xfrm>
          <a:prstGeom prst="rect">
            <a:avLst/>
          </a:prstGeom>
        </p:spPr>
      </p:pic>
      <p:pic>
        <p:nvPicPr>
          <p:cNvPr id="7" name="Graphic 6" descr="Tropical scene with solid fill">
            <a:extLst>
              <a:ext uri="{FF2B5EF4-FFF2-40B4-BE49-F238E27FC236}">
                <a16:creationId xmlns:a16="http://schemas.microsoft.com/office/drawing/2014/main" id="{02FBCD6E-D315-DAC0-4A19-A051868D1C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81600" y="5257800"/>
            <a:ext cx="685801" cy="685801"/>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Tree>
    <p:extLst>
      <p:ext uri="{BB962C8B-B14F-4D97-AF65-F5344CB8AC3E}">
        <p14:creationId xmlns:p14="http://schemas.microsoft.com/office/powerpoint/2010/main" val="243054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a:off x="720176" y="3062182"/>
            <a:ext cx="880024" cy="9905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1" hangingPunct="1">
              <a:buClr>
                <a:srgbClr val="000000"/>
              </a:buClr>
              <a:buSzPct val="100000"/>
            </a:pPr>
            <a:r>
              <a:rPr lang="en-US" sz="2000" dirty="0">
                <a:latin typeface="+mn-lt"/>
                <a:ea typeface="ＭＳ Ｐゴシック" charset="0"/>
                <a:cs typeface="ＭＳ Ｐゴシック" charset="0"/>
              </a:rPr>
              <a:t>Now</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nvGraphicFramePr>
        <p:xfrm>
          <a:off x="1752600" y="1461681"/>
          <a:ext cx="4834976" cy="4652664"/>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March 2025</a:t>
                      </a:r>
                      <a:endParaRPr lang="en-US" sz="1600" b="0" i="0" u="none" strike="sngStrike" dirty="0">
                        <a:solidFill>
                          <a:srgbClr val="FF0000"/>
                        </a:solidFill>
                        <a:effectLst/>
                        <a:latin typeface="Calibri" panose="020F0502020204030204" pitchFamily="34" charset="0"/>
                      </a:endParaRP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April-Sept 2025</a:t>
                      </a:r>
                    </a:p>
                  </a:txBody>
                  <a:tcPr marL="5715" marR="5715" marT="5715" marB="0" anchor="ctr"/>
                </a:tc>
                <a:extLst>
                  <a:ext uri="{0D108BD9-81ED-4DB2-BD59-A6C34878D82A}">
                    <a16:rowId xmlns:a16="http://schemas.microsoft.com/office/drawing/2014/main" val="244108333"/>
                  </a:ext>
                </a:extLst>
              </a:tr>
              <a:tr h="443249">
                <a:tc>
                  <a:txBody>
                    <a:bodyPr/>
                    <a:lstStyle/>
                    <a:p>
                      <a:pPr algn="l" fontAlgn="b"/>
                      <a:r>
                        <a:rPr lang="en-US" sz="1600" b="0" i="0" u="none" strike="noStrike" dirty="0">
                          <a:solidFill>
                            <a:schemeClr val="tx1"/>
                          </a:solidFill>
                          <a:effectLst/>
                          <a:latin typeface="+mn-lt"/>
                        </a:rPr>
                        <a:t>LMSC Conditional Approval for SA-Ballot</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Sept 2025</a:t>
                      </a:r>
                    </a:p>
                  </a:txBody>
                  <a:tcPr marL="5715" marR="5715" marT="5715" marB="0" anchor="ctr"/>
                </a:tc>
                <a:extLst>
                  <a:ext uri="{0D108BD9-81ED-4DB2-BD59-A6C34878D82A}">
                    <a16:rowId xmlns:a16="http://schemas.microsoft.com/office/drawing/2014/main" val="897297966"/>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Sept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Oct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Depends ….</a:t>
                      </a:r>
                    </a:p>
                  </a:txBody>
                  <a:tcPr marL="5715" marR="5715" marT="5715" marB="0" anchor="ctr"/>
                </a:tc>
                <a:extLst>
                  <a:ext uri="{0D108BD9-81ED-4DB2-BD59-A6C34878D82A}">
                    <a16:rowId xmlns:a16="http://schemas.microsoft.com/office/drawing/2014/main" val="2854633268"/>
                  </a:ext>
                </a:extLst>
              </a:tr>
              <a:tr h="35814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a:t>
                      </a:r>
                    </a:p>
                  </a:txBody>
                  <a:tcPr marL="5715" marR="5715" marT="5715" marB="0" anchor="ctr"/>
                </a:tc>
                <a:extLst>
                  <a:ext uri="{0D108BD9-81ED-4DB2-BD59-A6C34878D82A}">
                    <a16:rowId xmlns:a16="http://schemas.microsoft.com/office/drawing/2014/main" val="1258475387"/>
                  </a:ext>
                </a:extLst>
              </a:tr>
            </a:tbl>
          </a:graphicData>
        </a:graphic>
      </p:graphicFrame>
      <p:graphicFrame>
        <p:nvGraphicFramePr>
          <p:cNvPr id="11" name="Table 10">
            <a:extLst>
              <a:ext uri="{FF2B5EF4-FFF2-40B4-BE49-F238E27FC236}">
                <a16:creationId xmlns:a16="http://schemas.microsoft.com/office/drawing/2014/main" id="{E1843968-6E7C-562E-C451-53786DDB8545}"/>
              </a:ext>
            </a:extLst>
          </p:cNvPr>
          <p:cNvGraphicFramePr>
            <a:graphicFrameLocks noGrp="1"/>
          </p:cNvGraphicFramePr>
          <p:nvPr>
            <p:extLst>
              <p:ext uri="{D42A27DB-BD31-4B8C-83A1-F6EECF244321}">
                <p14:modId xmlns:p14="http://schemas.microsoft.com/office/powerpoint/2010/main" val="38166521"/>
              </p:ext>
            </p:extLst>
          </p:nvPr>
        </p:nvGraphicFramePr>
        <p:xfrm>
          <a:off x="7391400" y="3042882"/>
          <a:ext cx="4610100" cy="3053118"/>
        </p:xfrm>
        <a:graphic>
          <a:graphicData uri="http://schemas.openxmlformats.org/drawingml/2006/table">
            <a:tbl>
              <a:tblPr>
                <a:tableStyleId>{5C22544A-7EE6-4342-B048-85BDC9FD1C3A}</a:tableStyleId>
              </a:tblPr>
              <a:tblGrid>
                <a:gridCol w="3369632">
                  <a:extLst>
                    <a:ext uri="{9D8B030D-6E8A-4147-A177-3AD203B41FA5}">
                      <a16:colId xmlns:a16="http://schemas.microsoft.com/office/drawing/2014/main" val="2660000000"/>
                    </a:ext>
                  </a:extLst>
                </a:gridCol>
                <a:gridCol w="1240468">
                  <a:extLst>
                    <a:ext uri="{9D8B030D-6E8A-4147-A177-3AD203B41FA5}">
                      <a16:colId xmlns:a16="http://schemas.microsoft.com/office/drawing/2014/main" val="860038906"/>
                    </a:ext>
                  </a:extLst>
                </a:gridCol>
              </a:tblGrid>
              <a:tr h="373755">
                <a:tc>
                  <a:txBody>
                    <a:bodyPr/>
                    <a:lstStyle/>
                    <a:p>
                      <a:pPr marL="182880" algn="l" fontAlgn="b">
                        <a:buNone/>
                      </a:pPr>
                      <a:r>
                        <a:rPr lang="en-US" sz="1400" b="1" u="none" strike="noStrike" dirty="0">
                          <a:solidFill>
                            <a:srgbClr val="C00000"/>
                          </a:solidFill>
                          <a:effectLst/>
                        </a:rPr>
                        <a:t>Action</a:t>
                      </a:r>
                      <a:endParaRPr lang="en-US" sz="1400" b="1" i="0" u="none" strike="noStrike" dirty="0">
                        <a:solidFill>
                          <a:srgbClr val="C00000"/>
                        </a:solidFill>
                        <a:effectLst/>
                        <a:latin typeface="Aptos Narrow" panose="020B0004020202020204" pitchFamily="34" charset="0"/>
                      </a:endParaRPr>
                    </a:p>
                  </a:txBody>
                  <a:tcPr marL="9525" marR="9525" marT="9525" marB="0" anchor="b"/>
                </a:tc>
                <a:tc>
                  <a:txBody>
                    <a:bodyPr/>
                    <a:lstStyle/>
                    <a:p>
                      <a:pPr algn="ctr" fontAlgn="b">
                        <a:buNone/>
                      </a:pPr>
                      <a:r>
                        <a:rPr lang="en-US" sz="1400" b="1" u="none" strike="noStrike" dirty="0">
                          <a:solidFill>
                            <a:srgbClr val="C00000"/>
                          </a:solidFill>
                          <a:effectLst/>
                        </a:rPr>
                        <a:t>Date</a:t>
                      </a:r>
                      <a:endParaRPr lang="en-US" sz="1400" b="1" i="0" u="none" strike="noStrike" dirty="0">
                        <a:solidFill>
                          <a:srgbClr val="C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449541735"/>
                  </a:ext>
                </a:extLst>
              </a:tr>
              <a:tr h="388245">
                <a:tc>
                  <a:txBody>
                    <a:bodyPr/>
                    <a:lstStyle/>
                    <a:p>
                      <a:pPr marL="182880" algn="l" fontAlgn="b">
                        <a:buNone/>
                      </a:pPr>
                      <a:r>
                        <a:rPr lang="en-US" sz="1400" u="none" strike="noStrike" dirty="0">
                          <a:effectLst/>
                        </a:rPr>
                        <a:t>Approve comment resolutions and RC2</a:t>
                      </a:r>
                    </a:p>
                  </a:txBody>
                  <a:tcPr marL="9525" marR="9525" marT="9525" marB="0" anchor="b"/>
                </a:tc>
                <a:tc>
                  <a:txBody>
                    <a:bodyPr/>
                    <a:lstStyle/>
                    <a:p>
                      <a:pPr algn="ctr" fontAlgn="b">
                        <a:buNone/>
                      </a:pPr>
                      <a:r>
                        <a:rPr lang="en-US" sz="1400" u="none" strike="noStrike" dirty="0">
                          <a:effectLst/>
                        </a:rPr>
                        <a:t>18-Sep-2025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978503283"/>
                  </a:ext>
                </a:extLst>
              </a:tr>
              <a:tr h="347592">
                <a:tc>
                  <a:txBody>
                    <a:bodyPr/>
                    <a:lstStyle/>
                    <a:p>
                      <a:pPr marL="182880" algn="l" fontAlgn="b">
                        <a:buNone/>
                      </a:pPr>
                      <a:r>
                        <a:rPr lang="en-US" sz="1400" u="none" strike="noStrike" dirty="0">
                          <a:effectLst/>
                        </a:rPr>
                        <a:t>Start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20-Sep-2025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582025525"/>
                  </a:ext>
                </a:extLst>
              </a:tr>
              <a:tr h="373755">
                <a:tc>
                  <a:txBody>
                    <a:bodyPr/>
                    <a:lstStyle/>
                    <a:p>
                      <a:pPr marL="182880" algn="l" fontAlgn="b">
                        <a:buNone/>
                      </a:pPr>
                      <a:r>
                        <a:rPr lang="en-US" sz="1400" u="none" strike="noStrike" dirty="0">
                          <a:effectLst/>
                        </a:rPr>
                        <a:t>Close RC2</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5-Oct-2025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336609530"/>
                  </a:ext>
                </a:extLst>
              </a:tr>
              <a:tr h="373755">
                <a:tc>
                  <a:txBody>
                    <a:bodyPr/>
                    <a:lstStyle/>
                    <a:p>
                      <a:pPr marL="182880" algn="l" fontAlgn="b">
                        <a:buNone/>
                      </a:pPr>
                      <a:r>
                        <a:rPr lang="en-US" sz="1400" u="none" strike="noStrike" dirty="0">
                          <a:effectLst/>
                        </a:rPr>
                        <a:t>Resolve comments</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7-Oct-2025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35647584"/>
                  </a:ext>
                </a:extLst>
              </a:tr>
              <a:tr h="373755">
                <a:tc>
                  <a:txBody>
                    <a:bodyPr/>
                    <a:lstStyle/>
                    <a:p>
                      <a:pPr marL="182880" algn="l" fontAlgn="b">
                        <a:buNone/>
                      </a:pPr>
                      <a:r>
                        <a:rPr lang="en-US" sz="1400" b="0" i="0" u="none" strike="noStrike" dirty="0">
                          <a:solidFill>
                            <a:srgbClr val="000000"/>
                          </a:solidFill>
                          <a:effectLst/>
                          <a:latin typeface="Aptos Narrow" panose="020B0004020202020204" pitchFamily="34" charset="0"/>
                        </a:rPr>
                        <a:t>Start RC3</a:t>
                      </a:r>
                    </a:p>
                  </a:txBody>
                  <a:tcPr marL="9525" marR="9525" marT="9525" marB="0" anchor="b"/>
                </a:tc>
                <a:tc>
                  <a:txBody>
                    <a:bodyPr/>
                    <a:lstStyle/>
                    <a:p>
                      <a:pPr algn="ctr" fontAlgn="b">
                        <a:buNone/>
                      </a:pPr>
                      <a:r>
                        <a:rPr lang="en-US" sz="1400" u="none" strike="noStrike" dirty="0">
                          <a:effectLst/>
                        </a:rPr>
                        <a:t>TBD</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062338024"/>
                  </a:ext>
                </a:extLst>
              </a:tr>
              <a:tr h="448506">
                <a:tc>
                  <a:txBody>
                    <a:bodyPr/>
                    <a:lstStyle/>
                    <a:p>
                      <a:pPr marL="182880" algn="l" fontAlgn="b">
                        <a:buNone/>
                      </a:pPr>
                      <a:r>
                        <a:rPr lang="en-US" sz="1400" u="none" strike="noStrike" dirty="0">
                          <a:effectLst/>
                        </a:rPr>
                        <a:t>Close RC3</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TBD</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180582335"/>
                  </a:ext>
                </a:extLst>
              </a:tr>
              <a:tr h="373755">
                <a:tc>
                  <a:txBody>
                    <a:bodyPr/>
                    <a:lstStyle/>
                    <a:p>
                      <a:pPr marL="182880" algn="l" fontAlgn="b">
                        <a:buNone/>
                      </a:pPr>
                      <a:r>
                        <a:rPr lang="en-US" sz="1400" u="none" strike="noStrike" dirty="0">
                          <a:effectLst/>
                        </a:rPr>
                        <a:t>Start Nov Plenary</a:t>
                      </a:r>
                      <a:endParaRPr lang="en-US" sz="14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ctr" fontAlgn="b">
                        <a:buNone/>
                      </a:pPr>
                      <a:r>
                        <a:rPr lang="en-US" sz="1400" u="none" strike="noStrike" dirty="0">
                          <a:effectLst/>
                        </a:rPr>
                        <a:t>10-Nov-2025</a:t>
                      </a:r>
                      <a:endParaRPr lang="en-US" sz="14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9242130"/>
                  </a:ext>
                </a:extLst>
              </a:tr>
            </a:tbl>
          </a:graphicData>
        </a:graphic>
      </p:graphicFrame>
      <p:sp>
        <p:nvSpPr>
          <p:cNvPr id="20" name="Left Brace 19">
            <a:extLst>
              <a:ext uri="{FF2B5EF4-FFF2-40B4-BE49-F238E27FC236}">
                <a16:creationId xmlns:a16="http://schemas.microsoft.com/office/drawing/2014/main" id="{58C96A1F-ED6F-BC2F-3B2A-9C837CF266A1}"/>
              </a:ext>
            </a:extLst>
          </p:cNvPr>
          <p:cNvSpPr/>
          <p:nvPr/>
        </p:nvSpPr>
        <p:spPr bwMode="auto">
          <a:xfrm>
            <a:off x="6587576" y="3062182"/>
            <a:ext cx="803824" cy="3064536"/>
          </a:xfrm>
          <a:prstGeom prst="leftBrace">
            <a:avLst>
              <a:gd name="adj1" fmla="val 8333"/>
              <a:gd name="adj2" fmla="val 82601"/>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040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1358-F967-0F4D-9E18-5CA345FEB58B}"/>
              </a:ext>
            </a:extLst>
          </p:cNvPr>
          <p:cNvSpPr>
            <a:spLocks noGrp="1"/>
          </p:cNvSpPr>
          <p:nvPr>
            <p:ph type="title"/>
          </p:nvPr>
        </p:nvSpPr>
        <p:spPr>
          <a:xfrm>
            <a:off x="914400" y="685800"/>
            <a:ext cx="10363200" cy="1143000"/>
          </a:xfrm>
        </p:spPr>
        <p:txBody>
          <a:bodyPr/>
          <a:lstStyle/>
          <a:p>
            <a:r>
              <a:rPr lang="en-US" dirty="0"/>
              <a:t>Closing Report</a:t>
            </a:r>
          </a:p>
        </p:txBody>
      </p:sp>
      <p:sp>
        <p:nvSpPr>
          <p:cNvPr id="3" name="Text Placeholder 2">
            <a:extLst>
              <a:ext uri="{FF2B5EF4-FFF2-40B4-BE49-F238E27FC236}">
                <a16:creationId xmlns:a16="http://schemas.microsoft.com/office/drawing/2014/main" id="{19A2C12D-3F1C-9AB1-24DE-C7D71B326CD8}"/>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EC90BD35-3925-A931-9171-28ED38418114}"/>
              </a:ext>
            </a:extLst>
          </p:cNvPr>
          <p:cNvSpPr>
            <a:spLocks noGrp="1"/>
          </p:cNvSpPr>
          <p:nvPr>
            <p:ph sz="half" idx="2"/>
          </p:nvPr>
        </p:nvSpPr>
        <p:spPr>
          <a:xfrm>
            <a:off x="1016002" y="1981200"/>
            <a:ext cx="7061198" cy="2743200"/>
          </a:xfrm>
        </p:spPr>
        <p:txBody>
          <a:bodyPr>
            <a:normAutofit lnSpcReduction="10000"/>
          </a:bodyPr>
          <a:lstStyle/>
          <a:p>
            <a:pPr marL="0" indent="0">
              <a:buNone/>
            </a:pPr>
            <a:r>
              <a:rPr lang="en-US" dirty="0"/>
              <a:t>Goals for the week:</a:t>
            </a:r>
          </a:p>
          <a:p>
            <a:pPr>
              <a:buFont typeface="Wingdings" panose="05000000000000000000" pitchFamily="2" charset="2"/>
              <a:buChar char="ü"/>
            </a:pPr>
            <a:r>
              <a:rPr lang="en-US" dirty="0"/>
              <a:t>Resolve All Remaining Comments on D02</a:t>
            </a:r>
          </a:p>
          <a:p>
            <a:pPr>
              <a:buFont typeface="Wingdings" panose="05000000000000000000" pitchFamily="2" charset="2"/>
              <a:buChar char="ü"/>
            </a:pPr>
            <a:r>
              <a:rPr lang="en-US" dirty="0"/>
              <a:t>Approve recirculation of D03 (WG)</a:t>
            </a:r>
          </a:p>
          <a:p>
            <a:pPr>
              <a:buFont typeface="Wingdings" panose="05000000000000000000" pitchFamily="2" charset="2"/>
              <a:buChar char="ü"/>
            </a:pPr>
            <a:r>
              <a:rPr lang="en-US" dirty="0"/>
              <a:t>SA-Ballot planning</a:t>
            </a:r>
          </a:p>
        </p:txBody>
      </p:sp>
      <p:sp>
        <p:nvSpPr>
          <p:cNvPr id="5" name="Slide Number Placeholder 4">
            <a:extLst>
              <a:ext uri="{FF2B5EF4-FFF2-40B4-BE49-F238E27FC236}">
                <a16:creationId xmlns:a16="http://schemas.microsoft.com/office/drawing/2014/main" id="{6D457E01-5655-9FCC-A105-E5C0031D49A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1339946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FA783-E1B8-7E40-007B-D6F1BBC33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A628-9F7C-2940-25ED-D9D7E8CC6C5D}"/>
              </a:ext>
            </a:extLst>
          </p:cNvPr>
          <p:cNvSpPr>
            <a:spLocks noGrp="1"/>
          </p:cNvSpPr>
          <p:nvPr>
            <p:ph type="title"/>
          </p:nvPr>
        </p:nvSpPr>
        <p:spPr>
          <a:xfrm>
            <a:off x="914400" y="685800"/>
            <a:ext cx="10363200" cy="654310"/>
          </a:xfrm>
        </p:spPr>
        <p:txBody>
          <a:bodyPr/>
          <a:lstStyle/>
          <a:p>
            <a:r>
              <a:rPr lang="en-US" dirty="0"/>
              <a:t>Comment Resolution Status</a:t>
            </a:r>
          </a:p>
        </p:txBody>
      </p:sp>
      <p:sp>
        <p:nvSpPr>
          <p:cNvPr id="3" name="Text Placeholder 2">
            <a:extLst>
              <a:ext uri="{FF2B5EF4-FFF2-40B4-BE49-F238E27FC236}">
                <a16:creationId xmlns:a16="http://schemas.microsoft.com/office/drawing/2014/main" id="{6304606F-3849-D79F-BF2A-DB5A1E4FADE4}"/>
              </a:ext>
            </a:extLst>
          </p:cNvPr>
          <p:cNvSpPr>
            <a:spLocks noGrp="1"/>
          </p:cNvSpPr>
          <p:nvPr>
            <p:ph type="body" sz="half" idx="1"/>
          </p:nvPr>
        </p:nvSpPr>
        <p:spPr>
          <a:xfrm>
            <a:off x="914400" y="1981200"/>
            <a:ext cx="5080000" cy="1447800"/>
          </a:xfrm>
        </p:spPr>
        <p:txBody>
          <a:bodyPr/>
          <a:lstStyle/>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9977F3A0-BC33-B049-B08D-9058C1D5203F}"/>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171385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A828A7-9E96-9D6A-D78B-57AC36647EA2}"/>
              </a:ext>
            </a:extLst>
          </p:cNvPr>
          <p:cNvSpPr>
            <a:spLocks noGrp="1"/>
          </p:cNvSpPr>
          <p:nvPr>
            <p:ph type="ctrTitle"/>
          </p:nvPr>
        </p:nvSpPr>
        <p:spPr/>
        <p:txBody>
          <a:bodyPr/>
          <a:lstStyle/>
          <a:p>
            <a:r>
              <a:rPr lang="en-US" dirty="0"/>
              <a:t>Project Information</a:t>
            </a:r>
          </a:p>
        </p:txBody>
      </p:sp>
      <p:sp>
        <p:nvSpPr>
          <p:cNvPr id="4" name="Slide Number Placeholder 3">
            <a:extLst>
              <a:ext uri="{FF2B5EF4-FFF2-40B4-BE49-F238E27FC236}">
                <a16:creationId xmlns:a16="http://schemas.microsoft.com/office/drawing/2014/main" id="{ADD2E1C6-7C2D-1D81-01DD-E357FE70A522}"/>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328818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81654-1B42-DBD2-2EE5-384DA0EBE9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7695EC-F7F2-7181-944F-6749239D9732}"/>
              </a:ext>
            </a:extLst>
          </p:cNvPr>
          <p:cNvSpPr>
            <a:spLocks noGrp="1"/>
          </p:cNvSpPr>
          <p:nvPr>
            <p:ph type="title"/>
          </p:nvPr>
        </p:nvSpPr>
        <p:spPr>
          <a:xfrm>
            <a:off x="914400" y="685800"/>
            <a:ext cx="10363200" cy="1752600"/>
          </a:xfrm>
        </p:spPr>
        <p:txBody>
          <a:bodyPr/>
          <a:lstStyle/>
          <a:p>
            <a:r>
              <a:rPr lang="en-US" dirty="0"/>
              <a:t>Comment Resolution</a:t>
            </a:r>
            <a:br>
              <a:rPr lang="en-US" dirty="0"/>
            </a:br>
            <a:r>
              <a:rPr lang="en-US" dirty="0"/>
              <a:t>Approvals </a:t>
            </a:r>
          </a:p>
        </p:txBody>
      </p:sp>
      <p:sp>
        <p:nvSpPr>
          <p:cNvPr id="4" name="Slide Number Placeholder 3">
            <a:extLst>
              <a:ext uri="{FF2B5EF4-FFF2-40B4-BE49-F238E27FC236}">
                <a16:creationId xmlns:a16="http://schemas.microsoft.com/office/drawing/2014/main" id="{506CE2AB-6403-1DC4-F8E1-7351353312E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pic>
        <p:nvPicPr>
          <p:cNvPr id="5" name="Picture 4">
            <a:extLst>
              <a:ext uri="{FF2B5EF4-FFF2-40B4-BE49-F238E27FC236}">
                <a16:creationId xmlns:a16="http://schemas.microsoft.com/office/drawing/2014/main" id="{2B67A422-2AF5-F4CC-8E91-6A4CFD5D0FA6}"/>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9B84BFE5-D165-6D21-8080-404865879CDC}"/>
              </a:ext>
            </a:extLst>
          </p:cNvPr>
          <p:cNvSpPr/>
          <p:nvPr/>
        </p:nvSpPr>
        <p:spPr bwMode="auto">
          <a:xfrm rot="5400000">
            <a:off x="4468734" y="4070247"/>
            <a:ext cx="457200" cy="492549"/>
          </a:xfrm>
          <a:prstGeom prst="triangle">
            <a:avLst/>
          </a:prstGeom>
          <a:solidFill>
            <a:schemeClr val="accent1">
              <a:lumMod val="50000"/>
            </a:schemeClr>
          </a:solidFill>
          <a:ln w="12700" cap="flat" cmpd="sng" algn="ctr">
            <a:solidFill>
              <a:schemeClr val="accent1">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accent1">
                  <a:lumMod val="50000"/>
                </a:schemeClr>
              </a:solidFill>
              <a:effectLst/>
              <a:latin typeface="Times New Roman" pitchFamily="18" charset="0"/>
            </a:endParaRPr>
          </a:p>
        </p:txBody>
      </p:sp>
      <p:pic>
        <p:nvPicPr>
          <p:cNvPr id="3" name="Picture 2">
            <a:extLst>
              <a:ext uri="{FF2B5EF4-FFF2-40B4-BE49-F238E27FC236}">
                <a16:creationId xmlns:a16="http://schemas.microsoft.com/office/drawing/2014/main" id="{6F351037-4DDD-268E-8362-B3BF2090445F}"/>
              </a:ext>
            </a:extLst>
          </p:cNvPr>
          <p:cNvPicPr>
            <a:picLocks noChangeAspect="1"/>
          </p:cNvPicPr>
          <p:nvPr/>
        </p:nvPicPr>
        <p:blipFill>
          <a:blip r:embed="rId3"/>
          <a:stretch>
            <a:fillRect/>
          </a:stretch>
        </p:blipFill>
        <p:spPr>
          <a:xfrm>
            <a:off x="2993181" y="3886200"/>
            <a:ext cx="1362340" cy="1317842"/>
          </a:xfrm>
          <a:prstGeom prst="rect">
            <a:avLst/>
          </a:prstGeom>
        </p:spPr>
      </p:pic>
    </p:spTree>
    <p:extLst>
      <p:ext uri="{BB962C8B-B14F-4D97-AF65-F5344CB8AC3E}">
        <p14:creationId xmlns:p14="http://schemas.microsoft.com/office/powerpoint/2010/main" val="2684425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B045-485A-868E-F141-6DA4898CDD29}"/>
              </a:ext>
            </a:extLst>
          </p:cNvPr>
          <p:cNvSpPr>
            <a:spLocks noGrp="1"/>
          </p:cNvSpPr>
          <p:nvPr>
            <p:ph type="title"/>
          </p:nvPr>
        </p:nvSpPr>
        <p:spPr/>
        <p:txBody>
          <a:bodyPr/>
          <a:lstStyle/>
          <a:p>
            <a:r>
              <a:rPr lang="en-US" dirty="0"/>
              <a:t>Approval of Comment Resolution in Document 15-25-0424</a:t>
            </a:r>
          </a:p>
        </p:txBody>
      </p:sp>
      <p:sp>
        <p:nvSpPr>
          <p:cNvPr id="3" name="Text Placeholder 2">
            <a:extLst>
              <a:ext uri="{FF2B5EF4-FFF2-40B4-BE49-F238E27FC236}">
                <a16:creationId xmlns:a16="http://schemas.microsoft.com/office/drawing/2014/main" id="{14ACCCFA-77B2-366C-1B4F-877FEBDDBAE4}"/>
              </a:ext>
            </a:extLst>
          </p:cNvPr>
          <p:cNvSpPr>
            <a:spLocks noGrp="1"/>
          </p:cNvSpPr>
          <p:nvPr>
            <p:ph type="body" sz="half" idx="1"/>
          </p:nvPr>
        </p:nvSpPr>
        <p:spPr/>
        <p:txBody>
          <a:bodyPr/>
          <a:lstStyle/>
          <a:p>
            <a:r>
              <a:rPr lang="en-US" dirty="0"/>
              <a:t>Motion:  Move to approve the resolution to P802.15.4ab-D02 comment index 167 contained in document 15-25-0424-00.</a:t>
            </a:r>
          </a:p>
          <a:p>
            <a:r>
              <a:rPr lang="en-US" dirty="0"/>
              <a:t>Moved by: Alex Krebs</a:t>
            </a:r>
          </a:p>
          <a:p>
            <a:r>
              <a:rPr lang="en-US" dirty="0"/>
              <a:t>Second by: Mickael Maman</a:t>
            </a:r>
          </a:p>
          <a:p>
            <a:r>
              <a:rPr lang="en-US" dirty="0"/>
              <a:t>Yes/no/abstain: 26/10/2 - Motion fails</a:t>
            </a:r>
          </a:p>
        </p:txBody>
      </p:sp>
      <p:sp>
        <p:nvSpPr>
          <p:cNvPr id="4" name="Slide Number Placeholder 3">
            <a:extLst>
              <a:ext uri="{FF2B5EF4-FFF2-40B4-BE49-F238E27FC236}">
                <a16:creationId xmlns:a16="http://schemas.microsoft.com/office/drawing/2014/main" id="{7C0783F3-E917-DE2E-692B-CB348046CC1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spTree>
    <p:extLst>
      <p:ext uri="{BB962C8B-B14F-4D97-AF65-F5344CB8AC3E}">
        <p14:creationId xmlns:p14="http://schemas.microsoft.com/office/powerpoint/2010/main" val="1876311044"/>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79278</TotalTime>
  <Words>970</Words>
  <Application>Microsoft Office PowerPoint</Application>
  <PresentationFormat>Widescreen</PresentationFormat>
  <Paragraphs>131</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 Narrow</vt:lpstr>
      <vt:lpstr>Arial</vt:lpstr>
      <vt:lpstr>Calibri</vt:lpstr>
      <vt:lpstr>DejaVu Sans</vt:lpstr>
      <vt:lpstr>Open Sans</vt:lpstr>
      <vt:lpstr>Times New Roman</vt:lpstr>
      <vt:lpstr>Wingdings</vt:lpstr>
      <vt:lpstr>IEEE-802_15</vt:lpstr>
      <vt:lpstr>PowerPoint Presentation</vt:lpstr>
      <vt:lpstr>Task Group 15.4ab Next Generation UWB Amendment</vt:lpstr>
      <vt:lpstr>5.2.b Scope of the project (As approved):</vt:lpstr>
      <vt:lpstr>PowerPoint Presentation</vt:lpstr>
      <vt:lpstr>Closing Report</vt:lpstr>
      <vt:lpstr>Comment Resolution Status</vt:lpstr>
      <vt:lpstr>Project Information</vt:lpstr>
      <vt:lpstr>Comment Resolution Approvals </vt:lpstr>
      <vt:lpstr>Approval of Comment Resolution in Document 15-25-0424</vt:lpstr>
      <vt:lpstr>Approval of Consolidated Comments</vt:lpstr>
      <vt:lpstr>Request WG start Recirculation</vt:lpstr>
      <vt:lpstr>WG motion: Draft needs edits before recirculation</vt:lpstr>
      <vt:lpstr>Working Group Motion:  Motion to approve the formation of CRG</vt:lpstr>
      <vt:lpstr>Next Steps</vt:lpstr>
      <vt:lpstr>Telecom/Webex Schedule</vt:lpstr>
      <vt:lpstr>Thanks for Listening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1363</cp:revision>
  <cp:lastPrinted>2000-07-07T01:25:49Z</cp:lastPrinted>
  <dcterms:created xsi:type="dcterms:W3CDTF">1999-06-22T06:24:01Z</dcterms:created>
  <dcterms:modified xsi:type="dcterms:W3CDTF">2025-09-19T03:53:35Z</dcterms:modified>
  <cp:category/>
</cp:coreProperties>
</file>