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7"/>
  </p:notesMasterIdLst>
  <p:handoutMasterIdLst>
    <p:handoutMasterId r:id="rId18"/>
  </p:handoutMasterIdLst>
  <p:sldIdLst>
    <p:sldId id="360" r:id="rId2"/>
    <p:sldId id="361" r:id="rId3"/>
    <p:sldId id="377" r:id="rId4"/>
    <p:sldId id="388" r:id="rId5"/>
    <p:sldId id="450" r:id="rId6"/>
    <p:sldId id="465" r:id="rId7"/>
    <p:sldId id="427" r:id="rId8"/>
    <p:sldId id="470" r:id="rId9"/>
    <p:sldId id="471" r:id="rId10"/>
    <p:sldId id="472" r:id="rId11"/>
    <p:sldId id="473" r:id="rId12"/>
    <p:sldId id="474" r:id="rId13"/>
    <p:sldId id="423" r:id="rId14"/>
    <p:sldId id="469" r:id="rId15"/>
    <p:sldId id="393" r:id="rId16"/>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76" autoAdjust="0"/>
  </p:normalViewPr>
  <p:slideViewPr>
    <p:cSldViewPr>
      <p:cViewPr varScale="1">
        <p:scale>
          <a:sx n="74" d="100"/>
          <a:sy n="74" d="100"/>
        </p:scale>
        <p:origin x="72" y="283"/>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1142394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5689600" y="394156"/>
            <a:ext cx="5588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802.15-25-0504-00</a:t>
            </a: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Sept 2025</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a:t>Slide </a:t>
            </a:r>
            <a:fld id="{8269BD7D-1DCB-4C55-B36B-7043228FA0F3}" type="slidenum">
              <a:rPr lang="en-US" smtClean="0"/>
              <a:pPr>
                <a:defRPr/>
              </a:pPr>
              <a:t>1</a:t>
            </a:fld>
            <a:endParaRPr lang="en-US"/>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372608"/>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TG4ab Closing Report September 2025</a:t>
            </a: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18 Sept 2025</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[deprecated]</a:t>
            </a:r>
          </a:p>
          <a:p>
            <a:pPr eaLnBrk="1" hangingPunct="1">
              <a:spcBef>
                <a:spcPct val="0"/>
              </a:spcBef>
              <a:buClrTx/>
              <a:buFontTx/>
              <a:buNone/>
              <a:defRPr/>
            </a:pP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Closing Report 802 Wireless Interim September 2025</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 and continue the illusion of organization</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9C692-C278-C86E-F282-FC3AED711014}"/>
              </a:ext>
            </a:extLst>
          </p:cNvPr>
          <p:cNvSpPr>
            <a:spLocks noGrp="1" noRot="1" noMove="1" noResize="1" noEditPoints="1" noAdjustHandles="1" noChangeArrowheads="1" noChangeShapeType="1"/>
          </p:cNvSpPr>
          <p:nvPr>
            <p:ph type="title"/>
          </p:nvPr>
        </p:nvSpPr>
        <p:spPr/>
        <p:txBody>
          <a:bodyPr/>
          <a:lstStyle/>
          <a:p>
            <a:r>
              <a:rPr lang="en-US" dirty="0"/>
              <a:t>Approval of Consolidated Comments</a:t>
            </a:r>
          </a:p>
        </p:txBody>
      </p:sp>
      <p:sp>
        <p:nvSpPr>
          <p:cNvPr id="3" name="Text Placeholder 2">
            <a:extLst>
              <a:ext uri="{FF2B5EF4-FFF2-40B4-BE49-F238E27FC236}">
                <a16:creationId xmlns:a16="http://schemas.microsoft.com/office/drawing/2014/main" id="{B4D6FDCE-027E-F7D1-1518-930489A3F1D0}"/>
              </a:ext>
            </a:extLst>
          </p:cNvPr>
          <p:cNvSpPr>
            <a:spLocks noGrp="1"/>
          </p:cNvSpPr>
          <p:nvPr>
            <p:ph type="body" sz="half" idx="1"/>
          </p:nvPr>
        </p:nvSpPr>
        <p:spPr/>
        <p:txBody>
          <a:bodyPr/>
          <a:lstStyle/>
          <a:p>
            <a:r>
              <a:rPr lang="en-US" dirty="0"/>
              <a:t>Motion: Approve all comment resolutions contained in document 15-25-0174-0042 and direct the technical editor to apply the resolutions to produce P802.15.4ab-D03</a:t>
            </a:r>
          </a:p>
          <a:p>
            <a:r>
              <a:rPr lang="en-US" dirty="0"/>
              <a:t>Moved by:  Clint Chaplin</a:t>
            </a:r>
          </a:p>
          <a:p>
            <a:r>
              <a:rPr lang="en-US" dirty="0"/>
              <a:t>Second by: Billy Verso</a:t>
            </a:r>
          </a:p>
          <a:p>
            <a:r>
              <a:rPr lang="en-US" dirty="0"/>
              <a:t>Motion carries by unanimous consent</a:t>
            </a:r>
          </a:p>
        </p:txBody>
      </p:sp>
      <p:sp>
        <p:nvSpPr>
          <p:cNvPr id="4" name="Slide Number Placeholder 3">
            <a:extLst>
              <a:ext uri="{FF2B5EF4-FFF2-40B4-BE49-F238E27FC236}">
                <a16:creationId xmlns:a16="http://schemas.microsoft.com/office/drawing/2014/main" id="{310ACA74-CAF2-804F-EE02-7773DE28795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10</a:t>
            </a:fld>
            <a:endParaRPr lang="en-US"/>
          </a:p>
        </p:txBody>
      </p:sp>
    </p:spTree>
    <p:extLst>
      <p:ext uri="{BB962C8B-B14F-4D97-AF65-F5344CB8AC3E}">
        <p14:creationId xmlns:p14="http://schemas.microsoft.com/office/powerpoint/2010/main" val="3415491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B8109-3BB0-BDB9-F9E2-7B467DA3EA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D6FF11-19E6-7B02-6252-9C5AF91714DA}"/>
              </a:ext>
            </a:extLst>
          </p:cNvPr>
          <p:cNvSpPr>
            <a:spLocks noGrp="1" noRot="1" noMove="1" noResize="1" noEditPoints="1" noAdjustHandles="1" noChangeArrowheads="1" noChangeShapeType="1"/>
          </p:cNvSpPr>
          <p:nvPr>
            <p:ph type="title"/>
          </p:nvPr>
        </p:nvSpPr>
        <p:spPr/>
        <p:txBody>
          <a:bodyPr/>
          <a:lstStyle/>
          <a:p>
            <a:r>
              <a:rPr lang="en-US" dirty="0"/>
              <a:t>Request WG start Recirculation</a:t>
            </a:r>
          </a:p>
        </p:txBody>
      </p:sp>
      <p:sp>
        <p:nvSpPr>
          <p:cNvPr id="3" name="Text Placeholder 2">
            <a:extLst>
              <a:ext uri="{FF2B5EF4-FFF2-40B4-BE49-F238E27FC236}">
                <a16:creationId xmlns:a16="http://schemas.microsoft.com/office/drawing/2014/main" id="{8EA14E0B-E193-C5F8-3F55-E3F331A0D6DC}"/>
              </a:ext>
            </a:extLst>
          </p:cNvPr>
          <p:cNvSpPr>
            <a:spLocks noGrp="1"/>
          </p:cNvSpPr>
          <p:nvPr>
            <p:ph type="body" sz="half" idx="1"/>
          </p:nvPr>
        </p:nvSpPr>
        <p:spPr/>
        <p:txBody>
          <a:bodyPr/>
          <a:lstStyle/>
          <a:p>
            <a:r>
              <a:rPr lang="en-US" dirty="0"/>
              <a:t>Motion: TG4ab requests the Working Group initiate recirculation ballot on P802.15.4ab-D03</a:t>
            </a:r>
          </a:p>
          <a:p>
            <a:r>
              <a:rPr lang="en-US" dirty="0"/>
              <a:t>Moved by:  Clint Chaplin</a:t>
            </a:r>
          </a:p>
          <a:p>
            <a:r>
              <a:rPr lang="en-US" dirty="0"/>
              <a:t>Second by: Billy Verso</a:t>
            </a:r>
          </a:p>
          <a:p>
            <a:r>
              <a:rPr lang="en-US" dirty="0"/>
              <a:t>Motion carries by unanimous consent</a:t>
            </a:r>
          </a:p>
          <a:p>
            <a:endParaRPr lang="en-US" dirty="0"/>
          </a:p>
        </p:txBody>
      </p:sp>
      <p:sp>
        <p:nvSpPr>
          <p:cNvPr id="4" name="Slide Number Placeholder 3">
            <a:extLst>
              <a:ext uri="{FF2B5EF4-FFF2-40B4-BE49-F238E27FC236}">
                <a16:creationId xmlns:a16="http://schemas.microsoft.com/office/drawing/2014/main" id="{9F886707-5BC4-8170-F612-4BF2923791D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11</a:t>
            </a:fld>
            <a:endParaRPr lang="en-US"/>
          </a:p>
        </p:txBody>
      </p:sp>
    </p:spTree>
    <p:extLst>
      <p:ext uri="{BB962C8B-B14F-4D97-AF65-F5344CB8AC3E}">
        <p14:creationId xmlns:p14="http://schemas.microsoft.com/office/powerpoint/2010/main" val="3366994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F55F6-CBEA-AA63-413E-7AF412B4D3E1}"/>
              </a:ext>
            </a:extLst>
          </p:cNvPr>
          <p:cNvSpPr>
            <a:spLocks noGrp="1"/>
          </p:cNvSpPr>
          <p:nvPr>
            <p:ph type="title"/>
          </p:nvPr>
        </p:nvSpPr>
        <p:spPr/>
        <p:txBody>
          <a:bodyPr/>
          <a:lstStyle/>
          <a:p>
            <a:r>
              <a:rPr lang="en-US" spc="-1" dirty="0">
                <a:solidFill>
                  <a:srgbClr val="000000"/>
                </a:solidFill>
                <a:ea typeface="DejaVu Sans"/>
              </a:rPr>
              <a:t>WG motion:</a:t>
            </a:r>
            <a:br>
              <a:rPr lang="en-US" dirty="0"/>
            </a:br>
            <a:r>
              <a:rPr lang="en-US" spc="-1" dirty="0">
                <a:solidFill>
                  <a:srgbClr val="000000"/>
                </a:solidFill>
                <a:ea typeface="DejaVu Sans"/>
              </a:rPr>
              <a:t>Draft needs edits before recirculation</a:t>
            </a:r>
            <a:endParaRPr lang="en-US" dirty="0"/>
          </a:p>
        </p:txBody>
      </p:sp>
      <p:sp>
        <p:nvSpPr>
          <p:cNvPr id="3" name="Text Placeholder 2">
            <a:extLst>
              <a:ext uri="{FF2B5EF4-FFF2-40B4-BE49-F238E27FC236}">
                <a16:creationId xmlns:a16="http://schemas.microsoft.com/office/drawing/2014/main" id="{D068E82C-191E-EAA3-CF40-BBD00254E1F2}"/>
              </a:ext>
            </a:extLst>
          </p:cNvPr>
          <p:cNvSpPr>
            <a:spLocks noGrp="1"/>
          </p:cNvSpPr>
          <p:nvPr>
            <p:ph type="body" sz="half" idx="1"/>
          </p:nvPr>
        </p:nvSpPr>
        <p:spPr/>
        <p:txBody>
          <a:bodyPr>
            <a:normAutofit fontScale="77500" lnSpcReduction="20000"/>
          </a:bodyPr>
          <a:lstStyle/>
          <a:p>
            <a:pPr>
              <a:lnSpc>
                <a:spcPct val="100000"/>
              </a:lnSpc>
            </a:pPr>
            <a:r>
              <a:rPr lang="en-US" i="1" spc="-1" dirty="0">
                <a:solidFill>
                  <a:srgbClr val="000000"/>
                </a:solidFill>
                <a:ea typeface="DejaVu Sans"/>
              </a:rPr>
              <a:t>Move that 802.15 WG start a WG Letter Ballot requesting approval of CA document [15-23-0452-16] and document P802.15.4ab_D02 (as edited in accordance with the instructions in document 15-25-0174-42) and to forward document P802.15.4ab_D03, as edited in accordance with the instructions in document 15-25-0174-42, and CA document [15-23-0452-16] to Standards Association ballot pending the completion and inclusion of the edits in the draft.</a:t>
            </a:r>
            <a:endParaRPr lang="fi-FI" spc="-1" dirty="0">
              <a:solidFill>
                <a:srgbClr val="000000"/>
              </a:solidFill>
            </a:endParaRPr>
          </a:p>
          <a:p>
            <a:pPr>
              <a:lnSpc>
                <a:spcPct val="100000"/>
              </a:lnSpc>
            </a:pPr>
            <a:endParaRPr lang="fi-FI" spc="-1" dirty="0">
              <a:solidFill>
                <a:srgbClr val="000000"/>
              </a:solidFill>
            </a:endParaRPr>
          </a:p>
          <a:p>
            <a:pPr>
              <a:lnSpc>
                <a:spcPct val="100000"/>
              </a:lnSpc>
            </a:pPr>
            <a:r>
              <a:rPr lang="en-US" spc="-1" dirty="0">
                <a:solidFill>
                  <a:srgbClr val="000000"/>
                </a:solidFill>
                <a:ea typeface="DejaVu Sans"/>
              </a:rPr>
              <a:t>Moved by:  Benjamin Rolfe</a:t>
            </a:r>
            <a:endParaRPr lang="fi-FI" spc="-1" dirty="0">
              <a:solidFill>
                <a:srgbClr val="000000"/>
              </a:solidFill>
            </a:endParaRPr>
          </a:p>
          <a:p>
            <a:pPr>
              <a:lnSpc>
                <a:spcPct val="100000"/>
              </a:lnSpc>
            </a:pPr>
            <a:r>
              <a:rPr lang="en-US" spc="-1" dirty="0">
                <a:solidFill>
                  <a:srgbClr val="000000"/>
                </a:solidFill>
                <a:ea typeface="DejaVu Sans"/>
              </a:rPr>
              <a:t>Seconded by: Phil Beecher</a:t>
            </a:r>
          </a:p>
          <a:p>
            <a:pPr>
              <a:lnSpc>
                <a:spcPct val="100000"/>
              </a:lnSpc>
            </a:pPr>
            <a:r>
              <a:rPr lang="en-US" spc="-1" dirty="0">
                <a:solidFill>
                  <a:srgbClr val="000000"/>
                </a:solidFill>
              </a:rPr>
              <a:t>(run by WG VC)</a:t>
            </a:r>
            <a:endParaRPr lang="fi-FI" spc="-1" dirty="0">
              <a:solidFill>
                <a:srgbClr val="000000"/>
              </a:solidFill>
            </a:endParaRPr>
          </a:p>
        </p:txBody>
      </p:sp>
      <p:sp>
        <p:nvSpPr>
          <p:cNvPr id="4" name="Slide Number Placeholder 3">
            <a:extLst>
              <a:ext uri="{FF2B5EF4-FFF2-40B4-BE49-F238E27FC236}">
                <a16:creationId xmlns:a16="http://schemas.microsoft.com/office/drawing/2014/main" id="{136B1A02-9353-ACEA-A422-E325FEF11744}"/>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12</a:t>
            </a:fld>
            <a:endParaRPr lang="en-US"/>
          </a:p>
        </p:txBody>
      </p:sp>
    </p:spTree>
    <p:extLst>
      <p:ext uri="{BB962C8B-B14F-4D97-AF65-F5344CB8AC3E}">
        <p14:creationId xmlns:p14="http://schemas.microsoft.com/office/powerpoint/2010/main" val="4152751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13</a:t>
            </a:fld>
            <a:endParaRPr lang="en-US"/>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281474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B02A1-4620-EA2B-8185-8C6BBC439DCB}"/>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5B95AB0A-11D7-8834-A855-E85B5B2C4217}"/>
              </a:ext>
            </a:extLst>
          </p:cNvPr>
          <p:cNvPicPr>
            <a:picLocks noChangeAspect="1"/>
          </p:cNvPicPr>
          <p:nvPr/>
        </p:nvPicPr>
        <p:blipFill>
          <a:blip r:embed="rId2"/>
          <a:stretch>
            <a:fillRect/>
          </a:stretch>
        </p:blipFill>
        <p:spPr>
          <a:xfrm>
            <a:off x="7914598" y="942109"/>
            <a:ext cx="3622625" cy="4297649"/>
          </a:xfrm>
          <a:prstGeom prst="rect">
            <a:avLst/>
          </a:prstGeom>
        </p:spPr>
      </p:pic>
      <p:pic>
        <p:nvPicPr>
          <p:cNvPr id="6" name="Picture 5">
            <a:extLst>
              <a:ext uri="{FF2B5EF4-FFF2-40B4-BE49-F238E27FC236}">
                <a16:creationId xmlns:a16="http://schemas.microsoft.com/office/drawing/2014/main" id="{AD6F80F4-5161-5964-04E3-ABEF977B9609}"/>
              </a:ext>
            </a:extLst>
          </p:cNvPr>
          <p:cNvPicPr>
            <a:picLocks noChangeAspect="1"/>
          </p:cNvPicPr>
          <p:nvPr/>
        </p:nvPicPr>
        <p:blipFill>
          <a:blip r:embed="rId3"/>
          <a:stretch>
            <a:fillRect/>
          </a:stretch>
        </p:blipFill>
        <p:spPr>
          <a:xfrm>
            <a:off x="496752" y="942109"/>
            <a:ext cx="3622625" cy="3923962"/>
          </a:xfrm>
          <a:prstGeom prst="rect">
            <a:avLst/>
          </a:prstGeom>
        </p:spPr>
      </p:pic>
      <p:sp>
        <p:nvSpPr>
          <p:cNvPr id="2" name="Title 1">
            <a:extLst>
              <a:ext uri="{FF2B5EF4-FFF2-40B4-BE49-F238E27FC236}">
                <a16:creationId xmlns:a16="http://schemas.microsoft.com/office/drawing/2014/main" id="{C3E4A373-908B-E544-C7E1-CDA48BA84555}"/>
              </a:ext>
            </a:extLst>
          </p:cNvPr>
          <p:cNvSpPr>
            <a:spLocks noGrp="1"/>
          </p:cNvSpPr>
          <p:nvPr>
            <p:ph type="title"/>
          </p:nvPr>
        </p:nvSpPr>
        <p:spPr>
          <a:xfrm>
            <a:off x="2514600" y="152400"/>
            <a:ext cx="6019800" cy="533399"/>
          </a:xfrm>
        </p:spPr>
        <p:txBody>
          <a:bodyPr/>
          <a:lstStyle/>
          <a:p>
            <a:r>
              <a:rPr lang="en-US" sz="3200" dirty="0"/>
              <a:t>Telecom/Webex Schedule</a:t>
            </a:r>
          </a:p>
        </p:txBody>
      </p:sp>
      <p:sp>
        <p:nvSpPr>
          <p:cNvPr id="3" name="Text Placeholder 2">
            <a:extLst>
              <a:ext uri="{FF2B5EF4-FFF2-40B4-BE49-F238E27FC236}">
                <a16:creationId xmlns:a16="http://schemas.microsoft.com/office/drawing/2014/main" id="{85EDEDF2-4C0A-6254-8A32-E5299DBE756C}"/>
              </a:ext>
            </a:extLst>
          </p:cNvPr>
          <p:cNvSpPr>
            <a:spLocks noGrp="1"/>
          </p:cNvSpPr>
          <p:nvPr>
            <p:ph type="body" sz="half" idx="1"/>
          </p:nvPr>
        </p:nvSpPr>
        <p:spPr>
          <a:xfrm>
            <a:off x="1066800" y="4724399"/>
            <a:ext cx="10363200" cy="1751013"/>
          </a:xfrm>
        </p:spPr>
        <p:txBody>
          <a:bodyPr>
            <a:normAutofit fontScale="85000" lnSpcReduction="20000"/>
          </a:bodyPr>
          <a:lstStyle/>
          <a:p>
            <a:endParaRPr lang="en-US" dirty="0"/>
          </a:p>
          <a:p>
            <a:r>
              <a:rPr lang="en-US" dirty="0"/>
              <a:t>Agenda:  Comment Resolution</a:t>
            </a:r>
          </a:p>
          <a:p>
            <a:r>
              <a:rPr lang="en-US" dirty="0"/>
              <a:t>2 hours, Tuesdays, commence 7</a:t>
            </a:r>
            <a:r>
              <a:rPr lang="en-US" baseline="30000" dirty="0"/>
              <a:t>th</a:t>
            </a:r>
            <a:r>
              <a:rPr lang="en-US" dirty="0"/>
              <a:t> Oct 06:00 PT</a:t>
            </a:r>
          </a:p>
          <a:p>
            <a:r>
              <a:rPr lang="en-US" dirty="0"/>
              <a:t>Overflow:  Thursday 9</a:t>
            </a:r>
            <a:r>
              <a:rPr lang="en-US" baseline="30000" dirty="0"/>
              <a:t>th</a:t>
            </a:r>
            <a:r>
              <a:rPr lang="en-US" dirty="0"/>
              <a:t> and 16</a:t>
            </a:r>
            <a:r>
              <a:rPr lang="en-US" baseline="30000" dirty="0"/>
              <a:t>th</a:t>
            </a:r>
            <a:r>
              <a:rPr lang="en-US" dirty="0"/>
              <a:t> Oct, 1 hour 14:00 PT</a:t>
            </a:r>
          </a:p>
          <a:p>
            <a:endParaRPr lang="en-US" dirty="0"/>
          </a:p>
        </p:txBody>
      </p:sp>
      <p:sp>
        <p:nvSpPr>
          <p:cNvPr id="26" name="Oval 25">
            <a:extLst>
              <a:ext uri="{FF2B5EF4-FFF2-40B4-BE49-F238E27FC236}">
                <a16:creationId xmlns:a16="http://schemas.microsoft.com/office/drawing/2014/main" id="{5AF1DBC6-F8C6-4B99-8DB4-96064FB04796}"/>
              </a:ext>
            </a:extLst>
          </p:cNvPr>
          <p:cNvSpPr/>
          <p:nvPr/>
        </p:nvSpPr>
        <p:spPr bwMode="auto">
          <a:xfrm>
            <a:off x="2667000" y="3276600"/>
            <a:ext cx="381000" cy="366692"/>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cxnSp>
        <p:nvCxnSpPr>
          <p:cNvPr id="40" name="Straight Connector 39">
            <a:extLst>
              <a:ext uri="{FF2B5EF4-FFF2-40B4-BE49-F238E27FC236}">
                <a16:creationId xmlns:a16="http://schemas.microsoft.com/office/drawing/2014/main" id="{3F8F72EC-1FBD-6212-EB9C-F8DD765388CB}"/>
              </a:ext>
            </a:extLst>
          </p:cNvPr>
          <p:cNvCxnSpPr/>
          <p:nvPr/>
        </p:nvCxnSpPr>
        <p:spPr bwMode="auto">
          <a:xfrm>
            <a:off x="-1295400" y="942109"/>
            <a:ext cx="0" cy="3572446"/>
          </a:xfrm>
          <a:prstGeom prst="line">
            <a:avLst/>
          </a:prstGeom>
          <a:ln>
            <a:headEnd type="none" w="sm" len="sm"/>
            <a:tailEnd type="none" w="sm" len="sm"/>
          </a:ln>
        </p:spPr>
        <p:style>
          <a:lnRef idx="3">
            <a:schemeClr val="accent1"/>
          </a:lnRef>
          <a:fillRef idx="0">
            <a:schemeClr val="accent1"/>
          </a:fillRef>
          <a:effectRef idx="2">
            <a:schemeClr val="accent1"/>
          </a:effectRef>
          <a:fontRef idx="minor">
            <a:schemeClr val="tx1"/>
          </a:fontRef>
        </p:style>
      </p:cxnSp>
      <p:sp>
        <p:nvSpPr>
          <p:cNvPr id="23" name="TextBox 22">
            <a:extLst>
              <a:ext uri="{FF2B5EF4-FFF2-40B4-BE49-F238E27FC236}">
                <a16:creationId xmlns:a16="http://schemas.microsoft.com/office/drawing/2014/main" id="{E973724B-AE20-67A8-5AAE-2AC97E6F7ABB}"/>
              </a:ext>
            </a:extLst>
          </p:cNvPr>
          <p:cNvSpPr txBox="1"/>
          <p:nvPr/>
        </p:nvSpPr>
        <p:spPr>
          <a:xfrm rot="5400000">
            <a:off x="11221581" y="3232249"/>
            <a:ext cx="938570" cy="369332"/>
          </a:xfrm>
          <a:prstGeom prst="rect">
            <a:avLst/>
          </a:prstGeom>
          <a:solidFill>
            <a:schemeClr val="bg1">
              <a:lumMod val="95000"/>
            </a:schemeClr>
          </a:solidFill>
        </p:spPr>
        <p:txBody>
          <a:bodyPr wrap="square">
            <a:spAutoFit/>
          </a:bodyPr>
          <a:lstStyle/>
          <a:p>
            <a:r>
              <a:rPr lang="en-US" sz="1800" dirty="0"/>
              <a:t> Plenary</a:t>
            </a:r>
          </a:p>
        </p:txBody>
      </p:sp>
      <p:pic>
        <p:nvPicPr>
          <p:cNvPr id="10" name="Picture 9">
            <a:extLst>
              <a:ext uri="{FF2B5EF4-FFF2-40B4-BE49-F238E27FC236}">
                <a16:creationId xmlns:a16="http://schemas.microsoft.com/office/drawing/2014/main" id="{A2227F52-DA1D-3C5E-4629-EDF29823A149}"/>
              </a:ext>
            </a:extLst>
          </p:cNvPr>
          <p:cNvPicPr>
            <a:picLocks noChangeAspect="1"/>
          </p:cNvPicPr>
          <p:nvPr/>
        </p:nvPicPr>
        <p:blipFill>
          <a:blip r:embed="rId4"/>
          <a:stretch>
            <a:fillRect/>
          </a:stretch>
        </p:blipFill>
        <p:spPr>
          <a:xfrm>
            <a:off x="4190185" y="955319"/>
            <a:ext cx="3506015" cy="3822439"/>
          </a:xfrm>
          <a:prstGeom prst="rect">
            <a:avLst/>
          </a:prstGeom>
        </p:spPr>
      </p:pic>
      <p:sp>
        <p:nvSpPr>
          <p:cNvPr id="20" name="Rectangle 19">
            <a:extLst>
              <a:ext uri="{FF2B5EF4-FFF2-40B4-BE49-F238E27FC236}">
                <a16:creationId xmlns:a16="http://schemas.microsoft.com/office/drawing/2014/main" id="{920E31FC-DCFC-7ECB-2151-D7AF7CA16C95}"/>
              </a:ext>
            </a:extLst>
          </p:cNvPr>
          <p:cNvSpPr/>
          <p:nvPr/>
        </p:nvSpPr>
        <p:spPr bwMode="auto">
          <a:xfrm>
            <a:off x="1094509" y="3229693"/>
            <a:ext cx="2130562" cy="427907"/>
          </a:xfrm>
          <a:prstGeom prst="rect">
            <a:avLst/>
          </a:prstGeom>
          <a:noFill/>
          <a:ln w="28575"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5" name="Oval 14">
            <a:extLst>
              <a:ext uri="{FF2B5EF4-FFF2-40B4-BE49-F238E27FC236}">
                <a16:creationId xmlns:a16="http://schemas.microsoft.com/office/drawing/2014/main" id="{EB132A28-E871-6EF6-851B-C257F669D454}"/>
              </a:ext>
            </a:extLst>
          </p:cNvPr>
          <p:cNvSpPr/>
          <p:nvPr/>
        </p:nvSpPr>
        <p:spPr bwMode="auto">
          <a:xfrm>
            <a:off x="3715502" y="3238500"/>
            <a:ext cx="380995" cy="381000"/>
          </a:xfrm>
          <a:prstGeom prst="ellipse">
            <a:avLst/>
          </a:prstGeom>
          <a:noFill/>
          <a:ln w="28575"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6" name="Oval 15">
            <a:extLst>
              <a:ext uri="{FF2B5EF4-FFF2-40B4-BE49-F238E27FC236}">
                <a16:creationId xmlns:a16="http://schemas.microsoft.com/office/drawing/2014/main" id="{214C63D3-AFE8-666F-BDF8-0084A3E01ADA}"/>
              </a:ext>
            </a:extLst>
          </p:cNvPr>
          <p:cNvSpPr/>
          <p:nvPr/>
        </p:nvSpPr>
        <p:spPr bwMode="auto">
          <a:xfrm>
            <a:off x="4191000" y="2743200"/>
            <a:ext cx="380995" cy="381000"/>
          </a:xfrm>
          <a:prstGeom prst="ellipse">
            <a:avLst/>
          </a:prstGeom>
          <a:noFill/>
          <a:ln w="28575"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7" name="Arrow: Right 16">
            <a:extLst>
              <a:ext uri="{FF2B5EF4-FFF2-40B4-BE49-F238E27FC236}">
                <a16:creationId xmlns:a16="http://schemas.microsoft.com/office/drawing/2014/main" id="{E7E03F18-DC41-A734-4249-DB124B122229}"/>
              </a:ext>
            </a:extLst>
          </p:cNvPr>
          <p:cNvSpPr/>
          <p:nvPr/>
        </p:nvSpPr>
        <p:spPr bwMode="auto">
          <a:xfrm rot="20677407">
            <a:off x="2838679" y="3400774"/>
            <a:ext cx="914400" cy="60960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rPr>
              <a:t>Open</a:t>
            </a:r>
          </a:p>
        </p:txBody>
      </p:sp>
      <p:sp>
        <p:nvSpPr>
          <p:cNvPr id="18" name="Arrow: Right 17">
            <a:extLst>
              <a:ext uri="{FF2B5EF4-FFF2-40B4-BE49-F238E27FC236}">
                <a16:creationId xmlns:a16="http://schemas.microsoft.com/office/drawing/2014/main" id="{9C28386E-1537-1257-1DF3-543C0F52B002}"/>
              </a:ext>
            </a:extLst>
          </p:cNvPr>
          <p:cNvSpPr/>
          <p:nvPr/>
        </p:nvSpPr>
        <p:spPr bwMode="auto">
          <a:xfrm rot="1064859">
            <a:off x="3262631" y="2351329"/>
            <a:ext cx="974397" cy="60960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rPr>
              <a:t>Close</a:t>
            </a:r>
          </a:p>
        </p:txBody>
      </p:sp>
      <p:sp>
        <p:nvSpPr>
          <p:cNvPr id="19" name="Oval 18">
            <a:extLst>
              <a:ext uri="{FF2B5EF4-FFF2-40B4-BE49-F238E27FC236}">
                <a16:creationId xmlns:a16="http://schemas.microsoft.com/office/drawing/2014/main" id="{618241EB-5E49-F011-2B2A-AB7251CF35E0}"/>
              </a:ext>
            </a:extLst>
          </p:cNvPr>
          <p:cNvSpPr/>
          <p:nvPr/>
        </p:nvSpPr>
        <p:spPr bwMode="auto">
          <a:xfrm>
            <a:off x="5181600" y="2743200"/>
            <a:ext cx="381000" cy="366692"/>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21" name="Oval 20">
            <a:extLst>
              <a:ext uri="{FF2B5EF4-FFF2-40B4-BE49-F238E27FC236}">
                <a16:creationId xmlns:a16="http://schemas.microsoft.com/office/drawing/2014/main" id="{7B068C90-2A44-A941-40F7-0F0C32184C17}"/>
              </a:ext>
            </a:extLst>
          </p:cNvPr>
          <p:cNvSpPr/>
          <p:nvPr/>
        </p:nvSpPr>
        <p:spPr bwMode="auto">
          <a:xfrm>
            <a:off x="5181600" y="3276600"/>
            <a:ext cx="381000" cy="366692"/>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22" name="Oval 21">
            <a:extLst>
              <a:ext uri="{FF2B5EF4-FFF2-40B4-BE49-F238E27FC236}">
                <a16:creationId xmlns:a16="http://schemas.microsoft.com/office/drawing/2014/main" id="{DC22982F-30D6-3474-4AD3-0AC3B52968F3}"/>
              </a:ext>
            </a:extLst>
          </p:cNvPr>
          <p:cNvSpPr/>
          <p:nvPr/>
        </p:nvSpPr>
        <p:spPr bwMode="auto">
          <a:xfrm>
            <a:off x="5181600" y="3824308"/>
            <a:ext cx="381000" cy="366692"/>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29" name="Oval 28">
            <a:extLst>
              <a:ext uri="{FF2B5EF4-FFF2-40B4-BE49-F238E27FC236}">
                <a16:creationId xmlns:a16="http://schemas.microsoft.com/office/drawing/2014/main" id="{A21A7B7B-6D81-FC05-2D94-CAECD945A875}"/>
              </a:ext>
            </a:extLst>
          </p:cNvPr>
          <p:cNvSpPr/>
          <p:nvPr/>
        </p:nvSpPr>
        <p:spPr bwMode="auto">
          <a:xfrm>
            <a:off x="6248400" y="2743200"/>
            <a:ext cx="381000" cy="366692"/>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30" name="Oval 29">
            <a:extLst>
              <a:ext uri="{FF2B5EF4-FFF2-40B4-BE49-F238E27FC236}">
                <a16:creationId xmlns:a16="http://schemas.microsoft.com/office/drawing/2014/main" id="{BED51189-2BCF-1479-0CCF-8BBB63A2A292}"/>
              </a:ext>
            </a:extLst>
          </p:cNvPr>
          <p:cNvSpPr/>
          <p:nvPr/>
        </p:nvSpPr>
        <p:spPr bwMode="auto">
          <a:xfrm>
            <a:off x="6248400" y="3276600"/>
            <a:ext cx="381000" cy="366692"/>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5" name="Oval 4">
            <a:extLst>
              <a:ext uri="{FF2B5EF4-FFF2-40B4-BE49-F238E27FC236}">
                <a16:creationId xmlns:a16="http://schemas.microsoft.com/office/drawing/2014/main" id="{B94C8FF5-F5DD-9F2F-B7F8-D914647588DF}"/>
              </a:ext>
            </a:extLst>
          </p:cNvPr>
          <p:cNvSpPr/>
          <p:nvPr/>
        </p:nvSpPr>
        <p:spPr bwMode="auto">
          <a:xfrm>
            <a:off x="8915400" y="2681308"/>
            <a:ext cx="381000" cy="366692"/>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8" name="Oval 7">
            <a:extLst>
              <a:ext uri="{FF2B5EF4-FFF2-40B4-BE49-F238E27FC236}">
                <a16:creationId xmlns:a16="http://schemas.microsoft.com/office/drawing/2014/main" id="{6AD9A279-252C-F661-490D-A5DF76189D3B}"/>
              </a:ext>
            </a:extLst>
          </p:cNvPr>
          <p:cNvSpPr/>
          <p:nvPr/>
        </p:nvSpPr>
        <p:spPr bwMode="auto">
          <a:xfrm>
            <a:off x="5257800" y="4357708"/>
            <a:ext cx="381000" cy="366692"/>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Tree>
    <p:extLst>
      <p:ext uri="{BB962C8B-B14F-4D97-AF65-F5344CB8AC3E}">
        <p14:creationId xmlns:p14="http://schemas.microsoft.com/office/powerpoint/2010/main" val="1830243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8F71-290D-7146-1E88-A5CC93F2366B}"/>
              </a:ext>
            </a:extLst>
          </p:cNvPr>
          <p:cNvSpPr>
            <a:spLocks noGrp="1"/>
          </p:cNvSpPr>
          <p:nvPr>
            <p:ph type="title"/>
          </p:nvPr>
        </p:nvSpPr>
        <p:spPr>
          <a:xfrm>
            <a:off x="914400" y="685800"/>
            <a:ext cx="10363200" cy="533400"/>
          </a:xfrm>
        </p:spPr>
        <p:txBody>
          <a:bodyPr/>
          <a:lstStyle/>
          <a:p>
            <a:r>
              <a:rPr lang="en-US" dirty="0"/>
              <a:t>Thanks for Listening</a:t>
            </a:r>
          </a:p>
        </p:txBody>
      </p:sp>
      <p:sp>
        <p:nvSpPr>
          <p:cNvPr id="4" name="Slide Number Placeholder 3">
            <a:extLst>
              <a:ext uri="{FF2B5EF4-FFF2-40B4-BE49-F238E27FC236}">
                <a16:creationId xmlns:a16="http://schemas.microsoft.com/office/drawing/2014/main" id="{AC6808DB-A970-B770-72CB-D3AA92AD8BE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15</a:t>
            </a:fld>
            <a:endParaRPr lang="en-US" dirty="0"/>
          </a:p>
        </p:txBody>
      </p:sp>
      <p:pic>
        <p:nvPicPr>
          <p:cNvPr id="5" name="Picture 4">
            <a:extLst>
              <a:ext uri="{FF2B5EF4-FFF2-40B4-BE49-F238E27FC236}">
                <a16:creationId xmlns:a16="http://schemas.microsoft.com/office/drawing/2014/main" id="{BAA299EE-70B0-B648-4050-A1876DBEBFE6}"/>
              </a:ext>
            </a:extLst>
          </p:cNvPr>
          <p:cNvPicPr>
            <a:picLocks noChangeAspect="1"/>
          </p:cNvPicPr>
          <p:nvPr/>
        </p:nvPicPr>
        <p:blipFill>
          <a:blip r:embed="rId2"/>
          <a:stretch>
            <a:fillRect/>
          </a:stretch>
        </p:blipFill>
        <p:spPr>
          <a:xfrm>
            <a:off x="3671549" y="2057208"/>
            <a:ext cx="4848902" cy="2743583"/>
          </a:xfrm>
          <a:prstGeom prst="rect">
            <a:avLst/>
          </a:prstGeom>
        </p:spPr>
      </p:pic>
    </p:spTree>
    <p:extLst>
      <p:ext uri="{BB962C8B-B14F-4D97-AF65-F5344CB8AC3E}">
        <p14:creationId xmlns:p14="http://schemas.microsoft.com/office/powerpoint/2010/main" val="2159646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a:t>
            </a:fld>
            <a:endParaRPr lang="en-US"/>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11" name="Subtitle 3">
            <a:extLst>
              <a:ext uri="{FF2B5EF4-FFF2-40B4-BE49-F238E27FC236}">
                <a16:creationId xmlns:a16="http://schemas.microsoft.com/office/drawing/2014/main" id="{1F0D43FA-F6BD-0786-B287-9D745B501004}"/>
              </a:ext>
            </a:extLst>
          </p:cNvPr>
          <p:cNvSpPr>
            <a:spLocks noGrp="1"/>
          </p:cNvSpPr>
          <p:nvPr>
            <p:ph type="subTitle" idx="1"/>
          </p:nvPr>
        </p:nvSpPr>
        <p:spPr>
          <a:xfrm>
            <a:off x="839416" y="2372137"/>
            <a:ext cx="5789984" cy="4039056"/>
          </a:xfrm>
          <a:ln>
            <a:solidFill>
              <a:schemeClr val="bg2">
                <a:lumMod val="20000"/>
                <a:lumOff val="80000"/>
              </a:schemeClr>
            </a:solidFill>
          </a:ln>
        </p:spPr>
        <p:txBody>
          <a:bodyPr/>
          <a:lstStyle/>
          <a:p>
            <a:endParaRPr lang="en-US" sz="2800" dirty="0"/>
          </a:p>
          <a:p>
            <a:endParaRPr lang="en-US" sz="2800" dirty="0"/>
          </a:p>
          <a:p>
            <a:r>
              <a:rPr lang="en-US" sz="2800" dirty="0"/>
              <a:t>September 2025 </a:t>
            </a:r>
          </a:p>
          <a:p>
            <a:r>
              <a:rPr lang="en-US" sz="2800" dirty="0"/>
              <a:t>802 Wireless Interim Session</a:t>
            </a:r>
          </a:p>
          <a:p>
            <a:r>
              <a:rPr lang="en-US" sz="2800" dirty="0"/>
              <a:t>Mixed Mode</a:t>
            </a:r>
          </a:p>
          <a:p>
            <a:r>
              <a:rPr lang="en-US" sz="2800" dirty="0"/>
              <a:t>Live from</a:t>
            </a:r>
          </a:p>
          <a:p>
            <a:r>
              <a:rPr lang="en-US" sz="2800" dirty="0"/>
              <a:t>The Big Island</a:t>
            </a:r>
          </a:p>
          <a:p>
            <a:r>
              <a:rPr lang="en-US" sz="2400" dirty="0"/>
              <a:t>And remote worldwide</a:t>
            </a:r>
          </a:p>
        </p:txBody>
      </p:sp>
      <p:pic>
        <p:nvPicPr>
          <p:cNvPr id="4" name="Picture 3">
            <a:extLst>
              <a:ext uri="{FF2B5EF4-FFF2-40B4-BE49-F238E27FC236}">
                <a16:creationId xmlns:a16="http://schemas.microsoft.com/office/drawing/2014/main" id="{07B0EC72-9D4F-7423-1C29-1EE14D2141BD}"/>
              </a:ext>
            </a:extLst>
          </p:cNvPr>
          <p:cNvPicPr>
            <a:picLocks noChangeAspect="1"/>
          </p:cNvPicPr>
          <p:nvPr/>
        </p:nvPicPr>
        <p:blipFill>
          <a:blip r:embed="rId3"/>
          <a:stretch>
            <a:fillRect/>
          </a:stretch>
        </p:blipFill>
        <p:spPr>
          <a:xfrm>
            <a:off x="6705600" y="2840787"/>
            <a:ext cx="4682499" cy="3179013"/>
          </a:xfrm>
          <a:prstGeom prst="rect">
            <a:avLst/>
          </a:prstGeom>
        </p:spPr>
      </p:pic>
      <p:pic>
        <p:nvPicPr>
          <p:cNvPr id="7" name="Graphic 6" descr="Tropical scene with solid fill">
            <a:extLst>
              <a:ext uri="{FF2B5EF4-FFF2-40B4-BE49-F238E27FC236}">
                <a16:creationId xmlns:a16="http://schemas.microsoft.com/office/drawing/2014/main" id="{02FBCD6E-D315-DAC0-4A19-A051868D1C6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81600" y="5257800"/>
            <a:ext cx="685801" cy="685801"/>
          </a:xfrm>
          <a:prstGeom prst="rect">
            <a:avLst/>
          </a:prstGeom>
        </p:spPr>
      </p:pic>
    </p:spTree>
    <p:extLst>
      <p:ext uri="{BB962C8B-B14F-4D97-AF65-F5344CB8AC3E}">
        <p14:creationId xmlns:p14="http://schemas.microsoft.com/office/powerpoint/2010/main" val="663738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14C9-7F5B-62A3-274F-C6DF3944A951}"/>
              </a:ext>
            </a:extLst>
          </p:cNvPr>
          <p:cNvSpPr>
            <a:spLocks noGrp="1"/>
          </p:cNvSpPr>
          <p:nvPr>
            <p:ph type="title"/>
          </p:nvPr>
        </p:nvSpPr>
        <p:spPr/>
        <p:txBody>
          <a:bodyPr/>
          <a:lstStyle/>
          <a:p>
            <a:r>
              <a:rPr lang="en-US" dirty="0"/>
              <a:t>5.2.b Scope of the project (As approved):</a:t>
            </a:r>
          </a:p>
        </p:txBody>
      </p:sp>
      <p:sp>
        <p:nvSpPr>
          <p:cNvPr id="3" name="Text Placeholder 2">
            <a:extLst>
              <a:ext uri="{FF2B5EF4-FFF2-40B4-BE49-F238E27FC236}">
                <a16:creationId xmlns:a16="http://schemas.microsoft.com/office/drawing/2014/main" id="{D583EF15-FA05-2D1E-E0A1-F8C5FBA41AD0}"/>
              </a:ext>
            </a:extLst>
          </p:cNvPr>
          <p:cNvSpPr>
            <a:spLocks noGrp="1"/>
          </p:cNvSpPr>
          <p:nvPr>
            <p:ph type="body" sz="half" idx="1"/>
          </p:nvPr>
        </p:nvSpPr>
        <p:spPr>
          <a:xfrm>
            <a:off x="914400" y="1981200"/>
            <a:ext cx="10363200" cy="4343400"/>
          </a:xfrm>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p>
          <a:p>
            <a:pPr algn="l"/>
            <a:endParaRPr lang="en-US" dirty="0">
              <a:solidFill>
                <a:srgbClr val="333333"/>
              </a:solidFill>
              <a:latin typeface="Open Sans" panose="020B0606030504020204" pitchFamily="34" charset="0"/>
            </a:endParaRPr>
          </a:p>
          <a:p>
            <a:pPr marL="0" indent="0" algn="ctr">
              <a:buNone/>
            </a:pPr>
            <a:r>
              <a:rPr lang="en-US" dirty="0">
                <a:hlinkClick r:id="rId2"/>
              </a:rPr>
              <a:t>https://development.standards.ieee.org/myproject-web/app#viewpar/9081</a:t>
            </a:r>
            <a:endParaRPr lang="en-US" dirty="0"/>
          </a:p>
          <a:p>
            <a:pPr marL="0" indent="0" algn="l">
              <a:buNone/>
            </a:pPr>
            <a:endParaRPr lang="en-US" dirty="0"/>
          </a:p>
          <a:p>
            <a:pPr algn="l"/>
            <a:endParaRPr lang="en-US" dirty="0"/>
          </a:p>
          <a:p>
            <a:endParaRPr lang="en-US" dirty="0"/>
          </a:p>
        </p:txBody>
      </p:sp>
      <p:sp>
        <p:nvSpPr>
          <p:cNvPr id="4" name="Slide Number Placeholder 3">
            <a:extLst>
              <a:ext uri="{FF2B5EF4-FFF2-40B4-BE49-F238E27FC236}">
                <a16:creationId xmlns:a16="http://schemas.microsoft.com/office/drawing/2014/main" id="{9AA19547-C1AE-1614-DC6C-2EB1CD73A84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a:t>
            </a:fld>
            <a:endParaRPr lang="en-US"/>
          </a:p>
        </p:txBody>
      </p:sp>
    </p:spTree>
    <p:extLst>
      <p:ext uri="{BB962C8B-B14F-4D97-AF65-F5344CB8AC3E}">
        <p14:creationId xmlns:p14="http://schemas.microsoft.com/office/powerpoint/2010/main" val="243054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2453C4-3535-8B75-4CDA-903E65B5950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4</a:t>
            </a:fld>
            <a:endParaRPr lang="en-US"/>
          </a:p>
        </p:txBody>
      </p:sp>
      <p:sp>
        <p:nvSpPr>
          <p:cNvPr id="6" name="TextBox 5">
            <a:extLst>
              <a:ext uri="{FF2B5EF4-FFF2-40B4-BE49-F238E27FC236}">
                <a16:creationId xmlns:a16="http://schemas.microsoft.com/office/drawing/2014/main" id="{11BB7E29-2063-374F-C054-C36720382F35}"/>
              </a:ext>
            </a:extLst>
          </p:cNvPr>
          <p:cNvSpPr txBox="1"/>
          <p:nvPr/>
        </p:nvSpPr>
        <p:spPr>
          <a:xfrm>
            <a:off x="4481248" y="731282"/>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CAA5F9E5-CE78-936B-C7D1-022B382DC22E}"/>
              </a:ext>
            </a:extLst>
          </p:cNvPr>
          <p:cNvSpPr/>
          <p:nvPr/>
        </p:nvSpPr>
        <p:spPr bwMode="auto">
          <a:xfrm>
            <a:off x="720176" y="3062182"/>
            <a:ext cx="880024" cy="99059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1" hangingPunct="1">
              <a:buClr>
                <a:srgbClr val="000000"/>
              </a:buClr>
              <a:buSzPct val="100000"/>
            </a:pPr>
            <a:r>
              <a:rPr lang="en-US" sz="2000" dirty="0">
                <a:latin typeface="+mn-lt"/>
                <a:ea typeface="ＭＳ Ｐゴシック" charset="0"/>
                <a:cs typeface="ＭＳ Ｐゴシック" charset="0"/>
              </a:rPr>
              <a:t>Now</a:t>
            </a:r>
          </a:p>
        </p:txBody>
      </p:sp>
      <p:graphicFrame>
        <p:nvGraphicFramePr>
          <p:cNvPr id="2" name="Content Placeholder 7">
            <a:extLst>
              <a:ext uri="{FF2B5EF4-FFF2-40B4-BE49-F238E27FC236}">
                <a16:creationId xmlns:a16="http://schemas.microsoft.com/office/drawing/2014/main" id="{240E59BA-6CB7-2144-16FC-20F0AC8B361F}"/>
              </a:ext>
            </a:extLst>
          </p:cNvPr>
          <p:cNvGraphicFramePr>
            <a:graphicFrameLocks/>
          </p:cNvGraphicFramePr>
          <p:nvPr/>
        </p:nvGraphicFramePr>
        <p:xfrm>
          <a:off x="1752600" y="1461681"/>
          <a:ext cx="4834976" cy="4652664"/>
        </p:xfrm>
        <a:graphic>
          <a:graphicData uri="http://schemas.openxmlformats.org/drawingml/2006/table">
            <a:tbl>
              <a:tblPr>
                <a:tableStyleId>{5C22544A-7EE6-4342-B048-85BDC9FD1C3A}</a:tableStyleId>
              </a:tblPr>
              <a:tblGrid>
                <a:gridCol w="3331888">
                  <a:extLst>
                    <a:ext uri="{9D8B030D-6E8A-4147-A177-3AD203B41FA5}">
                      <a16:colId xmlns:a16="http://schemas.microsoft.com/office/drawing/2014/main" val="4020299781"/>
                    </a:ext>
                  </a:extLst>
                </a:gridCol>
                <a:gridCol w="1503088">
                  <a:extLst>
                    <a:ext uri="{9D8B030D-6E8A-4147-A177-3AD203B41FA5}">
                      <a16:colId xmlns:a16="http://schemas.microsoft.com/office/drawing/2014/main" val="433678205"/>
                    </a:ext>
                  </a:extLst>
                </a:gridCol>
              </a:tblGrid>
              <a:tr h="280267">
                <a:tc>
                  <a:txBody>
                    <a:bodyPr/>
                    <a:lstStyle/>
                    <a:p>
                      <a:pPr algn="l" fontAlgn="b"/>
                      <a:endParaRPr lang="en-US" sz="16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6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551295">
                <a:tc>
                  <a:txBody>
                    <a:bodyPr/>
                    <a:lstStyle/>
                    <a:p>
                      <a:pPr algn="l" fontAlgn="b"/>
                      <a:r>
                        <a:rPr lang="en-US" sz="1600" u="none" strike="noStrike" dirty="0">
                          <a:solidFill>
                            <a:schemeClr val="bg1">
                              <a:lumMod val="65000"/>
                            </a:schemeClr>
                          </a:solidFill>
                          <a:effectLst/>
                          <a:latin typeface="+mn-lt"/>
                        </a:rPr>
                        <a:t>First letter ballot</a:t>
                      </a:r>
                      <a:endParaRPr lang="en-US" sz="1600" b="0" i="0" u="none" strike="noStrike" dirty="0">
                        <a:solidFill>
                          <a:schemeClr val="bg1">
                            <a:lumMod val="65000"/>
                          </a:schemeClr>
                        </a:solidFill>
                        <a:effectLst/>
                        <a:latin typeface="+mn-lt"/>
                      </a:endParaRP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June 2024</a:t>
                      </a:r>
                    </a:p>
                  </a:txBody>
                  <a:tcPr marL="5715" marR="5715" marT="5715" marB="0" anchor="ctr"/>
                </a:tc>
                <a:extLst>
                  <a:ext uri="{0D108BD9-81ED-4DB2-BD59-A6C34878D82A}">
                    <a16:rowId xmlns:a16="http://schemas.microsoft.com/office/drawing/2014/main" val="2694915279"/>
                  </a:ext>
                </a:extLst>
              </a:tr>
              <a:tr h="551295">
                <a:tc>
                  <a:txBody>
                    <a:bodyPr/>
                    <a:lstStyle/>
                    <a:p>
                      <a:pPr algn="l" fontAlgn="b"/>
                      <a:r>
                        <a:rPr lang="en-US" sz="1600" b="0" i="0" u="none" strike="noStrike" dirty="0">
                          <a:solidFill>
                            <a:srgbClr val="000000"/>
                          </a:solidFill>
                          <a:effectLst/>
                          <a:latin typeface="+mn-lt"/>
                        </a:rPr>
                        <a:t>Initial LB comment resolution</a:t>
                      </a: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Start: July 2024</a:t>
                      </a:r>
                    </a:p>
                  </a:txBody>
                  <a:tcPr marL="5715" marR="5715" marT="5715" marB="0" anchor="ctr"/>
                </a:tc>
                <a:extLst>
                  <a:ext uri="{0D108BD9-81ED-4DB2-BD59-A6C34878D82A}">
                    <a16:rowId xmlns:a16="http://schemas.microsoft.com/office/drawing/2014/main" val="3657201518"/>
                  </a:ext>
                </a:extLst>
              </a:tr>
              <a:tr h="527223">
                <a:tc>
                  <a:txBody>
                    <a:bodyPr/>
                    <a:lstStyle/>
                    <a:p>
                      <a:pPr algn="l" fontAlgn="b"/>
                      <a:r>
                        <a:rPr lang="en-US" sz="1600" b="0" i="0" u="none" strike="noStrike" dirty="0">
                          <a:solidFill>
                            <a:schemeClr val="tx1"/>
                          </a:solidFill>
                          <a:effectLst/>
                          <a:latin typeface="+mn-lt"/>
                        </a:rPr>
                        <a:t>First recirculation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March 2025</a:t>
                      </a:r>
                      <a:endParaRPr lang="en-US" sz="1600" b="0" i="0" u="none" strike="sngStrike" dirty="0">
                        <a:solidFill>
                          <a:srgbClr val="FF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811737940"/>
                  </a:ext>
                </a:extLst>
              </a:tr>
              <a:tr h="443249">
                <a:tc>
                  <a:txBody>
                    <a:bodyPr/>
                    <a:lstStyle/>
                    <a:p>
                      <a:pPr algn="l" fontAlgn="b"/>
                      <a:r>
                        <a:rPr lang="en-US" sz="1600" b="0" i="0" u="none" strike="noStrike" dirty="0">
                          <a:solidFill>
                            <a:schemeClr val="tx1"/>
                          </a:solidFill>
                          <a:effectLst/>
                          <a:latin typeface="+mn-lt"/>
                        </a:rPr>
                        <a:t>Recirculation comment resolution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April-Sept 2025</a:t>
                      </a:r>
                    </a:p>
                  </a:txBody>
                  <a:tcPr marL="5715" marR="5715" marT="5715" marB="0" anchor="ctr"/>
                </a:tc>
                <a:extLst>
                  <a:ext uri="{0D108BD9-81ED-4DB2-BD59-A6C34878D82A}">
                    <a16:rowId xmlns:a16="http://schemas.microsoft.com/office/drawing/2014/main" val="244108333"/>
                  </a:ext>
                </a:extLst>
              </a:tr>
              <a:tr h="443249">
                <a:tc>
                  <a:txBody>
                    <a:bodyPr/>
                    <a:lstStyle/>
                    <a:p>
                      <a:pPr algn="l" fontAlgn="b"/>
                      <a:r>
                        <a:rPr lang="en-US" sz="1600" b="0" i="0" u="none" strike="noStrike" dirty="0">
                          <a:solidFill>
                            <a:schemeClr val="tx1"/>
                          </a:solidFill>
                          <a:effectLst/>
                          <a:latin typeface="+mn-lt"/>
                        </a:rPr>
                        <a:t>LMSC Conditional Approval for SA-Ballot</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Sept 2025</a:t>
                      </a:r>
                    </a:p>
                  </a:txBody>
                  <a:tcPr marL="5715" marR="5715" marT="5715" marB="0" anchor="ctr"/>
                </a:tc>
                <a:extLst>
                  <a:ext uri="{0D108BD9-81ED-4DB2-BD59-A6C34878D82A}">
                    <a16:rowId xmlns:a16="http://schemas.microsoft.com/office/drawing/2014/main" val="897297966"/>
                  </a:ext>
                </a:extLst>
              </a:tr>
              <a:tr h="533400">
                <a:tc>
                  <a:txBody>
                    <a:bodyPr/>
                    <a:lstStyle/>
                    <a:p>
                      <a:pPr algn="l" fontAlgn="b"/>
                      <a:r>
                        <a:rPr lang="en-US" sz="1600" u="none" strike="noStrike" kern="1200" dirty="0">
                          <a:solidFill>
                            <a:schemeClr val="tx1"/>
                          </a:solidFill>
                          <a:effectLst/>
                          <a:latin typeface="+mn-lt"/>
                          <a:ea typeface="+mn-ea"/>
                          <a:cs typeface="+mn-cs"/>
                        </a:rPr>
                        <a:t>Second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Sept 2025</a:t>
                      </a:r>
                    </a:p>
                  </a:txBody>
                  <a:tcPr marL="5715" marR="5715" marT="5715" marB="0" anchor="ctr"/>
                </a:tc>
                <a:extLst>
                  <a:ext uri="{0D108BD9-81ED-4DB2-BD59-A6C34878D82A}">
                    <a16:rowId xmlns:a16="http://schemas.microsoft.com/office/drawing/2014/main" val="871787359"/>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Recirculation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Oct 2025</a:t>
                      </a:r>
                    </a:p>
                  </a:txBody>
                  <a:tcPr marL="5715" marR="5715" marT="5715" marB="0" anchor="ctr"/>
                </a:tc>
                <a:extLst>
                  <a:ext uri="{0D108BD9-81ED-4DB2-BD59-A6C34878D82A}">
                    <a16:rowId xmlns:a16="http://schemas.microsoft.com/office/drawing/2014/main" val="4143125971"/>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First SA-Ballot</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Depends ….</a:t>
                      </a:r>
                    </a:p>
                  </a:txBody>
                  <a:tcPr marL="5715" marR="5715" marT="5715" marB="0" anchor="ctr"/>
                </a:tc>
                <a:extLst>
                  <a:ext uri="{0D108BD9-81ED-4DB2-BD59-A6C34878D82A}">
                    <a16:rowId xmlns:a16="http://schemas.microsoft.com/office/drawing/2014/main" val="2854633268"/>
                  </a:ext>
                </a:extLst>
              </a:tr>
              <a:tr h="35814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SA-Ballot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t>
                      </a:r>
                    </a:p>
                  </a:txBody>
                  <a:tcPr marL="5715" marR="5715" marT="5715" marB="0" anchor="ctr"/>
                </a:tc>
                <a:extLst>
                  <a:ext uri="{0D108BD9-81ED-4DB2-BD59-A6C34878D82A}">
                    <a16:rowId xmlns:a16="http://schemas.microsoft.com/office/drawing/2014/main" val="1258475387"/>
                  </a:ext>
                </a:extLst>
              </a:tr>
            </a:tbl>
          </a:graphicData>
        </a:graphic>
      </p:graphicFrame>
      <p:graphicFrame>
        <p:nvGraphicFramePr>
          <p:cNvPr id="11" name="Table 10">
            <a:extLst>
              <a:ext uri="{FF2B5EF4-FFF2-40B4-BE49-F238E27FC236}">
                <a16:creationId xmlns:a16="http://schemas.microsoft.com/office/drawing/2014/main" id="{E1843968-6E7C-562E-C451-53786DDB8545}"/>
              </a:ext>
            </a:extLst>
          </p:cNvPr>
          <p:cNvGraphicFramePr>
            <a:graphicFrameLocks noGrp="1"/>
          </p:cNvGraphicFramePr>
          <p:nvPr/>
        </p:nvGraphicFramePr>
        <p:xfrm>
          <a:off x="7391400" y="3042882"/>
          <a:ext cx="4610100" cy="3053118"/>
        </p:xfrm>
        <a:graphic>
          <a:graphicData uri="http://schemas.openxmlformats.org/drawingml/2006/table">
            <a:tbl>
              <a:tblPr>
                <a:tableStyleId>{5C22544A-7EE6-4342-B048-85BDC9FD1C3A}</a:tableStyleId>
              </a:tblPr>
              <a:tblGrid>
                <a:gridCol w="3369632">
                  <a:extLst>
                    <a:ext uri="{9D8B030D-6E8A-4147-A177-3AD203B41FA5}">
                      <a16:colId xmlns:a16="http://schemas.microsoft.com/office/drawing/2014/main" val="2660000000"/>
                    </a:ext>
                  </a:extLst>
                </a:gridCol>
                <a:gridCol w="1240468">
                  <a:extLst>
                    <a:ext uri="{9D8B030D-6E8A-4147-A177-3AD203B41FA5}">
                      <a16:colId xmlns:a16="http://schemas.microsoft.com/office/drawing/2014/main" val="860038906"/>
                    </a:ext>
                  </a:extLst>
                </a:gridCol>
              </a:tblGrid>
              <a:tr h="373755">
                <a:tc>
                  <a:txBody>
                    <a:bodyPr/>
                    <a:lstStyle/>
                    <a:p>
                      <a:pPr marL="182880" algn="l" fontAlgn="b">
                        <a:buNone/>
                      </a:pPr>
                      <a:r>
                        <a:rPr lang="en-US" sz="1400" b="1" u="none" strike="noStrike" dirty="0">
                          <a:solidFill>
                            <a:srgbClr val="C00000"/>
                          </a:solidFill>
                          <a:effectLst/>
                        </a:rPr>
                        <a:t>Action</a:t>
                      </a:r>
                      <a:endParaRPr lang="en-US" sz="1400" b="1" i="0" u="none" strike="noStrike" dirty="0">
                        <a:solidFill>
                          <a:srgbClr val="C00000"/>
                        </a:solidFill>
                        <a:effectLst/>
                        <a:latin typeface="Aptos Narrow" panose="020B0004020202020204" pitchFamily="34" charset="0"/>
                      </a:endParaRPr>
                    </a:p>
                  </a:txBody>
                  <a:tcPr marL="9525" marR="9525" marT="9525" marB="0" anchor="b"/>
                </a:tc>
                <a:tc>
                  <a:txBody>
                    <a:bodyPr/>
                    <a:lstStyle/>
                    <a:p>
                      <a:pPr algn="ctr" fontAlgn="b">
                        <a:buNone/>
                      </a:pPr>
                      <a:r>
                        <a:rPr lang="en-US" sz="1400" b="1" u="none" strike="noStrike" dirty="0">
                          <a:solidFill>
                            <a:srgbClr val="C00000"/>
                          </a:solidFill>
                          <a:effectLst/>
                        </a:rPr>
                        <a:t>Date</a:t>
                      </a:r>
                      <a:endParaRPr lang="en-US" sz="1400" b="1" i="0" u="none" strike="noStrike" dirty="0">
                        <a:solidFill>
                          <a:srgbClr val="C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449541735"/>
                  </a:ext>
                </a:extLst>
              </a:tr>
              <a:tr h="388245">
                <a:tc>
                  <a:txBody>
                    <a:bodyPr/>
                    <a:lstStyle/>
                    <a:p>
                      <a:pPr marL="182880" algn="l" fontAlgn="b">
                        <a:buNone/>
                      </a:pPr>
                      <a:r>
                        <a:rPr lang="en-US" sz="1400" u="none" strike="noStrike" dirty="0">
                          <a:effectLst/>
                        </a:rPr>
                        <a:t>Approve comment resolutions and RC2</a:t>
                      </a:r>
                    </a:p>
                  </a:txBody>
                  <a:tcPr marL="9525" marR="9525" marT="9525" marB="0" anchor="b"/>
                </a:tc>
                <a:tc>
                  <a:txBody>
                    <a:bodyPr/>
                    <a:lstStyle/>
                    <a:p>
                      <a:pPr algn="ctr" fontAlgn="b">
                        <a:buNone/>
                      </a:pPr>
                      <a:r>
                        <a:rPr lang="en-US" sz="1400" u="none" strike="noStrike" dirty="0">
                          <a:effectLst/>
                        </a:rPr>
                        <a:t>18-Sep-2025</a:t>
                      </a:r>
                      <a:endParaRPr lang="en-US" sz="1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978503283"/>
                  </a:ext>
                </a:extLst>
              </a:tr>
              <a:tr h="347592">
                <a:tc>
                  <a:txBody>
                    <a:bodyPr/>
                    <a:lstStyle/>
                    <a:p>
                      <a:pPr marL="182880" algn="l" fontAlgn="b">
                        <a:buNone/>
                      </a:pPr>
                      <a:r>
                        <a:rPr lang="en-US" sz="1400" u="none" strike="noStrike" dirty="0">
                          <a:effectLst/>
                        </a:rPr>
                        <a:t>Start RC2</a:t>
                      </a:r>
                      <a:endParaRPr lang="en-US"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400" u="none" strike="noStrike" dirty="0">
                          <a:effectLst/>
                        </a:rPr>
                        <a:t>19-Sep-2025</a:t>
                      </a:r>
                      <a:endParaRPr lang="en-US" sz="1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582025525"/>
                  </a:ext>
                </a:extLst>
              </a:tr>
              <a:tr h="373755">
                <a:tc>
                  <a:txBody>
                    <a:bodyPr/>
                    <a:lstStyle/>
                    <a:p>
                      <a:pPr marL="182880" algn="l" fontAlgn="b">
                        <a:buNone/>
                      </a:pPr>
                      <a:r>
                        <a:rPr lang="en-US" sz="1400" u="none" strike="noStrike" dirty="0">
                          <a:effectLst/>
                        </a:rPr>
                        <a:t>Close RC2</a:t>
                      </a:r>
                      <a:endParaRPr lang="en-US"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400" u="none" strike="noStrike" dirty="0">
                          <a:effectLst/>
                        </a:rPr>
                        <a:t>4-Oct-2025</a:t>
                      </a:r>
                      <a:endParaRPr lang="en-US" sz="1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336609530"/>
                  </a:ext>
                </a:extLst>
              </a:tr>
              <a:tr h="373755">
                <a:tc>
                  <a:txBody>
                    <a:bodyPr/>
                    <a:lstStyle/>
                    <a:p>
                      <a:pPr marL="182880" algn="l" fontAlgn="b">
                        <a:buNone/>
                      </a:pPr>
                      <a:r>
                        <a:rPr lang="en-US" sz="1400" u="none" strike="noStrike" dirty="0">
                          <a:effectLst/>
                        </a:rPr>
                        <a:t>Approve comment resolutions  </a:t>
                      </a:r>
                      <a:endParaRPr lang="en-US"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400" u="none" strike="noStrike" dirty="0">
                          <a:effectLst/>
                        </a:rPr>
                        <a:t>7-Oct-2025</a:t>
                      </a:r>
                      <a:endParaRPr lang="en-US" sz="1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035647584"/>
                  </a:ext>
                </a:extLst>
              </a:tr>
              <a:tr h="373755">
                <a:tc>
                  <a:txBody>
                    <a:bodyPr/>
                    <a:lstStyle/>
                    <a:p>
                      <a:pPr marL="182880" algn="l" fontAlgn="b">
                        <a:buNone/>
                      </a:pPr>
                      <a:r>
                        <a:rPr lang="en-US" sz="1400" u="none" strike="noStrike" dirty="0">
                          <a:effectLst/>
                        </a:rPr>
                        <a:t>Close SA ballot</a:t>
                      </a:r>
                      <a:endParaRPr lang="en-US"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400" u="none" strike="noStrike" dirty="0">
                          <a:effectLst/>
                        </a:rPr>
                        <a:t>8-Oct-2025</a:t>
                      </a:r>
                      <a:endParaRPr lang="en-US" sz="1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062338024"/>
                  </a:ext>
                </a:extLst>
              </a:tr>
              <a:tr h="448506">
                <a:tc>
                  <a:txBody>
                    <a:bodyPr/>
                    <a:lstStyle/>
                    <a:p>
                      <a:pPr marL="182880" algn="l" fontAlgn="b">
                        <a:buNone/>
                      </a:pPr>
                      <a:r>
                        <a:rPr lang="en-US" sz="1400" u="none" strike="noStrike" dirty="0">
                          <a:effectLst/>
                        </a:rPr>
                        <a:t>Prepare SA ballot comments</a:t>
                      </a:r>
                      <a:endParaRPr lang="en-US"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400" u="none" strike="noStrike" dirty="0">
                          <a:effectLst/>
                        </a:rPr>
                        <a:t>7-Nov-2025</a:t>
                      </a:r>
                      <a:endParaRPr lang="en-US" sz="1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180582335"/>
                  </a:ext>
                </a:extLst>
              </a:tr>
              <a:tr h="373755">
                <a:tc>
                  <a:txBody>
                    <a:bodyPr/>
                    <a:lstStyle/>
                    <a:p>
                      <a:pPr marL="182880" algn="l" fontAlgn="b">
                        <a:buNone/>
                      </a:pPr>
                      <a:r>
                        <a:rPr lang="en-US" sz="1400" u="none" strike="noStrike" dirty="0">
                          <a:effectLst/>
                        </a:rPr>
                        <a:t>Start Nov Plenary</a:t>
                      </a:r>
                      <a:endParaRPr lang="en-US"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400" u="none" strike="noStrike" dirty="0">
                          <a:effectLst/>
                        </a:rPr>
                        <a:t>10-Nov-2025</a:t>
                      </a:r>
                      <a:endParaRPr lang="en-US" sz="1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249242130"/>
                  </a:ext>
                </a:extLst>
              </a:tr>
            </a:tbl>
          </a:graphicData>
        </a:graphic>
      </p:graphicFrame>
      <p:sp>
        <p:nvSpPr>
          <p:cNvPr id="20" name="Left Brace 19">
            <a:extLst>
              <a:ext uri="{FF2B5EF4-FFF2-40B4-BE49-F238E27FC236}">
                <a16:creationId xmlns:a16="http://schemas.microsoft.com/office/drawing/2014/main" id="{58C96A1F-ED6F-BC2F-3B2A-9C837CF266A1}"/>
              </a:ext>
            </a:extLst>
          </p:cNvPr>
          <p:cNvSpPr/>
          <p:nvPr/>
        </p:nvSpPr>
        <p:spPr bwMode="auto">
          <a:xfrm>
            <a:off x="6587576" y="3062182"/>
            <a:ext cx="803824" cy="3064536"/>
          </a:xfrm>
          <a:prstGeom prst="leftBrace">
            <a:avLst>
              <a:gd name="adj1" fmla="val 8333"/>
              <a:gd name="adj2" fmla="val 82601"/>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120406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61358-F967-0F4D-9E18-5CA345FEB58B}"/>
              </a:ext>
            </a:extLst>
          </p:cNvPr>
          <p:cNvSpPr>
            <a:spLocks noGrp="1"/>
          </p:cNvSpPr>
          <p:nvPr>
            <p:ph type="title"/>
          </p:nvPr>
        </p:nvSpPr>
        <p:spPr>
          <a:xfrm>
            <a:off x="914400" y="685800"/>
            <a:ext cx="10363200" cy="1143000"/>
          </a:xfrm>
        </p:spPr>
        <p:txBody>
          <a:bodyPr/>
          <a:lstStyle/>
          <a:p>
            <a:r>
              <a:rPr lang="en-US" dirty="0"/>
              <a:t>Closing Report</a:t>
            </a:r>
          </a:p>
        </p:txBody>
      </p:sp>
      <p:sp>
        <p:nvSpPr>
          <p:cNvPr id="3" name="Text Placeholder 2">
            <a:extLst>
              <a:ext uri="{FF2B5EF4-FFF2-40B4-BE49-F238E27FC236}">
                <a16:creationId xmlns:a16="http://schemas.microsoft.com/office/drawing/2014/main" id="{19A2C12D-3F1C-9AB1-24DE-C7D71B326CD8}"/>
              </a:ext>
            </a:extLst>
          </p:cNvPr>
          <p:cNvSpPr>
            <a:spLocks noGrp="1"/>
          </p:cNvSpPr>
          <p:nvPr>
            <p:ph type="body" sz="half" idx="1"/>
          </p:nvPr>
        </p:nvSpPr>
        <p:spPr>
          <a:xfrm>
            <a:off x="914400" y="1981200"/>
            <a:ext cx="5080000" cy="1447800"/>
          </a:xfrm>
        </p:spPr>
        <p:txBody>
          <a:bodyPr/>
          <a:lstStyle/>
          <a:p>
            <a:endParaRPr lang="en-US" dirty="0"/>
          </a:p>
          <a:p>
            <a:pPr marL="0" indent="0">
              <a:buNone/>
            </a:pPr>
            <a:endParaRPr lang="en-US" dirty="0"/>
          </a:p>
        </p:txBody>
      </p:sp>
      <p:sp>
        <p:nvSpPr>
          <p:cNvPr id="4" name="Content Placeholder 3">
            <a:extLst>
              <a:ext uri="{FF2B5EF4-FFF2-40B4-BE49-F238E27FC236}">
                <a16:creationId xmlns:a16="http://schemas.microsoft.com/office/drawing/2014/main" id="{EC90BD35-3925-A931-9171-28ED38418114}"/>
              </a:ext>
            </a:extLst>
          </p:cNvPr>
          <p:cNvSpPr>
            <a:spLocks noGrp="1"/>
          </p:cNvSpPr>
          <p:nvPr>
            <p:ph sz="half" idx="2"/>
          </p:nvPr>
        </p:nvSpPr>
        <p:spPr>
          <a:xfrm>
            <a:off x="1016002" y="1981200"/>
            <a:ext cx="7061198" cy="2743200"/>
          </a:xfrm>
        </p:spPr>
        <p:txBody>
          <a:bodyPr>
            <a:normAutofit lnSpcReduction="10000"/>
          </a:bodyPr>
          <a:lstStyle/>
          <a:p>
            <a:pPr marL="0" indent="0">
              <a:buNone/>
            </a:pPr>
            <a:r>
              <a:rPr lang="en-US" dirty="0"/>
              <a:t>Goals for the week:</a:t>
            </a:r>
          </a:p>
          <a:p>
            <a:pPr>
              <a:buFont typeface="Wingdings" panose="05000000000000000000" pitchFamily="2" charset="2"/>
              <a:buChar char="ü"/>
            </a:pPr>
            <a:r>
              <a:rPr lang="en-US" dirty="0"/>
              <a:t>Resolve All Remaining Comments on D02</a:t>
            </a:r>
          </a:p>
          <a:p>
            <a:pPr>
              <a:buFont typeface="Wingdings" panose="05000000000000000000" pitchFamily="2" charset="2"/>
              <a:buChar char="ü"/>
            </a:pPr>
            <a:r>
              <a:rPr lang="en-US" dirty="0"/>
              <a:t>Approve recirculation of D03 (WG)</a:t>
            </a:r>
          </a:p>
          <a:p>
            <a:pPr>
              <a:buFont typeface="Wingdings" panose="05000000000000000000" pitchFamily="2" charset="2"/>
              <a:buChar char="ü"/>
            </a:pPr>
            <a:r>
              <a:rPr lang="en-US" dirty="0"/>
              <a:t>SA-Ballot planning</a:t>
            </a:r>
          </a:p>
        </p:txBody>
      </p:sp>
      <p:sp>
        <p:nvSpPr>
          <p:cNvPr id="5" name="Slide Number Placeholder 4">
            <a:extLst>
              <a:ext uri="{FF2B5EF4-FFF2-40B4-BE49-F238E27FC236}">
                <a16:creationId xmlns:a16="http://schemas.microsoft.com/office/drawing/2014/main" id="{6D457E01-5655-9FCC-A105-E5C0031D49A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spTree>
    <p:extLst>
      <p:ext uri="{BB962C8B-B14F-4D97-AF65-F5344CB8AC3E}">
        <p14:creationId xmlns:p14="http://schemas.microsoft.com/office/powerpoint/2010/main" val="1339946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FA783-E1B8-7E40-007B-D6F1BBC33E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14A628-9F7C-2940-25ED-D9D7E8CC6C5D}"/>
              </a:ext>
            </a:extLst>
          </p:cNvPr>
          <p:cNvSpPr>
            <a:spLocks noGrp="1"/>
          </p:cNvSpPr>
          <p:nvPr>
            <p:ph type="title"/>
          </p:nvPr>
        </p:nvSpPr>
        <p:spPr>
          <a:xfrm>
            <a:off x="914400" y="685800"/>
            <a:ext cx="10363200" cy="654310"/>
          </a:xfrm>
        </p:spPr>
        <p:txBody>
          <a:bodyPr/>
          <a:lstStyle/>
          <a:p>
            <a:r>
              <a:rPr lang="en-US" dirty="0"/>
              <a:t>Comment Resolution Status</a:t>
            </a:r>
          </a:p>
        </p:txBody>
      </p:sp>
      <p:sp>
        <p:nvSpPr>
          <p:cNvPr id="3" name="Text Placeholder 2">
            <a:extLst>
              <a:ext uri="{FF2B5EF4-FFF2-40B4-BE49-F238E27FC236}">
                <a16:creationId xmlns:a16="http://schemas.microsoft.com/office/drawing/2014/main" id="{6304606F-3849-D79F-BF2A-DB5A1E4FADE4}"/>
              </a:ext>
            </a:extLst>
          </p:cNvPr>
          <p:cNvSpPr>
            <a:spLocks noGrp="1"/>
          </p:cNvSpPr>
          <p:nvPr>
            <p:ph type="body" sz="half" idx="1"/>
          </p:nvPr>
        </p:nvSpPr>
        <p:spPr>
          <a:xfrm>
            <a:off x="914400" y="1981200"/>
            <a:ext cx="5080000" cy="1447800"/>
          </a:xfrm>
        </p:spPr>
        <p:txBody>
          <a:bodyPr/>
          <a:lstStyle/>
          <a:p>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9977F3A0-BC33-B049-B08D-9058C1D5203F}"/>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spTree>
    <p:extLst>
      <p:ext uri="{BB962C8B-B14F-4D97-AF65-F5344CB8AC3E}">
        <p14:creationId xmlns:p14="http://schemas.microsoft.com/office/powerpoint/2010/main" val="1713850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A828A7-9E96-9D6A-D78B-57AC36647EA2}"/>
              </a:ext>
            </a:extLst>
          </p:cNvPr>
          <p:cNvSpPr>
            <a:spLocks noGrp="1"/>
          </p:cNvSpPr>
          <p:nvPr>
            <p:ph type="ctrTitle"/>
          </p:nvPr>
        </p:nvSpPr>
        <p:spPr/>
        <p:txBody>
          <a:bodyPr/>
          <a:lstStyle/>
          <a:p>
            <a:r>
              <a:rPr lang="en-US" dirty="0"/>
              <a:t>Project Information</a:t>
            </a:r>
          </a:p>
        </p:txBody>
      </p:sp>
      <p:sp>
        <p:nvSpPr>
          <p:cNvPr id="4" name="Slide Number Placeholder 3">
            <a:extLst>
              <a:ext uri="{FF2B5EF4-FFF2-40B4-BE49-F238E27FC236}">
                <a16:creationId xmlns:a16="http://schemas.microsoft.com/office/drawing/2014/main" id="{ADD2E1C6-7C2D-1D81-01DD-E357FE70A522}"/>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7</a:t>
            </a:fld>
            <a:endParaRPr lang="en-US"/>
          </a:p>
        </p:txBody>
      </p:sp>
    </p:spTree>
    <p:extLst>
      <p:ext uri="{BB962C8B-B14F-4D97-AF65-F5344CB8AC3E}">
        <p14:creationId xmlns:p14="http://schemas.microsoft.com/office/powerpoint/2010/main" val="3288188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81654-1B42-DBD2-2EE5-384DA0EBE9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7695EC-F7F2-7181-944F-6749239D9732}"/>
              </a:ext>
            </a:extLst>
          </p:cNvPr>
          <p:cNvSpPr>
            <a:spLocks noGrp="1"/>
          </p:cNvSpPr>
          <p:nvPr>
            <p:ph type="title"/>
          </p:nvPr>
        </p:nvSpPr>
        <p:spPr>
          <a:xfrm>
            <a:off x="914400" y="685800"/>
            <a:ext cx="10363200" cy="1752600"/>
          </a:xfrm>
        </p:spPr>
        <p:txBody>
          <a:bodyPr/>
          <a:lstStyle/>
          <a:p>
            <a:r>
              <a:rPr lang="en-US" dirty="0"/>
              <a:t>Comment Resolution</a:t>
            </a:r>
            <a:br>
              <a:rPr lang="en-US" dirty="0"/>
            </a:br>
            <a:r>
              <a:rPr lang="en-US" dirty="0"/>
              <a:t>Approvals </a:t>
            </a:r>
          </a:p>
        </p:txBody>
      </p:sp>
      <p:sp>
        <p:nvSpPr>
          <p:cNvPr id="4" name="Slide Number Placeholder 3">
            <a:extLst>
              <a:ext uri="{FF2B5EF4-FFF2-40B4-BE49-F238E27FC236}">
                <a16:creationId xmlns:a16="http://schemas.microsoft.com/office/drawing/2014/main" id="{506CE2AB-6403-1DC4-F8E1-7351353312E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8</a:t>
            </a:fld>
            <a:endParaRPr lang="en-US"/>
          </a:p>
        </p:txBody>
      </p:sp>
      <p:pic>
        <p:nvPicPr>
          <p:cNvPr id="5" name="Picture 4">
            <a:extLst>
              <a:ext uri="{FF2B5EF4-FFF2-40B4-BE49-F238E27FC236}">
                <a16:creationId xmlns:a16="http://schemas.microsoft.com/office/drawing/2014/main" id="{2B67A422-2AF5-F4CC-8E91-6A4CFD5D0FA6}"/>
              </a:ext>
            </a:extLst>
          </p:cNvPr>
          <p:cNvPicPr>
            <a:picLocks noChangeAspect="1"/>
          </p:cNvPicPr>
          <p:nvPr/>
        </p:nvPicPr>
        <p:blipFill>
          <a:blip r:embed="rId2"/>
          <a:stretch>
            <a:fillRect/>
          </a:stretch>
        </p:blipFill>
        <p:spPr>
          <a:xfrm>
            <a:off x="4988349" y="2971800"/>
            <a:ext cx="2215301" cy="2754158"/>
          </a:xfrm>
          <a:prstGeom prst="rect">
            <a:avLst/>
          </a:prstGeom>
        </p:spPr>
      </p:pic>
      <p:sp>
        <p:nvSpPr>
          <p:cNvPr id="8" name="Isosceles Triangle 7">
            <a:extLst>
              <a:ext uri="{FF2B5EF4-FFF2-40B4-BE49-F238E27FC236}">
                <a16:creationId xmlns:a16="http://schemas.microsoft.com/office/drawing/2014/main" id="{9B84BFE5-D165-6D21-8080-404865879CDC}"/>
              </a:ext>
            </a:extLst>
          </p:cNvPr>
          <p:cNvSpPr/>
          <p:nvPr/>
        </p:nvSpPr>
        <p:spPr bwMode="auto">
          <a:xfrm rot="5400000">
            <a:off x="4468734" y="4070247"/>
            <a:ext cx="457200" cy="492549"/>
          </a:xfrm>
          <a:prstGeom prst="triangle">
            <a:avLst/>
          </a:prstGeom>
          <a:solidFill>
            <a:schemeClr val="accent1">
              <a:lumMod val="50000"/>
            </a:schemeClr>
          </a:solidFill>
          <a:ln w="12700"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accent1">
                  <a:lumMod val="50000"/>
                </a:schemeClr>
              </a:solidFill>
              <a:effectLst/>
              <a:latin typeface="Times New Roman" pitchFamily="18" charset="0"/>
            </a:endParaRPr>
          </a:p>
        </p:txBody>
      </p:sp>
      <p:pic>
        <p:nvPicPr>
          <p:cNvPr id="3" name="Picture 2">
            <a:extLst>
              <a:ext uri="{FF2B5EF4-FFF2-40B4-BE49-F238E27FC236}">
                <a16:creationId xmlns:a16="http://schemas.microsoft.com/office/drawing/2014/main" id="{6F351037-4DDD-268E-8362-B3BF2090445F}"/>
              </a:ext>
            </a:extLst>
          </p:cNvPr>
          <p:cNvPicPr>
            <a:picLocks noChangeAspect="1"/>
          </p:cNvPicPr>
          <p:nvPr/>
        </p:nvPicPr>
        <p:blipFill>
          <a:blip r:embed="rId3"/>
          <a:stretch>
            <a:fillRect/>
          </a:stretch>
        </p:blipFill>
        <p:spPr>
          <a:xfrm>
            <a:off x="2993181" y="3886200"/>
            <a:ext cx="1362340" cy="1317842"/>
          </a:xfrm>
          <a:prstGeom prst="rect">
            <a:avLst/>
          </a:prstGeom>
        </p:spPr>
      </p:pic>
    </p:spTree>
    <p:extLst>
      <p:ext uri="{BB962C8B-B14F-4D97-AF65-F5344CB8AC3E}">
        <p14:creationId xmlns:p14="http://schemas.microsoft.com/office/powerpoint/2010/main" val="2684425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1B045-485A-868E-F141-6DA4898CDD29}"/>
              </a:ext>
            </a:extLst>
          </p:cNvPr>
          <p:cNvSpPr>
            <a:spLocks noGrp="1"/>
          </p:cNvSpPr>
          <p:nvPr>
            <p:ph type="title"/>
          </p:nvPr>
        </p:nvSpPr>
        <p:spPr/>
        <p:txBody>
          <a:bodyPr/>
          <a:lstStyle/>
          <a:p>
            <a:r>
              <a:rPr lang="en-US" dirty="0"/>
              <a:t>Approval of Comment Resolution in Document 15-25-0424</a:t>
            </a:r>
          </a:p>
        </p:txBody>
      </p:sp>
      <p:sp>
        <p:nvSpPr>
          <p:cNvPr id="3" name="Text Placeholder 2">
            <a:extLst>
              <a:ext uri="{FF2B5EF4-FFF2-40B4-BE49-F238E27FC236}">
                <a16:creationId xmlns:a16="http://schemas.microsoft.com/office/drawing/2014/main" id="{14ACCCFA-77B2-366C-1B4F-877FEBDDBAE4}"/>
              </a:ext>
            </a:extLst>
          </p:cNvPr>
          <p:cNvSpPr>
            <a:spLocks noGrp="1"/>
          </p:cNvSpPr>
          <p:nvPr>
            <p:ph type="body" sz="half" idx="1"/>
          </p:nvPr>
        </p:nvSpPr>
        <p:spPr/>
        <p:txBody>
          <a:bodyPr/>
          <a:lstStyle/>
          <a:p>
            <a:r>
              <a:rPr lang="en-US" dirty="0"/>
              <a:t>Motion:  Move to approve the resolution to P802.15.4ab-D02 comment index 167 contained in document 15-25-0424-00.</a:t>
            </a:r>
          </a:p>
          <a:p>
            <a:r>
              <a:rPr lang="en-US" dirty="0"/>
              <a:t>Moved by: Alex Krebs</a:t>
            </a:r>
          </a:p>
          <a:p>
            <a:r>
              <a:rPr lang="en-US" dirty="0"/>
              <a:t>Second by: Mickael Maman</a:t>
            </a:r>
          </a:p>
          <a:p>
            <a:r>
              <a:rPr lang="en-US" dirty="0"/>
              <a:t>Yes/no/abstain: 26/10/2 - Motion fails</a:t>
            </a:r>
          </a:p>
        </p:txBody>
      </p:sp>
      <p:sp>
        <p:nvSpPr>
          <p:cNvPr id="4" name="Slide Number Placeholder 3">
            <a:extLst>
              <a:ext uri="{FF2B5EF4-FFF2-40B4-BE49-F238E27FC236}">
                <a16:creationId xmlns:a16="http://schemas.microsoft.com/office/drawing/2014/main" id="{7C0783F3-E917-DE2E-692B-CB348046CC13}"/>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9</a:t>
            </a:fld>
            <a:endParaRPr lang="en-US"/>
          </a:p>
        </p:txBody>
      </p:sp>
    </p:spTree>
    <p:extLst>
      <p:ext uri="{BB962C8B-B14F-4D97-AF65-F5344CB8AC3E}">
        <p14:creationId xmlns:p14="http://schemas.microsoft.com/office/powerpoint/2010/main" val="1876311044"/>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79252</TotalTime>
  <Words>854</Words>
  <Application>Microsoft Office PowerPoint</Application>
  <PresentationFormat>Widescreen</PresentationFormat>
  <Paragraphs>126</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Aptos Narrow</vt:lpstr>
      <vt:lpstr>Arial</vt:lpstr>
      <vt:lpstr>Calibri</vt:lpstr>
      <vt:lpstr>DejaVu Sans</vt:lpstr>
      <vt:lpstr>Open Sans</vt:lpstr>
      <vt:lpstr>Times New Roman</vt:lpstr>
      <vt:lpstr>Wingdings</vt:lpstr>
      <vt:lpstr>IEEE-802_15</vt:lpstr>
      <vt:lpstr>PowerPoint Presentation</vt:lpstr>
      <vt:lpstr>Task Group 15.4ab Next Generation UWB Amendment</vt:lpstr>
      <vt:lpstr>5.2.b Scope of the project (As approved):</vt:lpstr>
      <vt:lpstr>PowerPoint Presentation</vt:lpstr>
      <vt:lpstr>Closing Report</vt:lpstr>
      <vt:lpstr>Comment Resolution Status</vt:lpstr>
      <vt:lpstr>Project Information</vt:lpstr>
      <vt:lpstr>Comment Resolution Approvals </vt:lpstr>
      <vt:lpstr>Approval of Comment Resolution in Document 15-25-0424</vt:lpstr>
      <vt:lpstr>Approval of Consolidated Comments</vt:lpstr>
      <vt:lpstr>Request WG start Recirculation</vt:lpstr>
      <vt:lpstr>WG motion: Draft needs edits before recirculation</vt:lpstr>
      <vt:lpstr>Next Steps</vt:lpstr>
      <vt:lpstr>Telecom/Webex Schedule</vt:lpstr>
      <vt:lpstr>Thanks for Listening</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Benjamin Rolfe</cp:lastModifiedBy>
  <cp:revision>1359</cp:revision>
  <cp:lastPrinted>2000-07-07T01:25:49Z</cp:lastPrinted>
  <dcterms:created xsi:type="dcterms:W3CDTF">1999-06-22T06:24:01Z</dcterms:created>
  <dcterms:modified xsi:type="dcterms:W3CDTF">2025-09-19T01:42:05Z</dcterms:modified>
  <cp:category/>
</cp:coreProperties>
</file>