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2"/>
  </p:notesMasterIdLst>
  <p:sldIdLst>
    <p:sldId id="259" r:id="rId5"/>
    <p:sldId id="258" r:id="rId6"/>
    <p:sldId id="8093" r:id="rId7"/>
    <p:sldId id="8096" r:id="rId8"/>
    <p:sldId id="5849" r:id="rId9"/>
    <p:sldId id="8097" r:id="rId10"/>
    <p:sldId id="4944" r:id="rId11"/>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92456" autoAdjust="0"/>
  </p:normalViewPr>
  <p:slideViewPr>
    <p:cSldViewPr snapToGrid="0" showGuides="1">
      <p:cViewPr varScale="1">
        <p:scale>
          <a:sx n="56" d="100"/>
          <a:sy n="56" d="100"/>
        </p:scale>
        <p:origin x="1538" y="36"/>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2025/9/19</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910242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7</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92379"/>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5618"/>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802.15-25-0501-02-06ma</a:t>
            </a:r>
          </a:p>
        </p:txBody>
      </p:sp>
      <p:sp>
        <p:nvSpPr>
          <p:cNvPr id="1032" name="Line 8"/>
          <p:cNvSpPr>
            <a:spLocks noChangeShapeType="1"/>
          </p:cNvSpPr>
          <p:nvPr/>
        </p:nvSpPr>
        <p:spPr bwMode="auto">
          <a:xfrm>
            <a:off x="685800" y="59719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8174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just"/>
            <a:r>
              <a:rPr lang="en-US" altLang="ja-JP"/>
              <a:t>September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TG Motions to Approve Comments Resolution for initial SA Ballot for P802.15.6ma_D06]</a:t>
            </a:r>
          </a:p>
          <a:p>
            <a:r>
              <a:rPr lang="en-US" altLang="ja-JP" sz="1600" b="1" dirty="0">
                <a:ea typeface="ＭＳ Ｐゴシック" charset="-128"/>
              </a:rPr>
              <a:t>Date Submitted: </a:t>
            </a:r>
            <a:r>
              <a:rPr lang="en-US" altLang="ja-JP" sz="1600" dirty="0">
                <a:ea typeface="ＭＳ Ｐゴシック" charset="-128"/>
              </a:rPr>
              <a:t>18</a:t>
            </a:r>
            <a:r>
              <a:rPr lang="en-US" altLang="ja-JP" sz="1600" baseline="30000" dirty="0">
                <a:ea typeface="ＭＳ Ｐゴシック" charset="-128"/>
              </a:rPr>
              <a:t>th</a:t>
            </a:r>
            <a:r>
              <a:rPr lang="en-US" altLang="ja-JP" sz="1600" dirty="0">
                <a:ea typeface="ＭＳ Ｐゴシック" charset="-128"/>
              </a:rPr>
              <a:t> September 2025</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September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38335" y="620688"/>
            <a:ext cx="7843393"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b="1" dirty="0">
                <a:ea typeface="ＭＳ Ｐゴシック" pitchFamily="50" charset="-128"/>
              </a:rPr>
              <a:t>TG Motions to Approve Comments Resolution for initial SA Ballot for P802.15.6ma_D06</a:t>
            </a:r>
            <a:br>
              <a:rPr lang="en-US" altLang="ja-JP" b="1"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err="1">
                <a:ea typeface="ＭＳ Ｐゴシック" pitchFamily="50" charset="-128"/>
              </a:rPr>
              <a:t>Wakoloa</a:t>
            </a:r>
            <a:r>
              <a:rPr lang="en-US" altLang="ja-JP" sz="2800" dirty="0">
                <a:ea typeface="ＭＳ Ｐゴシック" pitchFamily="50" charset="-128"/>
              </a:rPr>
              <a:t>, Hawaii, USA</a:t>
            </a:r>
            <a:br>
              <a:rPr lang="en-US" altLang="ja-JP" sz="2800" dirty="0">
                <a:ea typeface="ＭＳ Ｐゴシック" pitchFamily="50" charset="-128"/>
              </a:rPr>
            </a:br>
            <a:r>
              <a:rPr lang="en-US" altLang="ja-JP" sz="2800" dirty="0">
                <a:ea typeface="ＭＳ Ｐゴシック" pitchFamily="50" charset="-128"/>
              </a:rPr>
              <a:t>September 18</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2025</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29"/>
          <p:cNvSpPr/>
          <p:nvPr/>
        </p:nvSpPr>
        <p:spPr>
          <a:xfrm>
            <a:off x="457200" y="2618509"/>
            <a:ext cx="8226000" cy="3891472"/>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to approve the resolution to P802.15.6ma-D06 comment contained in document 15-25-0453-05.</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0" strike="noStrike" spc="-1" dirty="0">
                <a:solidFill>
                  <a:srgbClr val="000000"/>
                </a:solidFill>
                <a:latin typeface="Arial"/>
                <a:ea typeface="DejaVu Sans"/>
              </a:rPr>
              <a:t>Seconded by: Takumi Kobayashi</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r>
              <a:rPr lang="en-US" sz="2000" spc="-1" dirty="0">
                <a:solidFill>
                  <a:srgbClr val="000000"/>
                </a:solidFill>
                <a:latin typeface="Arial"/>
                <a:ea typeface="DejaVu Sans"/>
              </a:rPr>
              <a:t>Approved unanimously</a:t>
            </a:r>
            <a:endParaRPr lang="en-US" sz="2000" b="0" strike="noStrike" spc="-1" dirty="0">
              <a:solidFill>
                <a:srgbClr val="000000"/>
              </a:solidFill>
              <a:latin typeface="Arial"/>
              <a:ea typeface="DejaVu Sans"/>
            </a:endParaRPr>
          </a:p>
          <a:p>
            <a:pPr>
              <a:lnSpc>
                <a:spcPct val="100000"/>
              </a:lnSpc>
            </a:pPr>
            <a:endParaRPr lang="en-US" sz="2000"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p:txBody>
      </p:sp>
      <p:sp>
        <p:nvSpPr>
          <p:cNvPr id="84" name="PlaceHolder 1"/>
          <p:cNvSpPr>
            <a:spLocks noGrp="1"/>
          </p:cNvSpPr>
          <p:nvPr>
            <p:ph type="title"/>
          </p:nvPr>
        </p:nvSpPr>
        <p:spPr>
          <a:xfrm>
            <a:off x="0" y="960836"/>
            <a:ext cx="9074726"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b="0" strike="noStrike" spc="-1" dirty="0">
                <a:solidFill>
                  <a:srgbClr val="000000"/>
                </a:solidFill>
                <a:latin typeface="Arial"/>
              </a:rPr>
              <a:t>TG6ma Draft needs edits before SA recirculation</a:t>
            </a:r>
            <a:endParaRPr lang="en-US" sz="4000" b="0" strike="noStrike" spc="-1" dirty="0">
              <a:solidFill>
                <a:srgbClr val="000000"/>
              </a:solidFill>
              <a:latin typeface="Arial"/>
            </a:endParaRPr>
          </a:p>
        </p:txBody>
      </p:sp>
      <p:sp>
        <p:nvSpPr>
          <p:cNvPr id="2" name="日付プレースホルダー 1">
            <a:extLst>
              <a:ext uri="{FF2B5EF4-FFF2-40B4-BE49-F238E27FC236}">
                <a16:creationId xmlns:a16="http://schemas.microsoft.com/office/drawing/2014/main" id="{78F26451-736D-EFBA-A7C7-699D18D7AA85}"/>
              </a:ext>
            </a:extLst>
          </p:cNvPr>
          <p:cNvSpPr>
            <a:spLocks noGrp="1"/>
          </p:cNvSpPr>
          <p:nvPr>
            <p:ph type="dt" sz="half" idx="2"/>
          </p:nvPr>
        </p:nvSpPr>
        <p:spPr>
          <a:xfrm>
            <a:off x="684483" y="394156"/>
            <a:ext cx="1600200" cy="215444"/>
          </a:xfrm>
        </p:spPr>
        <p:txBody>
          <a:bodyPr/>
          <a:lstStyle/>
          <a:p>
            <a:r>
              <a:rPr lang="en-US" altLang="ja-JP"/>
              <a:t>September 2025</a:t>
            </a:r>
            <a:endParaRPr lang="en-US" altLang="ja-JP" dirty="0"/>
          </a:p>
        </p:txBody>
      </p:sp>
      <p:sp>
        <p:nvSpPr>
          <p:cNvPr id="3" name="スライド番号プレースホルダー 2">
            <a:extLst>
              <a:ext uri="{FF2B5EF4-FFF2-40B4-BE49-F238E27FC236}">
                <a16:creationId xmlns:a16="http://schemas.microsoft.com/office/drawing/2014/main" id="{6E1428A6-4E25-66BB-B7CC-62BFD31ADB48}"/>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3</a:t>
            </a:fld>
            <a:endParaRPr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DD95F-CE67-1A22-BD88-423742E71C8F}"/>
            </a:ext>
          </a:extLst>
        </p:cNvPr>
        <p:cNvGrpSpPr/>
        <p:nvPr/>
      </p:nvGrpSpPr>
      <p:grpSpPr>
        <a:xfrm>
          <a:off x="0" y="0"/>
          <a:ext cx="0" cy="0"/>
          <a:chOff x="0" y="0"/>
          <a:chExt cx="0" cy="0"/>
        </a:xfrm>
      </p:grpSpPr>
      <p:sp>
        <p:nvSpPr>
          <p:cNvPr id="83" name="CustomShape 29">
            <a:extLst>
              <a:ext uri="{FF2B5EF4-FFF2-40B4-BE49-F238E27FC236}">
                <a16:creationId xmlns:a16="http://schemas.microsoft.com/office/drawing/2014/main" id="{2FDECFCD-36D5-3557-3232-C60DFDDCD82B}"/>
              </a:ext>
            </a:extLst>
          </p:cNvPr>
          <p:cNvSpPr/>
          <p:nvPr/>
        </p:nvSpPr>
        <p:spPr>
          <a:xfrm>
            <a:off x="457200" y="2180520"/>
            <a:ext cx="8226000" cy="4329462"/>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WG recirculation requesting approval of document </a:t>
            </a:r>
            <a:r>
              <a:rPr lang="en-US" sz="2000" b="0" i="1" strike="noStrike" spc="-1" dirty="0">
                <a:solidFill>
                  <a:srgbClr val="000000"/>
                </a:solidFill>
                <a:highlight>
                  <a:srgbClr val="FFFF00"/>
                </a:highlight>
                <a:latin typeface="Arial"/>
                <a:ea typeface="DejaVu Sans"/>
              </a:rPr>
              <a:t>P802-15-6ma_D07 </a:t>
            </a:r>
            <a:r>
              <a:rPr lang="en-US" sz="2000" b="0" i="1" strike="noStrike" spc="-1" dirty="0">
                <a:solidFill>
                  <a:srgbClr val="000000"/>
                </a:solidFill>
                <a:latin typeface="Arial"/>
                <a:ea typeface="DejaVu Sans"/>
              </a:rPr>
              <a:t> (as edited in accordance with the instructions in document </a:t>
            </a:r>
            <a:r>
              <a:rPr lang="en-US" sz="2000" b="0" i="1" strike="noStrike" spc="-1" dirty="0">
                <a:solidFill>
                  <a:srgbClr val="000000"/>
                </a:solidFill>
                <a:highlight>
                  <a:srgbClr val="FFFF00"/>
                </a:highlight>
                <a:latin typeface="Arial"/>
                <a:ea typeface="DejaVu Sans"/>
              </a:rPr>
              <a:t>15-23-0138-01-0mag</a:t>
            </a:r>
            <a:r>
              <a:rPr lang="en-US" sz="2000" b="0" i="1" strike="noStrike" spc="-1" dirty="0">
                <a:solidFill>
                  <a:srgbClr val="000000"/>
                </a:solidFill>
                <a:latin typeface="Arial"/>
                <a:ea typeface="DejaVu Sans"/>
              </a:rPr>
              <a:t>) and to forward document P802-15-6ma</a:t>
            </a:r>
            <a:r>
              <a:rPr lang="en-US" sz="2000" b="0" i="1" strike="noStrike" spc="-1" dirty="0">
                <a:solidFill>
                  <a:srgbClr val="000000"/>
                </a:solidFill>
                <a:highlight>
                  <a:srgbClr val="FFFF00"/>
                </a:highlight>
                <a:latin typeface="Arial"/>
                <a:ea typeface="DejaVu Sans"/>
              </a:rPr>
              <a:t>_D06</a:t>
            </a:r>
            <a:r>
              <a:rPr lang="en-US" sz="2000" b="0" i="1" strike="noStrike" spc="-1" dirty="0">
                <a:solidFill>
                  <a:srgbClr val="000000"/>
                </a:solidFill>
                <a:latin typeface="Arial"/>
                <a:ea typeface="DejaVu Sans"/>
              </a:rPr>
              <a:t>, as edited in accordance with the instructions in document </a:t>
            </a:r>
            <a:r>
              <a:rPr lang="en-US" sz="2000" b="0" i="1" strike="noStrike" spc="-1" dirty="0">
                <a:solidFill>
                  <a:srgbClr val="000000"/>
                </a:solidFill>
                <a:highlight>
                  <a:srgbClr val="FFFF00"/>
                </a:highlight>
                <a:latin typeface="Arial"/>
                <a:ea typeface="DejaVu Sans"/>
              </a:rPr>
              <a:t>15-23-0138-01-0mag</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and CA document </a:t>
            </a:r>
            <a:r>
              <a:rPr kumimoji="1" lang="en-US" altLang="ja-JP" sz="2000" b="0" i="1" u="none" strike="noStrike" kern="1200" cap="none" spc="-1" normalizeH="0" baseline="0" noProof="0" dirty="0">
                <a:ln>
                  <a:noFill/>
                </a:ln>
                <a:solidFill>
                  <a:srgbClr val="000000"/>
                </a:solidFill>
                <a:effectLst/>
                <a:highlight>
                  <a:srgbClr val="FFFF00"/>
                </a:highlight>
                <a:uLnTx/>
                <a:uFillTx/>
                <a:latin typeface="Arial"/>
                <a:ea typeface="DejaVu Sans"/>
              </a:rPr>
              <a:t>15-24-0348-06 </a:t>
            </a:r>
            <a:r>
              <a:rPr lang="en-US" sz="2000" b="0" i="1" strike="noStrike" spc="-1" dirty="0">
                <a:solidFill>
                  <a:srgbClr val="000000"/>
                </a:solidFill>
                <a:latin typeface="Arial"/>
                <a:ea typeface="DejaVu Sans"/>
              </a:rPr>
              <a:t>to Standards Association ballot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0" strike="noStrike" spc="-1" dirty="0">
                <a:solidFill>
                  <a:srgbClr val="000000"/>
                </a:solidFill>
                <a:latin typeface="Arial"/>
                <a:ea typeface="DejaVu Sans"/>
              </a:rPr>
              <a:t>Seconded by: Takumi Kobayashi</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p>
          <a:p>
            <a:pPr>
              <a:lnSpc>
                <a:spcPct val="100000"/>
              </a:lnSpc>
            </a:pPr>
            <a:endParaRPr lang="en-US" sz="2000"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p:txBody>
      </p:sp>
      <p:sp>
        <p:nvSpPr>
          <p:cNvPr id="84" name="PlaceHolder 1">
            <a:extLst>
              <a:ext uri="{FF2B5EF4-FFF2-40B4-BE49-F238E27FC236}">
                <a16:creationId xmlns:a16="http://schemas.microsoft.com/office/drawing/2014/main" id="{7294BE0C-924B-A108-5DFC-C728F7483B31}"/>
              </a:ext>
            </a:extLst>
          </p:cNvPr>
          <p:cNvSpPr>
            <a:spLocks noGrp="1"/>
          </p:cNvSpPr>
          <p:nvPr>
            <p:ph type="title"/>
          </p:nvPr>
        </p:nvSpPr>
        <p:spPr>
          <a:xfrm>
            <a:off x="46181" y="759128"/>
            <a:ext cx="9074726"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b="0" strike="noStrike" spc="-1" dirty="0">
                <a:solidFill>
                  <a:srgbClr val="000000"/>
                </a:solidFill>
                <a:latin typeface="Arial"/>
              </a:rPr>
              <a:t>Draft needs to be edited before 2</a:t>
            </a:r>
            <a:r>
              <a:rPr lang="en-US" b="0" strike="noStrike" spc="-1" baseline="30000" dirty="0">
                <a:solidFill>
                  <a:srgbClr val="000000"/>
                </a:solidFill>
                <a:latin typeface="Arial"/>
              </a:rPr>
              <a:t>nd</a:t>
            </a:r>
            <a:r>
              <a:rPr lang="en-US" b="0" strike="noStrike" spc="-1" dirty="0">
                <a:solidFill>
                  <a:srgbClr val="000000"/>
                </a:solidFill>
                <a:latin typeface="Arial"/>
              </a:rPr>
              <a:t> SA Ballot</a:t>
            </a:r>
            <a:endParaRPr lang="en-US" sz="4000" b="0" strike="noStrike" spc="-1" dirty="0">
              <a:solidFill>
                <a:srgbClr val="000000"/>
              </a:solidFill>
              <a:latin typeface="Arial"/>
            </a:endParaRPr>
          </a:p>
        </p:txBody>
      </p:sp>
      <p:sp>
        <p:nvSpPr>
          <p:cNvPr id="2" name="日付プレースホルダー 1">
            <a:extLst>
              <a:ext uri="{FF2B5EF4-FFF2-40B4-BE49-F238E27FC236}">
                <a16:creationId xmlns:a16="http://schemas.microsoft.com/office/drawing/2014/main" id="{09E45D99-E9EA-C4A5-C7E7-A055A76683ED}"/>
              </a:ext>
            </a:extLst>
          </p:cNvPr>
          <p:cNvSpPr>
            <a:spLocks noGrp="1"/>
          </p:cNvSpPr>
          <p:nvPr>
            <p:ph type="dt" sz="half" idx="2"/>
          </p:nvPr>
        </p:nvSpPr>
        <p:spPr>
          <a:xfrm>
            <a:off x="684483" y="394156"/>
            <a:ext cx="1600200" cy="215444"/>
          </a:xfrm>
        </p:spPr>
        <p:txBody>
          <a:bodyPr/>
          <a:lstStyle/>
          <a:p>
            <a:r>
              <a:rPr lang="en-US" altLang="ja-JP"/>
              <a:t>September 2025</a:t>
            </a:r>
            <a:endParaRPr lang="en-US" altLang="ja-JP" dirty="0"/>
          </a:p>
        </p:txBody>
      </p:sp>
      <p:sp>
        <p:nvSpPr>
          <p:cNvPr id="3" name="スライド番号プレースホルダー 2">
            <a:extLst>
              <a:ext uri="{FF2B5EF4-FFF2-40B4-BE49-F238E27FC236}">
                <a16:creationId xmlns:a16="http://schemas.microsoft.com/office/drawing/2014/main" id="{EC99024F-681D-76E2-BAED-67FEAC738EE9}"/>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4</a:t>
            </a:fld>
            <a:endParaRPr lang="en-US" altLang="ja-JP" dirty="0"/>
          </a:p>
        </p:txBody>
      </p:sp>
    </p:spTree>
    <p:extLst>
      <p:ext uri="{BB962C8B-B14F-4D97-AF65-F5344CB8AC3E}">
        <p14:creationId xmlns:p14="http://schemas.microsoft.com/office/powerpoint/2010/main" val="3901478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43A63-EC7C-8EDE-D8D4-416D183DBC81}"/>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7405366-18A8-6FB3-E9E5-19D25E569469}"/>
              </a:ext>
            </a:extLst>
          </p:cNvPr>
          <p:cNvSpPr>
            <a:spLocks noGrp="1"/>
          </p:cNvSpPr>
          <p:nvPr>
            <p:ph idx="1"/>
          </p:nvPr>
        </p:nvSpPr>
        <p:spPr>
          <a:xfrm>
            <a:off x="479611" y="1814946"/>
            <a:ext cx="8368553" cy="3957782"/>
          </a:xfrm>
        </p:spPr>
        <p:txBody>
          <a:bodyPr>
            <a:normAutofit/>
          </a:bodyPr>
          <a:lstStyle/>
          <a:p>
            <a:pPr marL="0" indent="0" algn="just">
              <a:buNone/>
            </a:pPr>
            <a:r>
              <a:rPr kumimoji="1" lang="en-US" altLang="ja-JP" sz="1800" dirty="0"/>
              <a:t>Move that 802.15 WG approve the formation of a Comment Resolution Group (CRG) for the WG balloting of the P802-15-6ma with the following membership: </a:t>
            </a:r>
            <a:r>
              <a:rPr kumimoji="1" lang="en-US" altLang="ja-JP" sz="1800" dirty="0">
                <a:highlight>
                  <a:srgbClr val="FFFF00"/>
                </a:highlight>
              </a:rPr>
              <a:t>Ryuji Kohno, Chair (YNU/Y</a:t>
            </a:r>
            <a:r>
              <a:rPr lang="en-US" altLang="ja-JP" sz="1800" dirty="0">
                <a:highlight>
                  <a:srgbClr val="FFFF00"/>
                </a:highlight>
              </a:rPr>
              <a:t>R</a:t>
            </a:r>
            <a:r>
              <a:rPr kumimoji="1" lang="en-US" altLang="ja-JP" sz="1800" dirty="0">
                <a:highlight>
                  <a:srgbClr val="FFFF00"/>
                </a:highlight>
              </a:rPr>
              <a:t>P-IAI), Marco Hernandez</a:t>
            </a:r>
            <a:r>
              <a:rPr lang="en-US" altLang="ja-JP" sz="1800" dirty="0">
                <a:highlight>
                  <a:srgbClr val="FFFF00"/>
                </a:highlight>
              </a:rPr>
              <a:t> </a:t>
            </a:r>
            <a:r>
              <a:rPr kumimoji="1" lang="en-US" altLang="ja-JP" sz="1800" dirty="0">
                <a:highlight>
                  <a:srgbClr val="FFFF00"/>
                </a:highlight>
              </a:rPr>
              <a:t>(CWC), Huan-Bang Li (NICT), Takumi Kobayashi (OMU), Seong-Soon Joo (NHT). </a:t>
            </a:r>
            <a:r>
              <a:rPr kumimoji="1" lang="en-US" altLang="ja-JP" sz="1800" dirty="0"/>
              <a:t>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lgn="just">
              <a:buNone/>
            </a:pPr>
            <a:endParaRPr kumimoji="1" lang="en-US" altLang="ja-JP" sz="1800" dirty="0"/>
          </a:p>
          <a:p>
            <a:pPr marL="0" indent="0">
              <a:buNone/>
            </a:pPr>
            <a:r>
              <a:rPr kumimoji="1" lang="en-US" altLang="ja-JP" sz="1800" dirty="0"/>
              <a:t>Moved By: Ryuji Kohno</a:t>
            </a:r>
          </a:p>
          <a:p>
            <a:pPr marL="0" indent="0">
              <a:buNone/>
            </a:pPr>
            <a:r>
              <a:rPr kumimoji="1" lang="en-US" altLang="ja-JP" sz="1800" dirty="0"/>
              <a:t>Seconded By: Takumi Kobayashi</a:t>
            </a:r>
          </a:p>
          <a:p>
            <a:pPr marL="0" indent="0">
              <a:buNone/>
            </a:pPr>
            <a:r>
              <a:rPr lang="en-US" altLang="ja-JP" sz="1800" b="0" strike="noStrike" spc="-1" dirty="0">
                <a:solidFill>
                  <a:srgbClr val="000000"/>
                </a:solidFill>
                <a:latin typeface="Arial"/>
                <a:ea typeface="DejaVu Sans"/>
              </a:rPr>
              <a:t>Result: Approved</a:t>
            </a:r>
          </a:p>
          <a:p>
            <a:pPr marL="0" indent="0">
              <a:buNone/>
            </a:pPr>
            <a:endParaRPr kumimoji="1" lang="en-US" altLang="ja-JP" sz="1800" dirty="0"/>
          </a:p>
        </p:txBody>
      </p:sp>
      <p:sp>
        <p:nvSpPr>
          <p:cNvPr id="3" name="タイトル 2">
            <a:extLst>
              <a:ext uri="{FF2B5EF4-FFF2-40B4-BE49-F238E27FC236}">
                <a16:creationId xmlns:a16="http://schemas.microsoft.com/office/drawing/2014/main" id="{EBDDEB01-2789-781E-9A56-73A99AF87F30}"/>
              </a:ext>
            </a:extLst>
          </p:cNvPr>
          <p:cNvSpPr>
            <a:spLocks noGrp="1"/>
          </p:cNvSpPr>
          <p:nvPr>
            <p:ph type="title"/>
          </p:nvPr>
        </p:nvSpPr>
        <p:spPr>
          <a:xfrm>
            <a:off x="1210234" y="722428"/>
            <a:ext cx="7404847" cy="895498"/>
          </a:xfrm>
        </p:spPr>
        <p:txBody>
          <a:bodyPr/>
          <a:lstStyle/>
          <a:p>
            <a:br>
              <a:rPr lang="en-US" altLang="ja-JP" sz="3600" dirty="0">
                <a:latin typeface="+mn-lt"/>
              </a:rPr>
            </a:br>
            <a:r>
              <a:rPr lang="en-US" altLang="ja-JP" sz="3600" dirty="0">
                <a:latin typeface="+mn-lt"/>
              </a:rPr>
              <a:t>TG Motion to approve the formation of CRG</a:t>
            </a:r>
            <a:br>
              <a:rPr lang="en-US" altLang="ja-JP" sz="3600" dirty="0">
                <a:latin typeface="+mn-lt"/>
              </a:rPr>
            </a:br>
            <a:endParaRPr kumimoji="1" lang="ja-JP" altLang="en-US" sz="3600" dirty="0">
              <a:latin typeface="+mn-lt"/>
            </a:endParaRPr>
          </a:p>
        </p:txBody>
      </p:sp>
      <p:sp>
        <p:nvSpPr>
          <p:cNvPr id="4" name="日付プレースホルダー 3">
            <a:extLst>
              <a:ext uri="{FF2B5EF4-FFF2-40B4-BE49-F238E27FC236}">
                <a16:creationId xmlns:a16="http://schemas.microsoft.com/office/drawing/2014/main" id="{341FA931-3D4D-F703-0BE7-868983F2619E}"/>
              </a:ext>
            </a:extLst>
          </p:cNvPr>
          <p:cNvSpPr>
            <a:spLocks noGrp="1"/>
          </p:cNvSpPr>
          <p:nvPr>
            <p:ph type="dt" sz="half" idx="2"/>
          </p:nvPr>
        </p:nvSpPr>
        <p:spPr>
          <a:xfrm>
            <a:off x="685800" y="378281"/>
            <a:ext cx="1600200" cy="215444"/>
          </a:xfrm>
        </p:spPr>
        <p:txBody>
          <a:bodyPr/>
          <a:lstStyle/>
          <a:p>
            <a:r>
              <a:rPr lang="en-US" altLang="ja-JP"/>
              <a:t>September 2025</a:t>
            </a:r>
            <a:endParaRPr lang="en-US" altLang="ja-JP" dirty="0"/>
          </a:p>
        </p:txBody>
      </p:sp>
      <p:sp>
        <p:nvSpPr>
          <p:cNvPr id="5" name="スライド番号プレースホルダー 4">
            <a:extLst>
              <a:ext uri="{FF2B5EF4-FFF2-40B4-BE49-F238E27FC236}">
                <a16:creationId xmlns:a16="http://schemas.microsoft.com/office/drawing/2014/main" id="{BFE722B9-A2E5-D3ED-862A-E76F1ABF420E}"/>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Tree>
    <p:extLst>
      <p:ext uri="{BB962C8B-B14F-4D97-AF65-F5344CB8AC3E}">
        <p14:creationId xmlns:p14="http://schemas.microsoft.com/office/powerpoint/2010/main" val="1830658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C2AF7-3E5A-B02A-78E5-400556161547}"/>
            </a:ext>
          </a:extLst>
        </p:cNvPr>
        <p:cNvGrpSpPr/>
        <p:nvPr/>
      </p:nvGrpSpPr>
      <p:grpSpPr>
        <a:xfrm>
          <a:off x="0" y="0"/>
          <a:ext cx="0" cy="0"/>
          <a:chOff x="0" y="0"/>
          <a:chExt cx="0" cy="0"/>
        </a:xfrm>
      </p:grpSpPr>
      <p:sp>
        <p:nvSpPr>
          <p:cNvPr id="83" name="CustomShape 29">
            <a:extLst>
              <a:ext uri="{FF2B5EF4-FFF2-40B4-BE49-F238E27FC236}">
                <a16:creationId xmlns:a16="http://schemas.microsoft.com/office/drawing/2014/main" id="{FB6CC50E-0E08-FCE5-10EB-2A7D6574D6B1}"/>
              </a:ext>
            </a:extLst>
          </p:cNvPr>
          <p:cNvSpPr/>
          <p:nvPr/>
        </p:nvSpPr>
        <p:spPr>
          <a:xfrm>
            <a:off x="457200" y="2618509"/>
            <a:ext cx="8226000" cy="3891472"/>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Approve all comment resolutions contained in document 15-25-0453-05 and direct the technical editor to apply the resolutions to produce P802.15.6ma_D07</a:t>
            </a:r>
          </a:p>
          <a:p>
            <a:pPr>
              <a:lnSpc>
                <a:spcPct val="100000"/>
              </a:lnSpc>
            </a:pPr>
            <a:endParaRPr lang="en-US" sz="2000" b="0" i="1" strike="noStrike" spc="-1" dirty="0">
              <a:solidFill>
                <a:srgbClr val="000000"/>
              </a:solidFill>
              <a:latin typeface="Arial"/>
              <a:ea typeface="DejaVu Sans"/>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0" strike="noStrike" spc="-1" dirty="0">
                <a:solidFill>
                  <a:srgbClr val="000000"/>
                </a:solidFill>
                <a:latin typeface="Arial"/>
                <a:ea typeface="DejaVu Sans"/>
              </a:rPr>
              <a:t>Seconded by: Takumi Kobayashi</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p>
          <a:p>
            <a:pPr>
              <a:lnSpc>
                <a:spcPct val="100000"/>
              </a:lnSpc>
            </a:pPr>
            <a:endParaRPr lang="en-US" sz="2000"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a typeface="DejaVu Sans"/>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p:txBody>
      </p:sp>
      <p:sp>
        <p:nvSpPr>
          <p:cNvPr id="84" name="PlaceHolder 1">
            <a:extLst>
              <a:ext uri="{FF2B5EF4-FFF2-40B4-BE49-F238E27FC236}">
                <a16:creationId xmlns:a16="http://schemas.microsoft.com/office/drawing/2014/main" id="{4F96FCDB-9996-0719-9EDC-54F3F5BECB3F}"/>
              </a:ext>
            </a:extLst>
          </p:cNvPr>
          <p:cNvSpPr>
            <a:spLocks noGrp="1"/>
          </p:cNvSpPr>
          <p:nvPr>
            <p:ph type="title"/>
          </p:nvPr>
        </p:nvSpPr>
        <p:spPr>
          <a:xfrm>
            <a:off x="34637" y="869964"/>
            <a:ext cx="9074726"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b="0" strike="noStrike" spc="-1" dirty="0">
                <a:solidFill>
                  <a:srgbClr val="000000"/>
                </a:solidFill>
                <a:latin typeface="Arial"/>
              </a:rPr>
              <a:t>Approval of Consolidated Comments</a:t>
            </a:r>
            <a:endParaRPr lang="en-US" sz="4000" b="0" strike="noStrike" spc="-1" dirty="0">
              <a:solidFill>
                <a:srgbClr val="000000"/>
              </a:solidFill>
              <a:latin typeface="Arial"/>
            </a:endParaRPr>
          </a:p>
        </p:txBody>
      </p:sp>
      <p:sp>
        <p:nvSpPr>
          <p:cNvPr id="2" name="日付プレースホルダー 1">
            <a:extLst>
              <a:ext uri="{FF2B5EF4-FFF2-40B4-BE49-F238E27FC236}">
                <a16:creationId xmlns:a16="http://schemas.microsoft.com/office/drawing/2014/main" id="{CD1AA616-46F4-F870-3957-8B1AED4E5293}"/>
              </a:ext>
            </a:extLst>
          </p:cNvPr>
          <p:cNvSpPr>
            <a:spLocks noGrp="1"/>
          </p:cNvSpPr>
          <p:nvPr>
            <p:ph type="dt" sz="half" idx="2"/>
          </p:nvPr>
        </p:nvSpPr>
        <p:spPr>
          <a:xfrm>
            <a:off x="684483" y="394156"/>
            <a:ext cx="1600200" cy="215444"/>
          </a:xfrm>
        </p:spPr>
        <p:txBody>
          <a:bodyPr/>
          <a:lstStyle/>
          <a:p>
            <a:r>
              <a:rPr lang="en-US" altLang="ja-JP"/>
              <a:t>September 2025</a:t>
            </a:r>
            <a:endParaRPr lang="en-US" altLang="ja-JP" dirty="0"/>
          </a:p>
        </p:txBody>
      </p:sp>
      <p:sp>
        <p:nvSpPr>
          <p:cNvPr id="3" name="スライド番号プレースホルダー 2">
            <a:extLst>
              <a:ext uri="{FF2B5EF4-FFF2-40B4-BE49-F238E27FC236}">
                <a16:creationId xmlns:a16="http://schemas.microsoft.com/office/drawing/2014/main" id="{D1E9279D-58ED-BBE9-8C9D-FE5F41D25870}"/>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6</a:t>
            </a:fld>
            <a:endParaRPr lang="en-US" altLang="ja-JP" dirty="0"/>
          </a:p>
        </p:txBody>
      </p:sp>
    </p:spTree>
    <p:extLst>
      <p:ext uri="{BB962C8B-B14F-4D97-AF65-F5344CB8AC3E}">
        <p14:creationId xmlns:p14="http://schemas.microsoft.com/office/powerpoint/2010/main" val="3507038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2025</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customXml/itemProps2.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6791FD-07AB-4A40-BA41-7310A9FDAE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110915</TotalTime>
  <Words>721</Words>
  <Application>Microsoft Office PowerPoint</Application>
  <PresentationFormat>画面に合わせる (4:3)</PresentationFormat>
  <Paragraphs>78</Paragraphs>
  <Slides>7</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Ｐゴシック</vt:lpstr>
      <vt:lpstr>游ゴシック</vt:lpstr>
      <vt:lpstr>Arial</vt:lpstr>
      <vt:lpstr>Times New Roman</vt:lpstr>
      <vt:lpstr>IEEE-P802_15</vt:lpstr>
      <vt:lpstr>PowerPoint プレゼンテーション</vt:lpstr>
      <vt:lpstr>IEEE 802.15 TG15.6ma  (Revision of IEEE802.15.6-2012)  TG Motions to Approve Comments Resolution for initial SA Ballot for P802.15.6ma_D06  In Personal and Virtual Hybrid Interim Session Wakoloa, Hawaii, USA September 18th, 2025 Ryuji Kohno Yokohama National University(YNU), YRP International Alliance Institute(YRP-IAI)</vt:lpstr>
      <vt:lpstr>TG motion: TG6ma Draft needs edits before SA recirculation</vt:lpstr>
      <vt:lpstr>TG motion: Draft needs to be edited before 2nd SA Ballot</vt:lpstr>
      <vt:lpstr> TG Motion to approve the formation of CRG </vt:lpstr>
      <vt:lpstr>TG motion: Approval of Consolidated Comments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208</cp:revision>
  <cp:lastPrinted>2022-07-06T15:32:43Z</cp:lastPrinted>
  <dcterms:created xsi:type="dcterms:W3CDTF">2020-12-17T10:56:09Z</dcterms:created>
  <dcterms:modified xsi:type="dcterms:W3CDTF">2025-09-19T01:40:51Z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