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147472334" r:id="rId3"/>
    <p:sldId id="2147472340" r:id="rId4"/>
    <p:sldId id="2147472234" r:id="rId5"/>
    <p:sldId id="2147472335" r:id="rId6"/>
    <p:sldId id="2147472336" r:id="rId7"/>
    <p:sldId id="2147472337" r:id="rId8"/>
    <p:sldId id="2147472338" r:id="rId9"/>
    <p:sldId id="2147472339" r:id="rId10"/>
    <p:sldId id="2147472323" r:id="rId11"/>
    <p:sldId id="2147472322" r:id="rId12"/>
    <p:sldId id="2147472321" r:id="rId13"/>
    <p:sldId id="2147472301" r:id="rId14"/>
    <p:sldId id="214747233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4F81BD"/>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4"/>
    <p:restoredTop sz="96405"/>
  </p:normalViewPr>
  <p:slideViewPr>
    <p:cSldViewPr>
      <p:cViewPr varScale="1">
        <p:scale>
          <a:sx n="124" d="100"/>
          <a:sy n="124" d="100"/>
        </p:scale>
        <p:origin x="1752" y="168"/>
      </p:cViewPr>
      <p:guideLst>
        <p:guide orient="horz" pos="2160"/>
        <p:guide pos="2880"/>
      </p:guideLst>
    </p:cSldViewPr>
  </p:slideViewPr>
  <p:notesTextViewPr>
    <p:cViewPr>
      <p:scale>
        <a:sx n="1" d="1"/>
        <a:sy n="1" d="1"/>
      </p:scale>
      <p:origin x="0" y="0"/>
    </p:cViewPr>
  </p:notesTextViewPr>
  <p:sorterViewPr>
    <p:cViewPr>
      <p:scale>
        <a:sx n="76" d="100"/>
        <a:sy n="7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FB6476E2-48F4-6D4A-8617-DBF48E521CCA}" type="slidenum">
              <a:rPr lang="en-US" altLang="ja-JP" smtClean="0"/>
              <a:pPr/>
              <a:t>4</a:t>
            </a:fld>
            <a:endParaRPr lang="en-US" altLang="ja-JP"/>
          </a:p>
        </p:txBody>
      </p:sp>
    </p:spTree>
    <p:extLst>
      <p:ext uri="{BB962C8B-B14F-4D97-AF65-F5344CB8AC3E}">
        <p14:creationId xmlns:p14="http://schemas.microsoft.com/office/powerpoint/2010/main" val="3452675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b="1"/>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a:xfrm>
            <a:off x="685800" y="378281"/>
            <a:ext cx="1600200" cy="215444"/>
          </a:xfrm>
        </p:spPr>
        <p:txBody>
          <a:bodyPr/>
          <a:lstStyle>
            <a:lvl1pPr>
              <a:defRPr/>
            </a:lvl1pPr>
          </a:lstStyle>
          <a:p>
            <a:r>
              <a:rPr lang="en-US" altLang="ja-JP" dirty="0"/>
              <a:t>September 2025</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lvl1pPr>
              <a:defRPr b="1"/>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a:xfrm>
            <a:off x="685800" y="378281"/>
            <a:ext cx="1600200" cy="215444"/>
          </a:xfrm>
        </p:spPr>
        <p:txBody>
          <a:bodyPr/>
          <a:lstStyle>
            <a:lvl1pPr>
              <a:defRPr/>
            </a:lvl1pPr>
          </a:lstStyle>
          <a:p>
            <a:r>
              <a:rPr lang="en-US" altLang="ja-JP" dirty="0"/>
              <a:t>September 2025</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a:xfrm>
            <a:off x="685800" y="378281"/>
            <a:ext cx="1600200" cy="215444"/>
          </a:xfrm>
        </p:spPr>
        <p:txBody>
          <a:bodyPr/>
          <a:lstStyle>
            <a:lvl1pPr>
              <a:defRPr/>
            </a:lvl1pPr>
          </a:lstStyle>
          <a:p>
            <a:r>
              <a:rPr lang="en-US" altLang="ja-JP" dirty="0"/>
              <a:t>September 2025</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September 2025</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September 2025</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dirty="0"/>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September 2025</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15-25-0496-00-04ad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b="1"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cs typeface="Times New Roman" panose="02020603050405020304" pitchFamily="18" charset="0"/>
              </a:rPr>
              <a:t>Summary of Discussion on Merged baseline for</a:t>
            </a:r>
            <a:r>
              <a:rPr lang="ja-JP" altLang="en-US" sz="1600" b="1">
                <a:cs typeface="Times New Roman" panose="02020603050405020304" pitchFamily="18" charset="0"/>
              </a:rPr>
              <a:t> </a:t>
            </a:r>
            <a:r>
              <a:rPr lang="en-US" altLang="ja-JP" sz="1600" b="1" dirty="0">
                <a:cs typeface="Times New Roman" panose="02020603050405020304" pitchFamily="18" charset="0"/>
              </a:rPr>
              <a:t>SUN OFDM LR</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18 Sept 2025</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a:t>
            </a:r>
            <a:r>
              <a:rPr lang="ja-JP" altLang="en-US" sz="1600">
                <a:solidFill>
                  <a:schemeClr val="tx2"/>
                </a:solidFill>
                <a:ea typeface="ＭＳ Ｐゴシック" panose="020B0600070205080204" pitchFamily="34" charset="-128"/>
              </a:rPr>
              <a:t>　</a:t>
            </a:r>
            <a:r>
              <a:rPr lang="en-US" altLang="ja-JP" sz="1600" dirty="0">
                <a:solidFill>
                  <a:schemeClr val="tx2"/>
                </a:solidFill>
                <a:ea typeface="ＭＳ Ｐゴシック" panose="020B0600070205080204" pitchFamily="34" charset="-128"/>
              </a:rPr>
              <a:t>(Kyoto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lang="en-US" altLang="ja-JP" sz="1600" dirty="0">
                <a:cs typeface="Times New Roman" panose="02020603050405020304" pitchFamily="18" charset="0"/>
              </a:rPr>
              <a:t>The SUN OFDM LR (Low Rate) proposed for 802.15.4ad in documents 15-25/0280r4 and 15-25/0392r0 has been organized. Based on these documents, the Next Step following the Hawaii meeting was discussed. At the Hawaii meeting, the proposal merging and the standard baseline were discussed among the proposers.</a:t>
            </a:r>
            <a:r>
              <a:rPr lang="en-US" altLang="ja-JP" sz="1600" dirty="0">
                <a:solidFill>
                  <a:srgbClr val="000000"/>
                </a:solidFill>
                <a:cs typeface="Times New Roman" panose="02020603050405020304" pitchFamily="18" charset="0"/>
              </a:rPr>
              <a:t> </a:t>
            </a:r>
            <a:r>
              <a:rPr lang="en-US" altLang="ja-JP" sz="1600" dirty="0">
                <a:cs typeface="Times New Roman" panose="02020603050405020304" pitchFamily="18" charset="0"/>
              </a:rPr>
              <a:t>This document is a summary of the discussion on SUN OFDM LR among these proposers. </a:t>
            </a:r>
            <a:r>
              <a:rPr lang="en-US" altLang="ja-JP" sz="1600" dirty="0">
                <a:ea typeface="ＭＳ Ｐゴシック" panose="020B0600070205080204" pitchFamily="34" charset="-128"/>
              </a:rPr>
              <a:t>A 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CD5244-D805-FA7D-D6C4-C0521AAEFD2A}"/>
              </a:ext>
            </a:extLst>
          </p:cNvPr>
          <p:cNvSpPr>
            <a:spLocks noGrp="1"/>
          </p:cNvSpPr>
          <p:nvPr>
            <p:ph type="title"/>
          </p:nvPr>
        </p:nvSpPr>
        <p:spPr/>
        <p:txBody>
          <a:bodyPr/>
          <a:lstStyle/>
          <a:p>
            <a:r>
              <a:rPr lang="en-US" altLang="ja-JP" b="1" dirty="0"/>
              <a:t>Reference modulator diagram</a:t>
            </a:r>
            <a:endParaRPr kumimoji="1" lang="ja-JP" altLang="en-US" b="1"/>
          </a:p>
        </p:txBody>
      </p:sp>
      <p:sp>
        <p:nvSpPr>
          <p:cNvPr id="4" name="日付プレースホルダー 3">
            <a:extLst>
              <a:ext uri="{FF2B5EF4-FFF2-40B4-BE49-F238E27FC236}">
                <a16:creationId xmlns:a16="http://schemas.microsoft.com/office/drawing/2014/main" id="{C01A141F-C98D-DE9E-2AF2-2924A8B2291B}"/>
              </a:ext>
            </a:extLst>
          </p:cNvPr>
          <p:cNvSpPr>
            <a:spLocks noGrp="1"/>
          </p:cNvSpPr>
          <p:nvPr>
            <p:ph type="dt" sz="half" idx="10"/>
          </p:nvPr>
        </p:nvSpPr>
        <p:spPr>
          <a:xfrm>
            <a:off x="685800" y="378281"/>
            <a:ext cx="1600200" cy="215444"/>
          </a:xfrm>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E8569FE6-D977-CF38-5D1F-1743514F7E10}"/>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10</a:t>
            </a:fld>
            <a:endParaRPr lang="en-US" altLang="ja-JP"/>
          </a:p>
        </p:txBody>
      </p:sp>
      <p:sp>
        <p:nvSpPr>
          <p:cNvPr id="6" name="フッター プレースホルダー 5">
            <a:extLst>
              <a:ext uri="{FF2B5EF4-FFF2-40B4-BE49-F238E27FC236}">
                <a16:creationId xmlns:a16="http://schemas.microsoft.com/office/drawing/2014/main" id="{0232A738-3C0A-19AD-94CF-AAFAFD8F52AB}"/>
              </a:ext>
            </a:extLst>
          </p:cNvPr>
          <p:cNvSpPr>
            <a:spLocks noGrp="1"/>
          </p:cNvSpPr>
          <p:nvPr>
            <p:ph type="ftr" sz="quarter" idx="11"/>
          </p:nvPr>
        </p:nvSpPr>
        <p:spPr/>
        <p:txBody>
          <a:bodyPr/>
          <a:lstStyle/>
          <a:p>
            <a:r>
              <a:rPr lang="en-US" altLang="ja-JP"/>
              <a:t>H. Harada (Kyoto University)</a:t>
            </a:r>
            <a:endParaRPr lang="en-US" altLang="ja-JP" dirty="0"/>
          </a:p>
        </p:txBody>
      </p:sp>
      <p:cxnSp>
        <p:nvCxnSpPr>
          <p:cNvPr id="7" name="直線矢印コネクタ 6">
            <a:extLst>
              <a:ext uri="{FF2B5EF4-FFF2-40B4-BE49-F238E27FC236}">
                <a16:creationId xmlns:a16="http://schemas.microsoft.com/office/drawing/2014/main" id="{25574544-20AC-331B-2F1F-A10335924B0B}"/>
              </a:ext>
            </a:extLst>
          </p:cNvPr>
          <p:cNvCxnSpPr>
            <a:cxnSpLocks/>
          </p:cNvCxnSpPr>
          <p:nvPr/>
        </p:nvCxnSpPr>
        <p:spPr>
          <a:xfrm>
            <a:off x="645303" y="2212863"/>
            <a:ext cx="284396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2CC21E01-E59C-D4A4-1C73-25D939CC91C4}"/>
              </a:ext>
            </a:extLst>
          </p:cNvPr>
          <p:cNvSpPr txBox="1"/>
          <p:nvPr/>
        </p:nvSpPr>
        <p:spPr>
          <a:xfrm>
            <a:off x="144966" y="1913239"/>
            <a:ext cx="1401346" cy="307777"/>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SHR</a:t>
            </a:r>
          </a:p>
        </p:txBody>
      </p:sp>
      <p:sp>
        <p:nvSpPr>
          <p:cNvPr id="9" name="テキスト ボックス 8">
            <a:extLst>
              <a:ext uri="{FF2B5EF4-FFF2-40B4-BE49-F238E27FC236}">
                <a16:creationId xmlns:a16="http://schemas.microsoft.com/office/drawing/2014/main" id="{334BB86C-03F1-9BED-F15A-95211F4FC5DE}"/>
              </a:ext>
            </a:extLst>
          </p:cNvPr>
          <p:cNvSpPr txBox="1"/>
          <p:nvPr/>
        </p:nvSpPr>
        <p:spPr>
          <a:xfrm>
            <a:off x="3426866" y="1845454"/>
            <a:ext cx="1017289" cy="738664"/>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BPSK</a:t>
            </a:r>
          </a:p>
          <a:p>
            <a:pPr algn="ctr"/>
            <a:r>
              <a:rPr kumimoji="1" lang="en-US" altLang="ja-JP" sz="1400" dirty="0">
                <a:cs typeface="Times New Roman" panose="02020603050405020304" pitchFamily="18" charset="0"/>
              </a:rPr>
              <a:t>modulation mapper</a:t>
            </a:r>
            <a:endParaRPr kumimoji="1" lang="ja-JP" altLang="en-US" sz="1400">
              <a:latin typeface="Times New Roman" panose="02020603050405020304" pitchFamily="18" charset="0"/>
              <a:cs typeface="Times New Roman" panose="02020603050405020304" pitchFamily="18" charset="0"/>
            </a:endParaRPr>
          </a:p>
        </p:txBody>
      </p:sp>
      <p:cxnSp>
        <p:nvCxnSpPr>
          <p:cNvPr id="10" name="直線矢印コネクタ 9">
            <a:extLst>
              <a:ext uri="{FF2B5EF4-FFF2-40B4-BE49-F238E27FC236}">
                <a16:creationId xmlns:a16="http://schemas.microsoft.com/office/drawing/2014/main" id="{F353FC27-194D-0176-B74C-BA830149B5E1}"/>
              </a:ext>
            </a:extLst>
          </p:cNvPr>
          <p:cNvCxnSpPr>
            <a:cxnSpLocks/>
          </p:cNvCxnSpPr>
          <p:nvPr/>
        </p:nvCxnSpPr>
        <p:spPr>
          <a:xfrm>
            <a:off x="2143377" y="3489582"/>
            <a:ext cx="28789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C97382DF-7817-8E49-D4B2-B6F670D18D39}"/>
              </a:ext>
            </a:extLst>
          </p:cNvPr>
          <p:cNvSpPr txBox="1"/>
          <p:nvPr/>
        </p:nvSpPr>
        <p:spPr>
          <a:xfrm>
            <a:off x="479304" y="2698509"/>
            <a:ext cx="753732" cy="738664"/>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PHR</a:t>
            </a:r>
          </a:p>
          <a:p>
            <a:pPr algn="ctr"/>
            <a:r>
              <a:rPr kumimoji="1" lang="en-US" altLang="ja-JP" sz="1400" dirty="0">
                <a:latin typeface="Times New Roman" panose="02020603050405020304" pitchFamily="18" charset="0"/>
                <a:cs typeface="Times New Roman" panose="02020603050405020304" pitchFamily="18" charset="0"/>
              </a:rPr>
              <a:t>PHY</a:t>
            </a:r>
          </a:p>
          <a:p>
            <a:pPr algn="ctr"/>
            <a:r>
              <a:rPr kumimoji="1" lang="en-US" altLang="ja-JP" sz="1400" dirty="0">
                <a:cs typeface="Times New Roman" panose="02020603050405020304" pitchFamily="18" charset="0"/>
              </a:rPr>
              <a:t>payload</a:t>
            </a:r>
            <a:endParaRPr kumimoji="1" lang="en-US" altLang="ja-JP" sz="1400" dirty="0">
              <a:latin typeface="Times New Roman" panose="02020603050405020304" pitchFamily="18" charset="0"/>
              <a:cs typeface="Times New Roman" panose="02020603050405020304" pitchFamily="18" charset="0"/>
            </a:endParaRPr>
          </a:p>
        </p:txBody>
      </p:sp>
      <p:sp>
        <p:nvSpPr>
          <p:cNvPr id="12" name="正方形/長方形 11">
            <a:extLst>
              <a:ext uri="{FF2B5EF4-FFF2-40B4-BE49-F238E27FC236}">
                <a16:creationId xmlns:a16="http://schemas.microsoft.com/office/drawing/2014/main" id="{BD5B6198-1DC3-D439-AD2B-771B49622E29}"/>
              </a:ext>
            </a:extLst>
          </p:cNvPr>
          <p:cNvSpPr/>
          <p:nvPr/>
        </p:nvSpPr>
        <p:spPr>
          <a:xfrm>
            <a:off x="1301805" y="3256481"/>
            <a:ext cx="841572" cy="4900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766DADD9-6805-6C7E-5CFE-60EF269AE223}"/>
              </a:ext>
            </a:extLst>
          </p:cNvPr>
          <p:cNvSpPr txBox="1"/>
          <p:nvPr/>
        </p:nvSpPr>
        <p:spPr>
          <a:xfrm>
            <a:off x="1261567" y="3347623"/>
            <a:ext cx="922047" cy="307777"/>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Scrambler</a:t>
            </a:r>
            <a:endParaRPr kumimoji="1" lang="ja-JP" altLang="en-US" sz="1400">
              <a:latin typeface="Times New Roman" panose="02020603050405020304" pitchFamily="18" charset="0"/>
              <a:cs typeface="Times New Roman" panose="02020603050405020304" pitchFamily="18" charset="0"/>
            </a:endParaRPr>
          </a:p>
        </p:txBody>
      </p:sp>
      <p:sp>
        <p:nvSpPr>
          <p:cNvPr id="14" name="正方形/長方形 13">
            <a:extLst>
              <a:ext uri="{FF2B5EF4-FFF2-40B4-BE49-F238E27FC236}">
                <a16:creationId xmlns:a16="http://schemas.microsoft.com/office/drawing/2014/main" id="{ED311D8B-9C1F-5AD0-BCDD-A6B4BA373A80}"/>
              </a:ext>
            </a:extLst>
          </p:cNvPr>
          <p:cNvSpPr/>
          <p:nvPr/>
        </p:nvSpPr>
        <p:spPr>
          <a:xfrm>
            <a:off x="3489263" y="1903264"/>
            <a:ext cx="894772" cy="6574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7370BB77-45C0-2CD7-EDAE-33F80BC52AC9}"/>
              </a:ext>
            </a:extLst>
          </p:cNvPr>
          <p:cNvSpPr/>
          <p:nvPr/>
        </p:nvSpPr>
        <p:spPr>
          <a:xfrm>
            <a:off x="2417918" y="3258847"/>
            <a:ext cx="841572" cy="4900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B7497B3A-EB4B-B006-9F95-02D8EC4910B6}"/>
              </a:ext>
            </a:extLst>
          </p:cNvPr>
          <p:cNvSpPr txBox="1"/>
          <p:nvPr/>
        </p:nvSpPr>
        <p:spPr>
          <a:xfrm>
            <a:off x="2373316" y="3230129"/>
            <a:ext cx="922047" cy="523220"/>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FEC</a:t>
            </a:r>
          </a:p>
          <a:p>
            <a:pPr algn="ctr"/>
            <a:r>
              <a:rPr kumimoji="1" lang="en-US" altLang="ja-JP" sz="1400" dirty="0">
                <a:cs typeface="Times New Roman" panose="02020603050405020304" pitchFamily="18" charset="0"/>
              </a:rPr>
              <a:t>encoder</a:t>
            </a:r>
            <a:endParaRPr kumimoji="1" lang="ja-JP" altLang="en-US" sz="1400">
              <a:latin typeface="Times New Roman" panose="02020603050405020304" pitchFamily="18" charset="0"/>
              <a:cs typeface="Times New Roman" panose="02020603050405020304" pitchFamily="18" charset="0"/>
            </a:endParaRPr>
          </a:p>
        </p:txBody>
      </p:sp>
      <p:sp>
        <p:nvSpPr>
          <p:cNvPr id="17" name="正方形/長方形 16">
            <a:extLst>
              <a:ext uri="{FF2B5EF4-FFF2-40B4-BE49-F238E27FC236}">
                <a16:creationId xmlns:a16="http://schemas.microsoft.com/office/drawing/2014/main" id="{57125290-F806-86A6-7A3D-6DC64F06EC60}"/>
              </a:ext>
            </a:extLst>
          </p:cNvPr>
          <p:cNvSpPr/>
          <p:nvPr/>
        </p:nvSpPr>
        <p:spPr>
          <a:xfrm>
            <a:off x="3542463" y="3256481"/>
            <a:ext cx="841572" cy="4900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DFD24E6A-6F90-36FD-3249-3F912474BACA}"/>
              </a:ext>
            </a:extLst>
          </p:cNvPr>
          <p:cNvSpPr txBox="1"/>
          <p:nvPr/>
        </p:nvSpPr>
        <p:spPr>
          <a:xfrm>
            <a:off x="3443626" y="3336127"/>
            <a:ext cx="1039246" cy="307777"/>
          </a:xfrm>
          <a:prstGeom prst="rect">
            <a:avLst/>
          </a:prstGeom>
          <a:noFill/>
        </p:spPr>
        <p:txBody>
          <a:bodyPr wrap="square" rtlCol="0">
            <a:spAutoFit/>
          </a:bodyPr>
          <a:lstStyle/>
          <a:p>
            <a:pPr algn="ctr"/>
            <a:r>
              <a:rPr kumimoji="1" lang="en-US" altLang="ja-JP" sz="1400" dirty="0" err="1">
                <a:latin typeface="Times New Roman" panose="02020603050405020304" pitchFamily="18" charset="0"/>
                <a:cs typeface="Times New Roman" panose="02020603050405020304" pitchFamily="18" charset="0"/>
              </a:rPr>
              <a:t>Interleaver</a:t>
            </a:r>
            <a:endParaRPr kumimoji="1" lang="ja-JP" altLang="en-US" sz="1400">
              <a:latin typeface="Times New Roman" panose="02020603050405020304" pitchFamily="18" charset="0"/>
              <a:cs typeface="Times New Roman" panose="02020603050405020304" pitchFamily="18" charset="0"/>
            </a:endParaRPr>
          </a:p>
        </p:txBody>
      </p:sp>
      <p:cxnSp>
        <p:nvCxnSpPr>
          <p:cNvPr id="19" name="直線矢印コネクタ 18">
            <a:extLst>
              <a:ext uri="{FF2B5EF4-FFF2-40B4-BE49-F238E27FC236}">
                <a16:creationId xmlns:a16="http://schemas.microsoft.com/office/drawing/2014/main" id="{D09409A7-89DB-D423-D6F6-93762039DC4C}"/>
              </a:ext>
            </a:extLst>
          </p:cNvPr>
          <p:cNvCxnSpPr>
            <a:cxnSpLocks/>
          </p:cNvCxnSpPr>
          <p:nvPr/>
        </p:nvCxnSpPr>
        <p:spPr>
          <a:xfrm>
            <a:off x="3259490" y="3489582"/>
            <a:ext cx="28789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74062BF2-5DC6-9A48-1FC8-077CF41D5BD7}"/>
              </a:ext>
            </a:extLst>
          </p:cNvPr>
          <p:cNvCxnSpPr>
            <a:cxnSpLocks/>
          </p:cNvCxnSpPr>
          <p:nvPr/>
        </p:nvCxnSpPr>
        <p:spPr>
          <a:xfrm>
            <a:off x="4390806" y="3489582"/>
            <a:ext cx="28789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B47C2EFD-E886-EB24-59D0-16395BCB68A2}"/>
              </a:ext>
            </a:extLst>
          </p:cNvPr>
          <p:cNvCxnSpPr>
            <a:cxnSpLocks/>
          </p:cNvCxnSpPr>
          <p:nvPr/>
        </p:nvCxnSpPr>
        <p:spPr>
          <a:xfrm>
            <a:off x="489283" y="3489582"/>
            <a:ext cx="81252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0C666CC2-0810-0105-7918-850942F53449}"/>
              </a:ext>
            </a:extLst>
          </p:cNvPr>
          <p:cNvSpPr txBox="1"/>
          <p:nvPr/>
        </p:nvSpPr>
        <p:spPr>
          <a:xfrm>
            <a:off x="460956" y="4016631"/>
            <a:ext cx="753732" cy="523220"/>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Pilot data</a:t>
            </a:r>
          </a:p>
        </p:txBody>
      </p:sp>
      <p:cxnSp>
        <p:nvCxnSpPr>
          <p:cNvPr id="23" name="直線矢印コネクタ 22">
            <a:extLst>
              <a:ext uri="{FF2B5EF4-FFF2-40B4-BE49-F238E27FC236}">
                <a16:creationId xmlns:a16="http://schemas.microsoft.com/office/drawing/2014/main" id="{BE0DB075-B1C3-6B70-CBC2-3256747BF05F}"/>
              </a:ext>
            </a:extLst>
          </p:cNvPr>
          <p:cNvCxnSpPr>
            <a:cxnSpLocks/>
          </p:cNvCxnSpPr>
          <p:nvPr/>
        </p:nvCxnSpPr>
        <p:spPr>
          <a:xfrm>
            <a:off x="489283" y="4501003"/>
            <a:ext cx="305318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74F62AB5-7EDA-C44A-372B-5652D9FC4898}"/>
              </a:ext>
            </a:extLst>
          </p:cNvPr>
          <p:cNvSpPr/>
          <p:nvPr/>
        </p:nvSpPr>
        <p:spPr>
          <a:xfrm>
            <a:off x="3543900" y="4242871"/>
            <a:ext cx="841572" cy="4900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0DECAF11-AA6D-3A49-5E50-D687E33730D1}"/>
              </a:ext>
            </a:extLst>
          </p:cNvPr>
          <p:cNvSpPr txBox="1"/>
          <p:nvPr/>
        </p:nvSpPr>
        <p:spPr>
          <a:xfrm>
            <a:off x="3493736" y="4237826"/>
            <a:ext cx="922047" cy="523220"/>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Pilot data</a:t>
            </a:r>
          </a:p>
          <a:p>
            <a:pPr algn="ctr"/>
            <a:r>
              <a:rPr kumimoji="1" lang="en-US" altLang="ja-JP" sz="1400" dirty="0">
                <a:cs typeface="Times New Roman" panose="02020603050405020304" pitchFamily="18" charset="0"/>
              </a:rPr>
              <a:t>generator</a:t>
            </a:r>
            <a:endParaRPr kumimoji="1" lang="ja-JP" altLang="en-US" sz="1400">
              <a:latin typeface="Times New Roman" panose="02020603050405020304" pitchFamily="18" charset="0"/>
              <a:cs typeface="Times New Roman" panose="02020603050405020304" pitchFamily="18" charset="0"/>
            </a:endParaRPr>
          </a:p>
        </p:txBody>
      </p:sp>
      <p:cxnSp>
        <p:nvCxnSpPr>
          <p:cNvPr id="26" name="直線矢印コネクタ 25">
            <a:extLst>
              <a:ext uri="{FF2B5EF4-FFF2-40B4-BE49-F238E27FC236}">
                <a16:creationId xmlns:a16="http://schemas.microsoft.com/office/drawing/2014/main" id="{98D33937-9DE9-08EC-2D9F-1F08DD4F4A4F}"/>
              </a:ext>
            </a:extLst>
          </p:cNvPr>
          <p:cNvCxnSpPr>
            <a:cxnSpLocks/>
          </p:cNvCxnSpPr>
          <p:nvPr/>
        </p:nvCxnSpPr>
        <p:spPr>
          <a:xfrm>
            <a:off x="4390806" y="4501003"/>
            <a:ext cx="28789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7" name="正方形/長方形 26">
            <a:extLst>
              <a:ext uri="{FF2B5EF4-FFF2-40B4-BE49-F238E27FC236}">
                <a16:creationId xmlns:a16="http://schemas.microsoft.com/office/drawing/2014/main" id="{68802CC3-FF09-D823-2A9E-324D2AF246FA}"/>
              </a:ext>
            </a:extLst>
          </p:cNvPr>
          <p:cNvSpPr/>
          <p:nvPr/>
        </p:nvSpPr>
        <p:spPr>
          <a:xfrm>
            <a:off x="4685864" y="2858814"/>
            <a:ext cx="1026181" cy="1874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A4BD4503-B472-C833-3342-E750BA3466AA}"/>
              </a:ext>
            </a:extLst>
          </p:cNvPr>
          <p:cNvSpPr txBox="1"/>
          <p:nvPr/>
        </p:nvSpPr>
        <p:spPr>
          <a:xfrm>
            <a:off x="4618448" y="2902555"/>
            <a:ext cx="1167695" cy="1815882"/>
          </a:xfrm>
          <a:prstGeom prst="rect">
            <a:avLst/>
          </a:prstGeom>
          <a:noFill/>
        </p:spPr>
        <p:txBody>
          <a:bodyPr wrap="square" rtlCol="0">
            <a:spAutoFit/>
          </a:bodyPr>
          <a:lstStyle/>
          <a:p>
            <a:pPr algn="ctr"/>
            <a:r>
              <a:rPr kumimoji="1" lang="en-US" altLang="ja-JP" sz="1400" dirty="0">
                <a:cs typeface="Times New Roman" panose="02020603050405020304" pitchFamily="18" charset="0"/>
              </a:rPr>
              <a:t>Data Spreading,</a:t>
            </a:r>
          </a:p>
          <a:p>
            <a:pPr algn="ctr"/>
            <a:r>
              <a:rPr kumimoji="1" lang="en-US" altLang="ja-JP" sz="1400" dirty="0">
                <a:cs typeface="Times New Roman" panose="02020603050405020304" pitchFamily="18" charset="0"/>
              </a:rPr>
              <a:t>Block </a:t>
            </a:r>
            <a:r>
              <a:rPr kumimoji="1" lang="en-US" altLang="ja-JP" sz="1400" dirty="0" err="1">
                <a:cs typeface="Times New Roman" panose="02020603050405020304" pitchFamily="18" charset="0"/>
              </a:rPr>
              <a:t>configurationand</a:t>
            </a:r>
            <a:r>
              <a:rPr kumimoji="1" lang="en-US" altLang="ja-JP" sz="1400" dirty="0">
                <a:cs typeface="Times New Roman" panose="02020603050405020304" pitchFamily="18" charset="0"/>
              </a:rPr>
              <a:t> </a:t>
            </a:r>
            <a:br>
              <a:rPr kumimoji="1" lang="en-US" altLang="ja-JP" sz="1400" dirty="0">
                <a:cs typeface="Times New Roman" panose="02020603050405020304" pitchFamily="18" charset="0"/>
              </a:rPr>
            </a:br>
            <a:r>
              <a:rPr kumimoji="1" lang="en-US" altLang="ja-JP" sz="1400" dirty="0">
                <a:cs typeface="Times New Roman" panose="02020603050405020304" pitchFamily="18" charset="0"/>
              </a:rPr>
              <a:t>BPSK </a:t>
            </a:r>
            <a:br>
              <a:rPr kumimoji="1" lang="en-US" altLang="ja-JP" sz="1400" dirty="0">
                <a:cs typeface="Times New Roman" panose="02020603050405020304" pitchFamily="18" charset="0"/>
              </a:rPr>
            </a:br>
            <a:r>
              <a:rPr kumimoji="1" lang="en-US" altLang="ja-JP" sz="1400" dirty="0">
                <a:cs typeface="Times New Roman" panose="02020603050405020304" pitchFamily="18" charset="0"/>
              </a:rPr>
              <a:t>modulation mapper</a:t>
            </a:r>
          </a:p>
        </p:txBody>
      </p:sp>
      <p:cxnSp>
        <p:nvCxnSpPr>
          <p:cNvPr id="29" name="直線矢印コネクタ 28">
            <a:extLst>
              <a:ext uri="{FF2B5EF4-FFF2-40B4-BE49-F238E27FC236}">
                <a16:creationId xmlns:a16="http://schemas.microsoft.com/office/drawing/2014/main" id="{4CB9B589-3A65-A3F5-B06E-47C205D217F9}"/>
              </a:ext>
            </a:extLst>
          </p:cNvPr>
          <p:cNvCxnSpPr>
            <a:cxnSpLocks/>
          </p:cNvCxnSpPr>
          <p:nvPr/>
        </p:nvCxnSpPr>
        <p:spPr>
          <a:xfrm>
            <a:off x="5711088" y="3783533"/>
            <a:ext cx="28789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AAD87D88-65BC-21D7-21C2-DD7F6BDD0A2F}"/>
              </a:ext>
            </a:extLst>
          </p:cNvPr>
          <p:cNvSpPr/>
          <p:nvPr/>
        </p:nvSpPr>
        <p:spPr>
          <a:xfrm>
            <a:off x="5994060" y="3538501"/>
            <a:ext cx="994323" cy="4900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0D492D3C-4043-AB28-2A40-5C358A2C34E5}"/>
              </a:ext>
            </a:extLst>
          </p:cNvPr>
          <p:cNvSpPr txBox="1"/>
          <p:nvPr/>
        </p:nvSpPr>
        <p:spPr>
          <a:xfrm>
            <a:off x="5951494" y="3527952"/>
            <a:ext cx="1061384" cy="523220"/>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Subcarrier</a:t>
            </a:r>
          </a:p>
          <a:p>
            <a:pPr algn="ctr"/>
            <a:r>
              <a:rPr kumimoji="1" lang="en-US" altLang="ja-JP" sz="1400" dirty="0">
                <a:cs typeface="Times New Roman" panose="02020603050405020304" pitchFamily="18" charset="0"/>
              </a:rPr>
              <a:t>mapper</a:t>
            </a:r>
            <a:endParaRPr kumimoji="1" lang="ja-JP" altLang="en-US" sz="1400">
              <a:latin typeface="Times New Roman" panose="02020603050405020304" pitchFamily="18" charset="0"/>
              <a:cs typeface="Times New Roman" panose="02020603050405020304" pitchFamily="18" charset="0"/>
            </a:endParaRPr>
          </a:p>
        </p:txBody>
      </p:sp>
      <p:sp>
        <p:nvSpPr>
          <p:cNvPr id="32" name="テキスト ボックス 31">
            <a:extLst>
              <a:ext uri="{FF2B5EF4-FFF2-40B4-BE49-F238E27FC236}">
                <a16:creationId xmlns:a16="http://schemas.microsoft.com/office/drawing/2014/main" id="{E0A5CE0B-DDDA-972A-F5CE-18DD64DCE2BE}"/>
              </a:ext>
            </a:extLst>
          </p:cNvPr>
          <p:cNvSpPr txBox="1"/>
          <p:nvPr/>
        </p:nvSpPr>
        <p:spPr>
          <a:xfrm>
            <a:off x="5960529" y="1951253"/>
            <a:ext cx="1061384" cy="523220"/>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Subcarrier</a:t>
            </a:r>
          </a:p>
          <a:p>
            <a:pPr algn="ctr"/>
            <a:r>
              <a:rPr kumimoji="1" lang="en-US" altLang="ja-JP" sz="1400" dirty="0">
                <a:cs typeface="Times New Roman" panose="02020603050405020304" pitchFamily="18" charset="0"/>
              </a:rPr>
              <a:t>mapper</a:t>
            </a:r>
            <a:endParaRPr kumimoji="1" lang="ja-JP" altLang="en-US" sz="1400">
              <a:latin typeface="Times New Roman" panose="02020603050405020304" pitchFamily="18" charset="0"/>
              <a:cs typeface="Times New Roman" panose="02020603050405020304" pitchFamily="18" charset="0"/>
            </a:endParaRPr>
          </a:p>
        </p:txBody>
      </p:sp>
      <p:sp>
        <p:nvSpPr>
          <p:cNvPr id="33" name="正方形/長方形 32">
            <a:extLst>
              <a:ext uri="{FF2B5EF4-FFF2-40B4-BE49-F238E27FC236}">
                <a16:creationId xmlns:a16="http://schemas.microsoft.com/office/drawing/2014/main" id="{1EECC8F4-2225-4FB1-68DA-62CB839B8798}"/>
              </a:ext>
            </a:extLst>
          </p:cNvPr>
          <p:cNvSpPr/>
          <p:nvPr/>
        </p:nvSpPr>
        <p:spPr>
          <a:xfrm>
            <a:off x="5999877" y="1984410"/>
            <a:ext cx="988505" cy="4900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矢印コネクタ 33">
            <a:extLst>
              <a:ext uri="{FF2B5EF4-FFF2-40B4-BE49-F238E27FC236}">
                <a16:creationId xmlns:a16="http://schemas.microsoft.com/office/drawing/2014/main" id="{C75E6542-8B89-9E95-64F7-C06795EAB8A6}"/>
              </a:ext>
            </a:extLst>
          </p:cNvPr>
          <p:cNvCxnSpPr>
            <a:cxnSpLocks/>
          </p:cNvCxnSpPr>
          <p:nvPr/>
        </p:nvCxnSpPr>
        <p:spPr>
          <a:xfrm>
            <a:off x="4376273" y="2239519"/>
            <a:ext cx="1617787"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5C61252A-D9D7-CE16-B400-D1C8CBBC7BC2}"/>
              </a:ext>
            </a:extLst>
          </p:cNvPr>
          <p:cNvCxnSpPr>
            <a:cxnSpLocks/>
          </p:cNvCxnSpPr>
          <p:nvPr/>
        </p:nvCxnSpPr>
        <p:spPr>
          <a:xfrm>
            <a:off x="6988383" y="3780923"/>
            <a:ext cx="28789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A6A57767-687D-2B99-B329-6E505CC479F6}"/>
              </a:ext>
            </a:extLst>
          </p:cNvPr>
          <p:cNvCxnSpPr>
            <a:cxnSpLocks/>
          </p:cNvCxnSpPr>
          <p:nvPr/>
        </p:nvCxnSpPr>
        <p:spPr>
          <a:xfrm>
            <a:off x="6988383" y="2248931"/>
            <a:ext cx="28789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6EE4BB58-80A6-DAAE-D773-63453A080CBE}"/>
              </a:ext>
            </a:extLst>
          </p:cNvPr>
          <p:cNvSpPr txBox="1"/>
          <p:nvPr/>
        </p:nvSpPr>
        <p:spPr>
          <a:xfrm rot="5400000">
            <a:off x="6747676" y="2849840"/>
            <a:ext cx="1500452" cy="307777"/>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Concatenation</a:t>
            </a:r>
            <a:endParaRPr kumimoji="1" lang="ja-JP" altLang="en-US" sz="1400">
              <a:latin typeface="Times New Roman" panose="02020603050405020304" pitchFamily="18" charset="0"/>
              <a:cs typeface="Times New Roman" panose="02020603050405020304" pitchFamily="18" charset="0"/>
            </a:endParaRPr>
          </a:p>
        </p:txBody>
      </p:sp>
      <p:sp>
        <p:nvSpPr>
          <p:cNvPr id="38" name="正方形/長方形 37">
            <a:extLst>
              <a:ext uri="{FF2B5EF4-FFF2-40B4-BE49-F238E27FC236}">
                <a16:creationId xmlns:a16="http://schemas.microsoft.com/office/drawing/2014/main" id="{A1158261-EBB3-77D7-80E0-8AA71BAF8143}"/>
              </a:ext>
            </a:extLst>
          </p:cNvPr>
          <p:cNvSpPr/>
          <p:nvPr/>
        </p:nvSpPr>
        <p:spPr>
          <a:xfrm>
            <a:off x="7299803" y="1977973"/>
            <a:ext cx="327214" cy="20653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直線矢印コネクタ 38">
            <a:extLst>
              <a:ext uri="{FF2B5EF4-FFF2-40B4-BE49-F238E27FC236}">
                <a16:creationId xmlns:a16="http://schemas.microsoft.com/office/drawing/2014/main" id="{E472B285-A5A7-3860-BDE8-DCE63770E82C}"/>
              </a:ext>
            </a:extLst>
          </p:cNvPr>
          <p:cNvCxnSpPr>
            <a:cxnSpLocks/>
          </p:cNvCxnSpPr>
          <p:nvPr/>
        </p:nvCxnSpPr>
        <p:spPr>
          <a:xfrm>
            <a:off x="8762909" y="2864609"/>
            <a:ext cx="287890"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C8FF382-E6AD-8821-D1AF-A99C1505E3E0}"/>
              </a:ext>
            </a:extLst>
          </p:cNvPr>
          <p:cNvCxnSpPr>
            <a:cxnSpLocks/>
          </p:cNvCxnSpPr>
          <p:nvPr/>
        </p:nvCxnSpPr>
        <p:spPr>
          <a:xfrm flipV="1">
            <a:off x="9046599" y="2867187"/>
            <a:ext cx="0" cy="2696705"/>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21122E3D-9F03-BE53-9EDF-0F1256874383}"/>
              </a:ext>
            </a:extLst>
          </p:cNvPr>
          <p:cNvCxnSpPr>
            <a:cxnSpLocks/>
          </p:cNvCxnSpPr>
          <p:nvPr/>
        </p:nvCxnSpPr>
        <p:spPr>
          <a:xfrm flipH="1">
            <a:off x="7057595" y="5551727"/>
            <a:ext cx="1977917"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5BE242E5-4D02-73DF-9F0A-42D8E5681E1F}"/>
              </a:ext>
            </a:extLst>
          </p:cNvPr>
          <p:cNvSpPr/>
          <p:nvPr/>
        </p:nvSpPr>
        <p:spPr>
          <a:xfrm>
            <a:off x="5894515" y="5208642"/>
            <a:ext cx="1172115" cy="6392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FC9D9BC9-88AB-8205-A088-36CED62B896E}"/>
              </a:ext>
            </a:extLst>
          </p:cNvPr>
          <p:cNvSpPr txBox="1"/>
          <p:nvPr/>
        </p:nvSpPr>
        <p:spPr>
          <a:xfrm>
            <a:off x="5902022" y="5283515"/>
            <a:ext cx="1172116" cy="523220"/>
          </a:xfrm>
          <a:prstGeom prst="rect">
            <a:avLst/>
          </a:prstGeom>
          <a:noFill/>
        </p:spPr>
        <p:txBody>
          <a:bodyPr wrap="none" rtlCol="0">
            <a:spAutoFit/>
          </a:bodyPr>
          <a:lstStyle/>
          <a:p>
            <a:pPr algn="ctr"/>
            <a:r>
              <a:rPr kumimoji="1" lang="en-US" altLang="ja-JP" sz="1400" dirty="0">
                <a:latin typeface="Times New Roman" panose="02020603050405020304" pitchFamily="18" charset="0"/>
                <a:cs typeface="Times New Roman" panose="02020603050405020304" pitchFamily="18" charset="0"/>
              </a:rPr>
              <a:t>Cyclic prefix </a:t>
            </a:r>
          </a:p>
          <a:p>
            <a:pPr algn="ctr"/>
            <a:r>
              <a:rPr kumimoji="1" lang="en-US" altLang="ja-JP" sz="1400" dirty="0">
                <a:latin typeface="Times New Roman" panose="02020603050405020304" pitchFamily="18" charset="0"/>
                <a:cs typeface="Times New Roman" panose="02020603050405020304" pitchFamily="18" charset="0"/>
              </a:rPr>
              <a:t>insertion</a:t>
            </a:r>
            <a:endParaRPr kumimoji="1" lang="ja-JP" altLang="en-US" sz="1400">
              <a:latin typeface="Times New Roman" panose="02020603050405020304" pitchFamily="18" charset="0"/>
              <a:cs typeface="Times New Roman" panose="02020603050405020304" pitchFamily="18" charset="0"/>
            </a:endParaRPr>
          </a:p>
        </p:txBody>
      </p:sp>
      <p:cxnSp>
        <p:nvCxnSpPr>
          <p:cNvPr id="46" name="直線矢印コネクタ 45">
            <a:extLst>
              <a:ext uri="{FF2B5EF4-FFF2-40B4-BE49-F238E27FC236}">
                <a16:creationId xmlns:a16="http://schemas.microsoft.com/office/drawing/2014/main" id="{80DE9B06-E00E-4427-4AC4-03B31274DB01}"/>
              </a:ext>
            </a:extLst>
          </p:cNvPr>
          <p:cNvCxnSpPr>
            <a:cxnSpLocks/>
          </p:cNvCxnSpPr>
          <p:nvPr/>
        </p:nvCxnSpPr>
        <p:spPr>
          <a:xfrm flipH="1">
            <a:off x="5624329" y="5539311"/>
            <a:ext cx="26295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1F181E31-6CCA-D797-ACA5-3395CD199106}"/>
              </a:ext>
            </a:extLst>
          </p:cNvPr>
          <p:cNvSpPr txBox="1"/>
          <p:nvPr/>
        </p:nvSpPr>
        <p:spPr>
          <a:xfrm>
            <a:off x="4775248" y="5374388"/>
            <a:ext cx="801823" cy="307777"/>
          </a:xfrm>
          <a:prstGeom prst="rect">
            <a:avLst/>
          </a:prstGeom>
          <a:noFill/>
        </p:spPr>
        <p:txBody>
          <a:bodyPr wrap="none" rtlCol="0">
            <a:spAutoFit/>
          </a:bodyPr>
          <a:lstStyle/>
          <a:p>
            <a:r>
              <a:rPr kumimoji="1" lang="en-US" altLang="ja-JP" sz="1400" dirty="0">
                <a:latin typeface="Times New Roman" panose="02020603050405020304" pitchFamily="18" charset="0"/>
                <a:cs typeface="Times New Roman" panose="02020603050405020304" pitchFamily="18" charset="0"/>
              </a:rPr>
              <a:t>Filtering</a:t>
            </a:r>
            <a:endParaRPr kumimoji="1" lang="ja-JP" altLang="en-US" sz="1400">
              <a:latin typeface="Times New Roman" panose="02020603050405020304" pitchFamily="18" charset="0"/>
              <a:cs typeface="Times New Roman" panose="02020603050405020304" pitchFamily="18" charset="0"/>
            </a:endParaRPr>
          </a:p>
        </p:txBody>
      </p:sp>
      <p:sp>
        <p:nvSpPr>
          <p:cNvPr id="48" name="正方形/長方形 47">
            <a:extLst>
              <a:ext uri="{FF2B5EF4-FFF2-40B4-BE49-F238E27FC236}">
                <a16:creationId xmlns:a16="http://schemas.microsoft.com/office/drawing/2014/main" id="{132008B8-E613-E185-CE5D-CC1507B898D7}"/>
              </a:ext>
            </a:extLst>
          </p:cNvPr>
          <p:cNvSpPr/>
          <p:nvPr/>
        </p:nvSpPr>
        <p:spPr>
          <a:xfrm>
            <a:off x="4775249" y="5208642"/>
            <a:ext cx="841572" cy="6392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矢印コネクタ 48">
            <a:extLst>
              <a:ext uri="{FF2B5EF4-FFF2-40B4-BE49-F238E27FC236}">
                <a16:creationId xmlns:a16="http://schemas.microsoft.com/office/drawing/2014/main" id="{008F68BC-DB10-1D73-09A3-9C735A6FBDAE}"/>
              </a:ext>
            </a:extLst>
          </p:cNvPr>
          <p:cNvCxnSpPr>
            <a:cxnSpLocks/>
          </p:cNvCxnSpPr>
          <p:nvPr/>
        </p:nvCxnSpPr>
        <p:spPr>
          <a:xfrm flipH="1">
            <a:off x="4527589" y="5539311"/>
            <a:ext cx="26295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40D594EA-E818-DD79-0ECE-364862C522A3}"/>
              </a:ext>
            </a:extLst>
          </p:cNvPr>
          <p:cNvSpPr txBox="1"/>
          <p:nvPr/>
        </p:nvSpPr>
        <p:spPr>
          <a:xfrm>
            <a:off x="3116280" y="5374387"/>
            <a:ext cx="1438214" cy="307777"/>
          </a:xfrm>
          <a:prstGeom prst="rect">
            <a:avLst/>
          </a:prstGeom>
          <a:noFill/>
        </p:spPr>
        <p:txBody>
          <a:bodyPr wrap="none" rtlCol="0">
            <a:spAutoFit/>
          </a:bodyPr>
          <a:lstStyle/>
          <a:p>
            <a:r>
              <a:rPr kumimoji="1" lang="en-US" altLang="ja-JP" sz="1400" dirty="0">
                <a:latin typeface="Times New Roman" panose="02020603050405020304" pitchFamily="18" charset="0"/>
                <a:cs typeface="Times New Roman" panose="02020603050405020304" pitchFamily="18" charset="0"/>
              </a:rPr>
              <a:t>Modulated signal</a:t>
            </a:r>
            <a:endParaRPr kumimoji="1" lang="ja-JP" altLang="en-US" sz="1400">
              <a:latin typeface="Times New Roman" panose="02020603050405020304" pitchFamily="18" charset="0"/>
              <a:cs typeface="Times New Roman" panose="02020603050405020304" pitchFamily="18" charset="0"/>
            </a:endParaRPr>
          </a:p>
        </p:txBody>
      </p:sp>
      <p:sp>
        <p:nvSpPr>
          <p:cNvPr id="53" name="テキスト ボックス 52">
            <a:extLst>
              <a:ext uri="{FF2B5EF4-FFF2-40B4-BE49-F238E27FC236}">
                <a16:creationId xmlns:a16="http://schemas.microsoft.com/office/drawing/2014/main" id="{EA910A65-700A-BFAB-3BD6-C1F2BC8CEE57}"/>
              </a:ext>
            </a:extLst>
          </p:cNvPr>
          <p:cNvSpPr txBox="1"/>
          <p:nvPr/>
        </p:nvSpPr>
        <p:spPr>
          <a:xfrm>
            <a:off x="658580" y="3784491"/>
            <a:ext cx="2292059" cy="400110"/>
          </a:xfrm>
          <a:prstGeom prst="rect">
            <a:avLst/>
          </a:prstGeom>
          <a:noFill/>
        </p:spPr>
        <p:txBody>
          <a:bodyPr wrap="square" rtlCol="0">
            <a:spAutoFit/>
          </a:bodyPr>
          <a:lstStyle/>
          <a:p>
            <a:pPr algn="ctr"/>
            <a:r>
              <a:rPr kumimoji="1" lang="en-US" altLang="ja-JP" sz="1000" dirty="0">
                <a:latin typeface="Times New Roman" panose="02020603050405020304" pitchFamily="18" charset="0"/>
                <a:cs typeface="Times New Roman" panose="02020603050405020304" pitchFamily="18" charset="0"/>
              </a:rPr>
              <a:t>Scrambler is used for PHY payload.</a:t>
            </a:r>
            <a:br>
              <a:rPr kumimoji="1" lang="en-US" altLang="ja-JP" sz="1000" dirty="0">
                <a:latin typeface="Times New Roman" panose="02020603050405020304" pitchFamily="18" charset="0"/>
                <a:cs typeface="Times New Roman" panose="02020603050405020304" pitchFamily="18" charset="0"/>
              </a:rPr>
            </a:br>
            <a:endParaRPr kumimoji="1" lang="en-US" altLang="ja-JP" sz="1000" dirty="0">
              <a:latin typeface="Times New Roman" panose="02020603050405020304" pitchFamily="18" charset="0"/>
              <a:cs typeface="Times New Roman" panose="02020603050405020304" pitchFamily="18" charset="0"/>
            </a:endParaRPr>
          </a:p>
        </p:txBody>
      </p:sp>
      <p:sp>
        <p:nvSpPr>
          <p:cNvPr id="63" name="テキスト ボックス 62">
            <a:extLst>
              <a:ext uri="{FF2B5EF4-FFF2-40B4-BE49-F238E27FC236}">
                <a16:creationId xmlns:a16="http://schemas.microsoft.com/office/drawing/2014/main" id="{06FE504D-7CFD-A9F0-FBEE-90FAA33168B1}"/>
              </a:ext>
            </a:extLst>
          </p:cNvPr>
          <p:cNvSpPr txBox="1"/>
          <p:nvPr/>
        </p:nvSpPr>
        <p:spPr>
          <a:xfrm>
            <a:off x="7837185" y="2774559"/>
            <a:ext cx="1052132" cy="307777"/>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IDFT</a:t>
            </a:r>
          </a:p>
        </p:txBody>
      </p:sp>
      <p:sp>
        <p:nvSpPr>
          <p:cNvPr id="64" name="正方形/長方形 63">
            <a:extLst>
              <a:ext uri="{FF2B5EF4-FFF2-40B4-BE49-F238E27FC236}">
                <a16:creationId xmlns:a16="http://schemas.microsoft.com/office/drawing/2014/main" id="{5E85D661-7AF3-2AC3-965F-EEF9ED066752}"/>
              </a:ext>
            </a:extLst>
          </p:cNvPr>
          <p:cNvSpPr/>
          <p:nvPr/>
        </p:nvSpPr>
        <p:spPr>
          <a:xfrm>
            <a:off x="7938213" y="2567867"/>
            <a:ext cx="841572" cy="7051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1" name="直線矢印コネクタ 40">
            <a:extLst>
              <a:ext uri="{FF2B5EF4-FFF2-40B4-BE49-F238E27FC236}">
                <a16:creationId xmlns:a16="http://schemas.microsoft.com/office/drawing/2014/main" id="{E1B43929-FB5B-A3FF-E60E-DFCACEA0CEA2}"/>
              </a:ext>
            </a:extLst>
          </p:cNvPr>
          <p:cNvCxnSpPr>
            <a:cxnSpLocks/>
          </p:cNvCxnSpPr>
          <p:nvPr/>
        </p:nvCxnSpPr>
        <p:spPr>
          <a:xfrm>
            <a:off x="7642588" y="2940865"/>
            <a:ext cx="28789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435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0EC50A8-9540-0F59-08F5-C598E6C306C1}"/>
              </a:ext>
            </a:extLst>
          </p:cNvPr>
          <p:cNvPicPr>
            <a:picLocks noChangeAspect="1"/>
          </p:cNvPicPr>
          <p:nvPr/>
        </p:nvPicPr>
        <p:blipFill>
          <a:blip r:embed="rId2"/>
          <a:stretch>
            <a:fillRect/>
          </a:stretch>
        </p:blipFill>
        <p:spPr>
          <a:xfrm>
            <a:off x="98984" y="2996952"/>
            <a:ext cx="3564396" cy="936104"/>
          </a:xfrm>
          <a:prstGeom prst="rect">
            <a:avLst/>
          </a:prstGeom>
        </p:spPr>
      </p:pic>
      <p:sp>
        <p:nvSpPr>
          <p:cNvPr id="2" name="タイトル 1">
            <a:extLst>
              <a:ext uri="{FF2B5EF4-FFF2-40B4-BE49-F238E27FC236}">
                <a16:creationId xmlns:a16="http://schemas.microsoft.com/office/drawing/2014/main" id="{F3B21273-1933-C6A5-19FD-4C4C0CAF3CC2}"/>
              </a:ext>
            </a:extLst>
          </p:cNvPr>
          <p:cNvSpPr>
            <a:spLocks noGrp="1"/>
          </p:cNvSpPr>
          <p:nvPr>
            <p:ph type="title"/>
          </p:nvPr>
        </p:nvSpPr>
        <p:spPr/>
        <p:txBody>
          <a:bodyPr/>
          <a:lstStyle/>
          <a:p>
            <a:r>
              <a:rPr lang="en-US" altLang="ja-JP" b="1" dirty="0"/>
              <a:t>Modulation and coding scheme</a:t>
            </a:r>
            <a:br>
              <a:rPr lang="en-US" altLang="ja-JP" b="1" dirty="0"/>
            </a:br>
            <a:r>
              <a:rPr lang="en-US" altLang="ja-JP" b="1" dirty="0"/>
              <a:t>(Option 1, 15-25/0348r3) </a:t>
            </a:r>
            <a:endParaRPr kumimoji="1" lang="ja-JP" altLang="en-US"/>
          </a:p>
        </p:txBody>
      </p:sp>
      <p:sp>
        <p:nvSpPr>
          <p:cNvPr id="4" name="日付プレースホルダー 3">
            <a:extLst>
              <a:ext uri="{FF2B5EF4-FFF2-40B4-BE49-F238E27FC236}">
                <a16:creationId xmlns:a16="http://schemas.microsoft.com/office/drawing/2014/main" id="{E6F2D9B1-A4C2-AC59-5F7F-3AEC735954E6}"/>
              </a:ext>
            </a:extLst>
          </p:cNvPr>
          <p:cNvSpPr>
            <a:spLocks noGrp="1"/>
          </p:cNvSpPr>
          <p:nvPr>
            <p:ph type="dt" sz="half" idx="10"/>
          </p:nvPr>
        </p:nvSpPr>
        <p:spPr>
          <a:xfrm>
            <a:off x="685800" y="378281"/>
            <a:ext cx="1600200" cy="215444"/>
          </a:xfrm>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9CF8F4D4-7378-AE42-D461-1A20A1FF589C}"/>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11</a:t>
            </a:fld>
            <a:endParaRPr lang="en-US" altLang="ja-JP"/>
          </a:p>
        </p:txBody>
      </p:sp>
      <p:sp>
        <p:nvSpPr>
          <p:cNvPr id="6" name="フッター プレースホルダー 5">
            <a:extLst>
              <a:ext uri="{FF2B5EF4-FFF2-40B4-BE49-F238E27FC236}">
                <a16:creationId xmlns:a16="http://schemas.microsoft.com/office/drawing/2014/main" id="{4377CE0D-67B2-02B6-2C31-46734E3E5EA4}"/>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正方形/長方形 6">
            <a:extLst>
              <a:ext uri="{FF2B5EF4-FFF2-40B4-BE49-F238E27FC236}">
                <a16:creationId xmlns:a16="http://schemas.microsoft.com/office/drawing/2014/main" id="{79F79F29-0A36-18E4-49EB-ED55F7E56EC7}"/>
              </a:ext>
            </a:extLst>
          </p:cNvPr>
          <p:cNvSpPr/>
          <p:nvPr/>
        </p:nvSpPr>
        <p:spPr bwMode="auto">
          <a:xfrm>
            <a:off x="6777174" y="3979411"/>
            <a:ext cx="1703074" cy="982810"/>
          </a:xfrm>
          <a:prstGeom prst="rect">
            <a:avLst/>
          </a:prstGeom>
          <a:solidFill>
            <a:srgbClr val="E0E6FB"/>
          </a:solidFill>
          <a:ln w="9525"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8" name="正方形/長方形 7">
            <a:extLst>
              <a:ext uri="{FF2B5EF4-FFF2-40B4-BE49-F238E27FC236}">
                <a16:creationId xmlns:a16="http://schemas.microsoft.com/office/drawing/2014/main" id="{508042B0-6A99-AB8A-483D-F9EE4039CDDF}"/>
              </a:ext>
            </a:extLst>
          </p:cNvPr>
          <p:cNvSpPr/>
          <p:nvPr/>
        </p:nvSpPr>
        <p:spPr bwMode="auto">
          <a:xfrm>
            <a:off x="6777175" y="3187320"/>
            <a:ext cx="1703074" cy="704220"/>
          </a:xfrm>
          <a:prstGeom prst="rect">
            <a:avLst/>
          </a:prstGeom>
          <a:solidFill>
            <a:srgbClr val="E0E6FB"/>
          </a:solidFill>
          <a:ln w="9525"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 name="正方形/長方形 8">
            <a:extLst>
              <a:ext uri="{FF2B5EF4-FFF2-40B4-BE49-F238E27FC236}">
                <a16:creationId xmlns:a16="http://schemas.microsoft.com/office/drawing/2014/main" id="{CA19AEF7-CABB-35DB-3DE0-E2B466B0F9CD}"/>
              </a:ext>
            </a:extLst>
          </p:cNvPr>
          <p:cNvSpPr/>
          <p:nvPr/>
        </p:nvSpPr>
        <p:spPr bwMode="auto">
          <a:xfrm>
            <a:off x="6782028" y="2417554"/>
            <a:ext cx="1703074" cy="704220"/>
          </a:xfrm>
          <a:prstGeom prst="rect">
            <a:avLst/>
          </a:prstGeom>
          <a:solidFill>
            <a:srgbClr val="E0E6FB"/>
          </a:solidFill>
          <a:ln w="9525"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正方形/長方形 9">
            <a:extLst>
              <a:ext uri="{FF2B5EF4-FFF2-40B4-BE49-F238E27FC236}">
                <a16:creationId xmlns:a16="http://schemas.microsoft.com/office/drawing/2014/main" id="{68A31332-2E43-D65D-5A64-F7F58C145D61}"/>
              </a:ext>
            </a:extLst>
          </p:cNvPr>
          <p:cNvSpPr/>
          <p:nvPr/>
        </p:nvSpPr>
        <p:spPr bwMode="auto">
          <a:xfrm>
            <a:off x="4226280" y="3268642"/>
            <a:ext cx="716692" cy="713161"/>
          </a:xfrm>
          <a:prstGeom prst="rect">
            <a:avLst/>
          </a:prstGeom>
          <a:solidFill>
            <a:schemeClr val="accent5">
              <a:lumMod val="60000"/>
              <a:lumOff val="40000"/>
            </a:schemeClr>
          </a:solidFill>
          <a:ln w="9525" cap="flat" cmpd="sng" algn="ctr">
            <a:solidFill>
              <a:schemeClr val="accent5">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nvGrpSpPr>
          <p:cNvPr id="55" name="グループ化 54">
            <a:extLst>
              <a:ext uri="{FF2B5EF4-FFF2-40B4-BE49-F238E27FC236}">
                <a16:creationId xmlns:a16="http://schemas.microsoft.com/office/drawing/2014/main" id="{46B1D66E-9C37-7DE6-2F5C-6C2E01504D71}"/>
              </a:ext>
            </a:extLst>
          </p:cNvPr>
          <p:cNvGrpSpPr/>
          <p:nvPr/>
        </p:nvGrpSpPr>
        <p:grpSpPr>
          <a:xfrm>
            <a:off x="4223337" y="3265112"/>
            <a:ext cx="723165" cy="721399"/>
            <a:chOff x="5133937" y="2976214"/>
            <a:chExt cx="723165" cy="721399"/>
          </a:xfrm>
        </p:grpSpPr>
        <p:cxnSp>
          <p:nvCxnSpPr>
            <p:cNvPr id="56" name="直線コネクタ 55">
              <a:extLst>
                <a:ext uri="{FF2B5EF4-FFF2-40B4-BE49-F238E27FC236}">
                  <a16:creationId xmlns:a16="http://schemas.microsoft.com/office/drawing/2014/main" id="{38C90DD8-101A-B688-2D02-16BB4BF99C06}"/>
                </a:ext>
              </a:extLst>
            </p:cNvPr>
            <p:cNvCxnSpPr/>
            <p:nvPr/>
          </p:nvCxnSpPr>
          <p:spPr bwMode="auto">
            <a:xfrm>
              <a:off x="5316935" y="2976214"/>
              <a:ext cx="0" cy="716692"/>
            </a:xfrm>
            <a:prstGeom prst="line">
              <a:avLst/>
            </a:prstGeom>
            <a:solidFill>
              <a:schemeClr val="accent1"/>
            </a:solidFill>
            <a:ln w="952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コネクタ 56">
              <a:extLst>
                <a:ext uri="{FF2B5EF4-FFF2-40B4-BE49-F238E27FC236}">
                  <a16:creationId xmlns:a16="http://schemas.microsoft.com/office/drawing/2014/main" id="{CCFF3DCB-1005-D105-26EB-AF9563DFA29F}"/>
                </a:ext>
              </a:extLst>
            </p:cNvPr>
            <p:cNvCxnSpPr/>
            <p:nvPr/>
          </p:nvCxnSpPr>
          <p:spPr bwMode="auto">
            <a:xfrm>
              <a:off x="5494049" y="2976802"/>
              <a:ext cx="0" cy="716692"/>
            </a:xfrm>
            <a:prstGeom prst="line">
              <a:avLst/>
            </a:prstGeom>
            <a:solidFill>
              <a:schemeClr val="accent1"/>
            </a:solidFill>
            <a:ln w="952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コネクタ 57">
              <a:extLst>
                <a:ext uri="{FF2B5EF4-FFF2-40B4-BE49-F238E27FC236}">
                  <a16:creationId xmlns:a16="http://schemas.microsoft.com/office/drawing/2014/main" id="{0CFC96BD-1596-72BB-A501-F3A74242983A}"/>
                </a:ext>
              </a:extLst>
            </p:cNvPr>
            <p:cNvCxnSpPr/>
            <p:nvPr/>
          </p:nvCxnSpPr>
          <p:spPr bwMode="auto">
            <a:xfrm>
              <a:off x="5674693" y="2980921"/>
              <a:ext cx="0" cy="716692"/>
            </a:xfrm>
            <a:prstGeom prst="line">
              <a:avLst/>
            </a:prstGeom>
            <a:solidFill>
              <a:schemeClr val="accent1"/>
            </a:solidFill>
            <a:ln w="952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コネクタ 58">
              <a:extLst>
                <a:ext uri="{FF2B5EF4-FFF2-40B4-BE49-F238E27FC236}">
                  <a16:creationId xmlns:a16="http://schemas.microsoft.com/office/drawing/2014/main" id="{40BE8211-9310-803B-CE50-02D3D3C130C4}"/>
                </a:ext>
              </a:extLst>
            </p:cNvPr>
            <p:cNvCxnSpPr/>
            <p:nvPr/>
          </p:nvCxnSpPr>
          <p:spPr bwMode="auto">
            <a:xfrm rot="16200000">
              <a:off x="5498756" y="2797923"/>
              <a:ext cx="0" cy="716692"/>
            </a:xfrm>
            <a:prstGeom prst="line">
              <a:avLst/>
            </a:prstGeom>
            <a:solidFill>
              <a:schemeClr val="accent1"/>
            </a:solidFill>
            <a:ln w="952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コネクタ 59">
              <a:extLst>
                <a:ext uri="{FF2B5EF4-FFF2-40B4-BE49-F238E27FC236}">
                  <a16:creationId xmlns:a16="http://schemas.microsoft.com/office/drawing/2014/main" id="{0548CE64-BE09-CE55-DCA2-62085D49075E}"/>
                </a:ext>
              </a:extLst>
            </p:cNvPr>
            <p:cNvCxnSpPr/>
            <p:nvPr/>
          </p:nvCxnSpPr>
          <p:spPr bwMode="auto">
            <a:xfrm rot="16200000">
              <a:off x="5492283" y="2978566"/>
              <a:ext cx="0" cy="716692"/>
            </a:xfrm>
            <a:prstGeom prst="line">
              <a:avLst/>
            </a:prstGeom>
            <a:solidFill>
              <a:schemeClr val="accent1"/>
            </a:solidFill>
            <a:ln w="952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コネクタ 60">
              <a:extLst>
                <a:ext uri="{FF2B5EF4-FFF2-40B4-BE49-F238E27FC236}">
                  <a16:creationId xmlns:a16="http://schemas.microsoft.com/office/drawing/2014/main" id="{C4E587D6-5D33-0F74-4552-08060477AA29}"/>
                </a:ext>
              </a:extLst>
            </p:cNvPr>
            <p:cNvCxnSpPr/>
            <p:nvPr/>
          </p:nvCxnSpPr>
          <p:spPr bwMode="auto">
            <a:xfrm rot="16200000">
              <a:off x="5496402" y="3155678"/>
              <a:ext cx="0" cy="716692"/>
            </a:xfrm>
            <a:prstGeom prst="line">
              <a:avLst/>
            </a:prstGeom>
            <a:solidFill>
              <a:schemeClr val="accent1"/>
            </a:solidFill>
            <a:ln w="952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2" name="正方形/長方形 61">
            <a:extLst>
              <a:ext uri="{FF2B5EF4-FFF2-40B4-BE49-F238E27FC236}">
                <a16:creationId xmlns:a16="http://schemas.microsoft.com/office/drawing/2014/main" id="{90DAAB79-E9E4-E48C-9A10-96FC197FC585}"/>
              </a:ext>
            </a:extLst>
          </p:cNvPr>
          <p:cNvSpPr/>
          <p:nvPr/>
        </p:nvSpPr>
        <p:spPr bwMode="auto">
          <a:xfrm>
            <a:off x="5230645" y="2844487"/>
            <a:ext cx="1173840" cy="1565193"/>
          </a:xfrm>
          <a:prstGeom prst="rect">
            <a:avLst/>
          </a:prstGeom>
          <a:solidFill>
            <a:srgbClr val="E0D2E6"/>
          </a:solidFill>
          <a:ln w="9525"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63" name="直線矢印コネクタ 62">
            <a:extLst>
              <a:ext uri="{FF2B5EF4-FFF2-40B4-BE49-F238E27FC236}">
                <a16:creationId xmlns:a16="http://schemas.microsoft.com/office/drawing/2014/main" id="{18865675-55E9-3255-FFCB-F940321C772E}"/>
              </a:ext>
            </a:extLst>
          </p:cNvPr>
          <p:cNvCxnSpPr>
            <a:stCxn id="10" idx="3"/>
          </p:cNvCxnSpPr>
          <p:nvPr/>
        </p:nvCxnSpPr>
        <p:spPr bwMode="auto">
          <a:xfrm>
            <a:off x="4942972" y="3625223"/>
            <a:ext cx="287188" cy="0"/>
          </a:xfrm>
          <a:prstGeom prst="straightConnector1">
            <a:avLst/>
          </a:prstGeom>
          <a:solidFill>
            <a:schemeClr val="accent1"/>
          </a:solidFill>
          <a:ln w="9525"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a:extLst>
              <a:ext uri="{FF2B5EF4-FFF2-40B4-BE49-F238E27FC236}">
                <a16:creationId xmlns:a16="http://schemas.microsoft.com/office/drawing/2014/main" id="{75E5417C-7B0C-808E-8964-152B43368513}"/>
              </a:ext>
            </a:extLst>
          </p:cNvPr>
          <p:cNvCxnSpPr/>
          <p:nvPr/>
        </p:nvCxnSpPr>
        <p:spPr bwMode="auto">
          <a:xfrm flipH="1" flipV="1">
            <a:off x="3888540" y="3347110"/>
            <a:ext cx="172778" cy="278458"/>
          </a:xfrm>
          <a:prstGeom prst="straightConnector1">
            <a:avLst/>
          </a:prstGeom>
          <a:solidFill>
            <a:schemeClr val="accent1"/>
          </a:solidFill>
          <a:ln w="9525"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a:extLst>
              <a:ext uri="{FF2B5EF4-FFF2-40B4-BE49-F238E27FC236}">
                <a16:creationId xmlns:a16="http://schemas.microsoft.com/office/drawing/2014/main" id="{060358C3-103B-499A-48E3-04DF76DA597F}"/>
              </a:ext>
            </a:extLst>
          </p:cNvPr>
          <p:cNvCxnSpPr>
            <a:endCxn id="10" idx="1"/>
          </p:cNvCxnSpPr>
          <p:nvPr/>
        </p:nvCxnSpPr>
        <p:spPr bwMode="auto">
          <a:xfrm>
            <a:off x="3880879" y="3622037"/>
            <a:ext cx="345401" cy="3186"/>
          </a:xfrm>
          <a:prstGeom prst="straightConnector1">
            <a:avLst/>
          </a:prstGeom>
          <a:solidFill>
            <a:schemeClr val="accent1"/>
          </a:solidFill>
          <a:ln w="9525" cap="flat" cmpd="sng" algn="ctr">
            <a:no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a:extLst>
              <a:ext uri="{FF2B5EF4-FFF2-40B4-BE49-F238E27FC236}">
                <a16:creationId xmlns:a16="http://schemas.microsoft.com/office/drawing/2014/main" id="{CE43462F-2750-3B1E-EB86-D90D9FE19B9D}"/>
              </a:ext>
            </a:extLst>
          </p:cNvPr>
          <p:cNvCxnSpPr>
            <a:cxnSpLocks/>
          </p:cNvCxnSpPr>
          <p:nvPr/>
        </p:nvCxnSpPr>
        <p:spPr bwMode="auto">
          <a:xfrm>
            <a:off x="6409783" y="3642687"/>
            <a:ext cx="322997" cy="0"/>
          </a:xfrm>
          <a:prstGeom prst="straightConnector1">
            <a:avLst/>
          </a:prstGeom>
          <a:solidFill>
            <a:schemeClr val="accent1"/>
          </a:solidFill>
          <a:ln w="9525"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a:extLst>
              <a:ext uri="{FF2B5EF4-FFF2-40B4-BE49-F238E27FC236}">
                <a16:creationId xmlns:a16="http://schemas.microsoft.com/office/drawing/2014/main" id="{81932D98-AE46-3D8E-3C36-A0C2B523E9AB}"/>
              </a:ext>
            </a:extLst>
          </p:cNvPr>
          <p:cNvCxnSpPr/>
          <p:nvPr/>
        </p:nvCxnSpPr>
        <p:spPr bwMode="auto">
          <a:xfrm>
            <a:off x="4062954" y="3623007"/>
            <a:ext cx="125390" cy="0"/>
          </a:xfrm>
          <a:prstGeom prst="straightConnector1">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テキスト ボックス 67">
            <a:extLst>
              <a:ext uri="{FF2B5EF4-FFF2-40B4-BE49-F238E27FC236}">
                <a16:creationId xmlns:a16="http://schemas.microsoft.com/office/drawing/2014/main" id="{F12FEED9-070F-6FD3-37BC-DDD8E16E2A6C}"/>
              </a:ext>
            </a:extLst>
          </p:cNvPr>
          <p:cNvSpPr txBox="1"/>
          <p:nvPr/>
        </p:nvSpPr>
        <p:spPr>
          <a:xfrm>
            <a:off x="73883" y="2506317"/>
            <a:ext cx="748924" cy="33855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Information</a:t>
            </a:r>
          </a:p>
          <a:p>
            <a:pPr algn="ctr"/>
            <a:r>
              <a:rPr kumimoji="1" lang="en-US" altLang="ja-JP" sz="800" b="1" dirty="0">
                <a:latin typeface="Arial" panose="020B0604020202020204" pitchFamily="34" charset="0"/>
                <a:cs typeface="Arial" panose="020B0604020202020204" pitchFamily="34" charset="0"/>
              </a:rPr>
              <a:t>bits</a:t>
            </a:r>
            <a:endParaRPr kumimoji="1" lang="ja-JP" altLang="en-US" sz="800" b="1">
              <a:latin typeface="Arial" panose="020B0604020202020204" pitchFamily="34" charset="0"/>
              <a:cs typeface="Arial" panose="020B0604020202020204" pitchFamily="34" charset="0"/>
            </a:endParaRPr>
          </a:p>
        </p:txBody>
      </p:sp>
      <p:sp>
        <p:nvSpPr>
          <p:cNvPr id="69" name="テキスト ボックス 68">
            <a:extLst>
              <a:ext uri="{FF2B5EF4-FFF2-40B4-BE49-F238E27FC236}">
                <a16:creationId xmlns:a16="http://schemas.microsoft.com/office/drawing/2014/main" id="{4BB25157-2BE0-EDBD-9A0A-CC8A1369DB68}"/>
              </a:ext>
            </a:extLst>
          </p:cNvPr>
          <p:cNvSpPr txBox="1"/>
          <p:nvPr/>
        </p:nvSpPr>
        <p:spPr>
          <a:xfrm>
            <a:off x="15214" y="3429000"/>
            <a:ext cx="242374"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x</a:t>
            </a:r>
            <a:endParaRPr kumimoji="1" lang="ja-JP" altLang="en-US" sz="800" b="1">
              <a:latin typeface="Arial" panose="020B0604020202020204" pitchFamily="34" charset="0"/>
              <a:cs typeface="Arial" panose="020B0604020202020204" pitchFamily="34" charset="0"/>
            </a:endParaRPr>
          </a:p>
        </p:txBody>
      </p:sp>
      <p:sp>
        <p:nvSpPr>
          <p:cNvPr id="70" name="テキスト ボックス 69">
            <a:extLst>
              <a:ext uri="{FF2B5EF4-FFF2-40B4-BE49-F238E27FC236}">
                <a16:creationId xmlns:a16="http://schemas.microsoft.com/office/drawing/2014/main" id="{0314F299-D3FA-7BE3-E029-3841AF9AE51C}"/>
              </a:ext>
            </a:extLst>
          </p:cNvPr>
          <p:cNvSpPr txBox="1"/>
          <p:nvPr/>
        </p:nvSpPr>
        <p:spPr>
          <a:xfrm>
            <a:off x="3508505" y="3013842"/>
            <a:ext cx="56938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a</a:t>
            </a:r>
            <a:r>
              <a:rPr kumimoji="1" lang="en-US" altLang="ja-JP" sz="800" b="1" baseline="-25000" dirty="0">
                <a:latin typeface="Arial" panose="020B0604020202020204" pitchFamily="34" charset="0"/>
                <a:cs typeface="Arial" panose="020B0604020202020204" pitchFamily="34" charset="0"/>
              </a:rPr>
              <a:t>0 </a:t>
            </a:r>
            <a:r>
              <a:rPr kumimoji="1" lang="en-US" altLang="ja-JP" sz="800" b="1" dirty="0">
                <a:latin typeface="Arial" panose="020B0604020202020204" pitchFamily="34" charset="0"/>
                <a:cs typeface="Arial" panose="020B0604020202020204" pitchFamily="34" charset="0"/>
              </a:rPr>
              <a:t>[133] </a:t>
            </a:r>
            <a:endParaRPr kumimoji="1" lang="ja-JP" altLang="en-US" sz="800" b="1">
              <a:latin typeface="Arial" panose="020B0604020202020204" pitchFamily="34" charset="0"/>
              <a:cs typeface="Arial" panose="020B0604020202020204" pitchFamily="34" charset="0"/>
            </a:endParaRPr>
          </a:p>
        </p:txBody>
      </p:sp>
      <p:sp>
        <p:nvSpPr>
          <p:cNvPr id="71" name="テキスト ボックス 70">
            <a:extLst>
              <a:ext uri="{FF2B5EF4-FFF2-40B4-BE49-F238E27FC236}">
                <a16:creationId xmlns:a16="http://schemas.microsoft.com/office/drawing/2014/main" id="{AFF769C3-DE94-3E9B-6DA0-E425FA22C018}"/>
              </a:ext>
            </a:extLst>
          </p:cNvPr>
          <p:cNvSpPr txBox="1"/>
          <p:nvPr/>
        </p:nvSpPr>
        <p:spPr>
          <a:xfrm>
            <a:off x="3509320" y="3709014"/>
            <a:ext cx="56938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a</a:t>
            </a:r>
            <a:r>
              <a:rPr kumimoji="1" lang="en-US" altLang="ja-JP" sz="800" b="1" baseline="-25000" dirty="0">
                <a:latin typeface="Arial" panose="020B0604020202020204" pitchFamily="34" charset="0"/>
                <a:cs typeface="Arial" panose="020B0604020202020204" pitchFamily="34" charset="0"/>
              </a:rPr>
              <a:t>1 </a:t>
            </a:r>
            <a:r>
              <a:rPr kumimoji="1" lang="en-US" altLang="ja-JP" sz="800" b="1" dirty="0">
                <a:latin typeface="Arial" panose="020B0604020202020204" pitchFamily="34" charset="0"/>
                <a:cs typeface="Arial" panose="020B0604020202020204" pitchFamily="34" charset="0"/>
              </a:rPr>
              <a:t>[171] </a:t>
            </a:r>
            <a:endParaRPr kumimoji="1" lang="ja-JP" altLang="en-US" sz="800" b="1">
              <a:latin typeface="Arial" panose="020B0604020202020204" pitchFamily="34" charset="0"/>
              <a:cs typeface="Arial" panose="020B0604020202020204" pitchFamily="34" charset="0"/>
            </a:endParaRPr>
          </a:p>
        </p:txBody>
      </p:sp>
      <p:sp>
        <p:nvSpPr>
          <p:cNvPr id="72" name="テキスト ボックス 71">
            <a:extLst>
              <a:ext uri="{FF2B5EF4-FFF2-40B4-BE49-F238E27FC236}">
                <a16:creationId xmlns:a16="http://schemas.microsoft.com/office/drawing/2014/main" id="{263CA3C0-3CBA-CC89-5D51-4A01940F932E}"/>
              </a:ext>
            </a:extLst>
          </p:cNvPr>
          <p:cNvSpPr txBox="1"/>
          <p:nvPr/>
        </p:nvSpPr>
        <p:spPr>
          <a:xfrm>
            <a:off x="4238757" y="3048071"/>
            <a:ext cx="707245" cy="215444"/>
          </a:xfrm>
          <a:prstGeom prst="rect">
            <a:avLst/>
          </a:prstGeom>
          <a:noFill/>
        </p:spPr>
        <p:txBody>
          <a:bodyPr wrap="none" rtlCol="0">
            <a:spAutoFit/>
          </a:bodyPr>
          <a:lstStyle/>
          <a:p>
            <a:pPr algn="ctr"/>
            <a:r>
              <a:rPr kumimoji="1" lang="en-US" altLang="ja-JP" sz="800" b="1" dirty="0" err="1">
                <a:latin typeface="Arial" panose="020B0604020202020204" pitchFamily="34" charset="0"/>
                <a:cs typeface="Arial" panose="020B0604020202020204" pitchFamily="34" charset="0"/>
              </a:rPr>
              <a:t>Interleaver</a:t>
            </a:r>
            <a:endParaRPr kumimoji="1" lang="ja-JP" altLang="en-US" sz="800" b="1">
              <a:latin typeface="Arial" panose="020B0604020202020204" pitchFamily="34" charset="0"/>
              <a:cs typeface="Arial" panose="020B0604020202020204" pitchFamily="34" charset="0"/>
            </a:endParaRPr>
          </a:p>
        </p:txBody>
      </p:sp>
      <p:sp>
        <p:nvSpPr>
          <p:cNvPr id="73" name="テキスト ボックス 72">
            <a:extLst>
              <a:ext uri="{FF2B5EF4-FFF2-40B4-BE49-F238E27FC236}">
                <a16:creationId xmlns:a16="http://schemas.microsoft.com/office/drawing/2014/main" id="{5518D8E2-3F95-7D10-A8A5-A4A4CAB9AFDE}"/>
              </a:ext>
            </a:extLst>
          </p:cNvPr>
          <p:cNvSpPr txBox="1"/>
          <p:nvPr/>
        </p:nvSpPr>
        <p:spPr>
          <a:xfrm>
            <a:off x="3795640" y="2475960"/>
            <a:ext cx="503664" cy="33855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Coded</a:t>
            </a:r>
          </a:p>
          <a:p>
            <a:pPr algn="ctr"/>
            <a:r>
              <a:rPr kumimoji="1" lang="en-US" altLang="ja-JP" sz="800" b="1" dirty="0">
                <a:latin typeface="Arial" panose="020B0604020202020204" pitchFamily="34" charset="0"/>
                <a:cs typeface="Arial" panose="020B0604020202020204" pitchFamily="34" charset="0"/>
              </a:rPr>
              <a:t>bits</a:t>
            </a:r>
            <a:endParaRPr kumimoji="1" lang="ja-JP" altLang="en-US" sz="800" b="1">
              <a:latin typeface="Arial" panose="020B0604020202020204" pitchFamily="34" charset="0"/>
              <a:cs typeface="Arial" panose="020B0604020202020204" pitchFamily="34" charset="0"/>
            </a:endParaRPr>
          </a:p>
        </p:txBody>
      </p:sp>
      <p:sp>
        <p:nvSpPr>
          <p:cNvPr id="74" name="テキスト ボックス 73">
            <a:extLst>
              <a:ext uri="{FF2B5EF4-FFF2-40B4-BE49-F238E27FC236}">
                <a16:creationId xmlns:a16="http://schemas.microsoft.com/office/drawing/2014/main" id="{F20CFA3A-E2BB-CF4D-3D5E-E72A835A03DC}"/>
              </a:ext>
            </a:extLst>
          </p:cNvPr>
          <p:cNvSpPr txBox="1"/>
          <p:nvPr/>
        </p:nvSpPr>
        <p:spPr>
          <a:xfrm>
            <a:off x="4679503" y="2475307"/>
            <a:ext cx="729688" cy="33855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Interleaved</a:t>
            </a:r>
          </a:p>
          <a:p>
            <a:pPr algn="ctr"/>
            <a:r>
              <a:rPr kumimoji="1" lang="en-US" altLang="ja-JP" sz="800" b="1" dirty="0">
                <a:latin typeface="Arial" panose="020B0604020202020204" pitchFamily="34" charset="0"/>
                <a:cs typeface="Arial" panose="020B0604020202020204" pitchFamily="34" charset="0"/>
              </a:rPr>
              <a:t>bits</a:t>
            </a:r>
            <a:endParaRPr kumimoji="1" lang="ja-JP" altLang="en-US" sz="800" b="1">
              <a:latin typeface="Arial" panose="020B0604020202020204" pitchFamily="34" charset="0"/>
              <a:cs typeface="Arial" panose="020B0604020202020204" pitchFamily="34" charset="0"/>
            </a:endParaRPr>
          </a:p>
        </p:txBody>
      </p:sp>
      <p:sp>
        <p:nvSpPr>
          <p:cNvPr id="75" name="テキスト ボックス 74">
            <a:extLst>
              <a:ext uri="{FF2B5EF4-FFF2-40B4-BE49-F238E27FC236}">
                <a16:creationId xmlns:a16="http://schemas.microsoft.com/office/drawing/2014/main" id="{A6AF4179-7021-A04E-84C8-64C9C7A55C42}"/>
              </a:ext>
            </a:extLst>
          </p:cNvPr>
          <p:cNvSpPr txBox="1"/>
          <p:nvPr/>
        </p:nvSpPr>
        <p:spPr>
          <a:xfrm>
            <a:off x="6835117" y="2483388"/>
            <a:ext cx="1402948"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MCS0 (PL=1 BL=1, SF=8)</a:t>
            </a:r>
            <a:endParaRPr kumimoji="1" lang="ja-JP" altLang="en-US" sz="800" b="1">
              <a:latin typeface="Arial" panose="020B0604020202020204" pitchFamily="34" charset="0"/>
              <a:cs typeface="Arial" panose="020B0604020202020204" pitchFamily="34" charset="0"/>
            </a:endParaRPr>
          </a:p>
        </p:txBody>
      </p:sp>
      <p:sp>
        <p:nvSpPr>
          <p:cNvPr id="76" name="テキスト ボックス 75">
            <a:extLst>
              <a:ext uri="{FF2B5EF4-FFF2-40B4-BE49-F238E27FC236}">
                <a16:creationId xmlns:a16="http://schemas.microsoft.com/office/drawing/2014/main" id="{3A5991CC-3B14-E396-6BC9-8FC726F7511E}"/>
              </a:ext>
            </a:extLst>
          </p:cNvPr>
          <p:cNvSpPr txBox="1"/>
          <p:nvPr/>
        </p:nvSpPr>
        <p:spPr>
          <a:xfrm>
            <a:off x="6725542" y="3199608"/>
            <a:ext cx="1402948"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MCS1 (PL=1 BL=2, SF=4)</a:t>
            </a:r>
            <a:endParaRPr kumimoji="1" lang="ja-JP" altLang="en-US" sz="800" b="1">
              <a:latin typeface="Arial" panose="020B0604020202020204" pitchFamily="34" charset="0"/>
              <a:cs typeface="Arial" panose="020B0604020202020204" pitchFamily="34" charset="0"/>
            </a:endParaRPr>
          </a:p>
        </p:txBody>
      </p:sp>
      <p:sp>
        <p:nvSpPr>
          <p:cNvPr id="77" name="テキスト ボックス 76">
            <a:extLst>
              <a:ext uri="{FF2B5EF4-FFF2-40B4-BE49-F238E27FC236}">
                <a16:creationId xmlns:a16="http://schemas.microsoft.com/office/drawing/2014/main" id="{BAC4AC9B-7ABB-4565-7A46-C51EF270FD60}"/>
              </a:ext>
            </a:extLst>
          </p:cNvPr>
          <p:cNvSpPr txBox="1"/>
          <p:nvPr/>
        </p:nvSpPr>
        <p:spPr>
          <a:xfrm>
            <a:off x="6764744" y="3983725"/>
            <a:ext cx="1374094"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MCS2(PL=1 BL=4, SF=2)</a:t>
            </a:r>
            <a:endParaRPr kumimoji="1" lang="ja-JP" altLang="en-US" sz="800" b="1">
              <a:latin typeface="Arial" panose="020B0604020202020204" pitchFamily="34" charset="0"/>
              <a:cs typeface="Arial" panose="020B0604020202020204" pitchFamily="34" charset="0"/>
            </a:endParaRPr>
          </a:p>
        </p:txBody>
      </p:sp>
      <p:sp>
        <p:nvSpPr>
          <p:cNvPr id="78" name="テキスト ボックス 77">
            <a:extLst>
              <a:ext uri="{FF2B5EF4-FFF2-40B4-BE49-F238E27FC236}">
                <a16:creationId xmlns:a16="http://schemas.microsoft.com/office/drawing/2014/main" id="{C14C4ED3-2E12-38A3-95A9-D25EF274165D}"/>
              </a:ext>
            </a:extLst>
          </p:cNvPr>
          <p:cNvSpPr txBox="1"/>
          <p:nvPr/>
        </p:nvSpPr>
        <p:spPr>
          <a:xfrm>
            <a:off x="4939336" y="3390047"/>
            <a:ext cx="314509"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d</a:t>
            </a:r>
            <a:r>
              <a:rPr kumimoji="1" lang="en-US" altLang="ja-JP" sz="800" b="1" baseline="-25000" dirty="0">
                <a:latin typeface="Arial" panose="020B0604020202020204" pitchFamily="34" charset="0"/>
                <a:cs typeface="Arial" panose="020B0604020202020204" pitchFamily="34" charset="0"/>
              </a:rPr>
              <a:t>k</a:t>
            </a:r>
            <a:r>
              <a:rPr kumimoji="1" lang="en-US" altLang="ja-JP" sz="800" b="1" dirty="0">
                <a:latin typeface="Arial" panose="020B0604020202020204" pitchFamily="34" charset="0"/>
                <a:cs typeface="Arial" panose="020B0604020202020204" pitchFamily="34" charset="0"/>
              </a:rPr>
              <a:t> </a:t>
            </a:r>
            <a:endParaRPr kumimoji="1" lang="ja-JP" altLang="en-US" sz="800" b="1">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79" name="テキスト ボックス 78">
                <a:extLst>
                  <a:ext uri="{FF2B5EF4-FFF2-40B4-BE49-F238E27FC236}">
                    <a16:creationId xmlns:a16="http://schemas.microsoft.com/office/drawing/2014/main" id="{79E7DF91-FD12-0996-AF92-AD8177952669}"/>
                  </a:ext>
                </a:extLst>
              </p:cNvPr>
              <p:cNvSpPr txBox="1"/>
              <p:nvPr/>
            </p:nvSpPr>
            <p:spPr>
              <a:xfrm>
                <a:off x="5293434" y="3750263"/>
                <a:ext cx="1179660" cy="244106"/>
              </a:xfrm>
              <a:prstGeom prst="rect">
                <a:avLst/>
              </a:prstGeom>
              <a:noFill/>
            </p:spPr>
            <p:txBody>
              <a:bodyPr wrap="square">
                <a:spAutoFit/>
              </a:bodyPr>
              <a:lstStyle/>
              <a:p>
                <a:pPr>
                  <a:spcAft>
                    <a:spcPts val="600"/>
                  </a:spcAft>
                </a:pPr>
                <a14:m>
                  <m:oMath xmlns:m="http://schemas.openxmlformats.org/officeDocument/2006/math">
                    <m:sSub>
                      <m:sSubPr>
                        <m:ctrlPr>
                          <a:rPr lang="ja-JP" altLang="ja-JP" sz="900" i="1" smtClean="0">
                            <a:latin typeface="Cambria Math" panose="02040503050406030204" pitchFamily="18" charset="0"/>
                          </a:rPr>
                        </m:ctrlPr>
                      </m:sSubPr>
                      <m:e>
                        <m:r>
                          <a:rPr lang="en-US" altLang="ja-JP" sz="900" i="1">
                            <a:latin typeface="Cambria Math" panose="02040503050406030204" pitchFamily="18" charset="0"/>
                          </a:rPr>
                          <m:t>𝑒</m:t>
                        </m:r>
                      </m:e>
                      <m:sub>
                        <m:r>
                          <a:rPr lang="en-US" altLang="ja-JP" sz="900" b="0" i="1" smtClean="0">
                            <a:latin typeface="Cambria Math" panose="02040503050406030204" pitchFamily="18" charset="0"/>
                          </a:rPr>
                          <m:t>(</m:t>
                        </m:r>
                        <m:r>
                          <a:rPr lang="en-US" altLang="ja-JP" sz="900" i="1">
                            <a:latin typeface="Cambria Math" panose="02040503050406030204" pitchFamily="18" charset="0"/>
                          </a:rPr>
                          <m:t>𝑘</m:t>
                        </m:r>
                        <m:r>
                          <a:rPr lang="en-US" altLang="ja-JP" sz="900" b="0" i="1" smtClean="0">
                            <a:latin typeface="Cambria Math" panose="02040503050406030204" pitchFamily="18" charset="0"/>
                          </a:rPr>
                          <m:t>−1)</m:t>
                        </m:r>
                        <m:r>
                          <a:rPr lang="en-US" altLang="ja-JP" sz="900" i="1">
                            <a:latin typeface="Cambria Math" panose="02040503050406030204" pitchFamily="18" charset="0"/>
                            <a:ea typeface="Cambria Math" panose="02040503050406030204" pitchFamily="18" charset="0"/>
                          </a:rPr>
                          <m:t>×</m:t>
                        </m:r>
                        <m:r>
                          <m:rPr>
                            <m:sty m:val="p"/>
                          </m:rPr>
                          <a:rPr lang="en-US" altLang="ja-JP" sz="900">
                            <a:latin typeface="Cambria Math" panose="02040503050406030204" pitchFamily="18" charset="0"/>
                          </a:rPr>
                          <m:t>SF</m:t>
                        </m:r>
                        <m:r>
                          <a:rPr lang="en-US" altLang="ja-JP" sz="900" b="0" i="1" smtClean="0">
                            <a:latin typeface="Cambria Math" panose="02040503050406030204" pitchFamily="18" charset="0"/>
                          </a:rPr>
                          <m:t>+</m:t>
                        </m:r>
                        <m:r>
                          <a:rPr lang="en-US" altLang="ja-JP" sz="900" i="1">
                            <a:latin typeface="Cambria Math" panose="02040503050406030204" pitchFamily="18" charset="0"/>
                          </a:rPr>
                          <m:t>𝑖</m:t>
                        </m:r>
                      </m:sub>
                    </m:sSub>
                  </m:oMath>
                </a14:m>
                <a:r>
                  <a:rPr lang="ja-JP" altLang="ja-JP" sz="900">
                    <a:effectLst/>
                  </a:rPr>
                  <a:t> </a:t>
                </a:r>
                <a:r>
                  <a:rPr lang="en-US" altLang="ja-JP" sz="900" dirty="0">
                    <a:effectLst/>
                  </a:rPr>
                  <a:t>= </a:t>
                </a:r>
                <a14:m>
                  <m:oMath xmlns:m="http://schemas.openxmlformats.org/officeDocument/2006/math">
                    <m:sSub>
                      <m:sSubPr>
                        <m:ctrlPr>
                          <a:rPr lang="ja-JP" altLang="en-US" sz="900" i="1" smtClean="0">
                            <a:latin typeface="Cambria Math" panose="02040503050406030204" pitchFamily="18" charset="0"/>
                          </a:rPr>
                        </m:ctrlPr>
                      </m:sSubPr>
                      <m:e>
                        <m:r>
                          <a:rPr lang="ja-JP" altLang="en-US" sz="900" i="1">
                            <a:latin typeface="Cambria Math" panose="02040503050406030204" pitchFamily="18" charset="0"/>
                          </a:rPr>
                          <m:t>𝑑</m:t>
                        </m:r>
                      </m:e>
                      <m:sub>
                        <m:r>
                          <a:rPr lang="ja-JP" altLang="en-US" sz="900" i="1">
                            <a:latin typeface="Cambria Math" panose="02040503050406030204" pitchFamily="18" charset="0"/>
                          </a:rPr>
                          <m:t>𝑘</m:t>
                        </m:r>
                      </m:sub>
                    </m:sSub>
                  </m:oMath>
                </a14:m>
                <a:endParaRPr lang="en-US" altLang="ja-JP" sz="900" i="1" dirty="0">
                  <a:latin typeface="Cambria Math" panose="02040503050406030204" pitchFamily="18" charset="0"/>
                </a:endParaRPr>
              </a:p>
            </p:txBody>
          </p:sp>
        </mc:Choice>
        <mc:Fallback xmlns="">
          <p:sp>
            <p:nvSpPr>
              <p:cNvPr id="79" name="テキスト ボックス 78">
                <a:extLst>
                  <a:ext uri="{FF2B5EF4-FFF2-40B4-BE49-F238E27FC236}">
                    <a16:creationId xmlns:a16="http://schemas.microsoft.com/office/drawing/2014/main" id="{79E7DF91-FD12-0996-AF92-AD8177952669}"/>
                  </a:ext>
                </a:extLst>
              </p:cNvPr>
              <p:cNvSpPr txBox="1">
                <a:spLocks noRot="1" noChangeAspect="1" noMove="1" noResize="1" noEditPoints="1" noAdjustHandles="1" noChangeArrowheads="1" noChangeShapeType="1" noTextEdit="1"/>
              </p:cNvSpPr>
              <p:nvPr/>
            </p:nvSpPr>
            <p:spPr>
              <a:xfrm>
                <a:off x="5293434" y="3750263"/>
                <a:ext cx="1179660" cy="244106"/>
              </a:xfrm>
              <a:prstGeom prst="rect">
                <a:avLst/>
              </a:prstGeom>
              <a:blipFill>
                <a:blip r:embed="rId3"/>
                <a:stretch>
                  <a:fillRect b="-5000"/>
                </a:stretch>
              </a:blipFill>
            </p:spPr>
            <p:txBody>
              <a:bodyPr/>
              <a:lstStyle/>
              <a:p>
                <a:r>
                  <a:rPr lang="ja-JP" altLang="en-US">
                    <a:noFill/>
                  </a:rPr>
                  <a:t> </a:t>
                </a:r>
              </a:p>
            </p:txBody>
          </p:sp>
        </mc:Fallback>
      </mc:AlternateContent>
      <p:sp>
        <p:nvSpPr>
          <p:cNvPr id="80" name="テキスト ボックス 79">
            <a:extLst>
              <a:ext uri="{FF2B5EF4-FFF2-40B4-BE49-F238E27FC236}">
                <a16:creationId xmlns:a16="http://schemas.microsoft.com/office/drawing/2014/main" id="{566D9021-86DC-C0FA-EDFB-4FC35EA583AE}"/>
              </a:ext>
            </a:extLst>
          </p:cNvPr>
          <p:cNvSpPr txBox="1"/>
          <p:nvPr/>
        </p:nvSpPr>
        <p:spPr>
          <a:xfrm>
            <a:off x="5300168" y="2634057"/>
            <a:ext cx="904415"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Mapping block</a:t>
            </a:r>
            <a:endParaRPr kumimoji="1" lang="ja-JP" altLang="en-US" sz="800" b="1">
              <a:latin typeface="Arial" panose="020B0604020202020204" pitchFamily="34" charset="0"/>
              <a:cs typeface="Arial" panose="020B0604020202020204" pitchFamily="34" charset="0"/>
            </a:endParaRPr>
          </a:p>
        </p:txBody>
      </p:sp>
      <p:graphicFrame>
        <p:nvGraphicFramePr>
          <p:cNvPr id="81" name="表 80">
            <a:extLst>
              <a:ext uri="{FF2B5EF4-FFF2-40B4-BE49-F238E27FC236}">
                <a16:creationId xmlns:a16="http://schemas.microsoft.com/office/drawing/2014/main" id="{67D5ADA2-09E1-C778-E2C6-D4CE14E87009}"/>
              </a:ext>
            </a:extLst>
          </p:cNvPr>
          <p:cNvGraphicFramePr>
            <a:graphicFrameLocks noGrp="1"/>
          </p:cNvGraphicFramePr>
          <p:nvPr/>
        </p:nvGraphicFramePr>
        <p:xfrm>
          <a:off x="6886720" y="2873606"/>
          <a:ext cx="41656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graphicFrame>
        <p:nvGraphicFramePr>
          <p:cNvPr id="82" name="表 81">
            <a:extLst>
              <a:ext uri="{FF2B5EF4-FFF2-40B4-BE49-F238E27FC236}">
                <a16:creationId xmlns:a16="http://schemas.microsoft.com/office/drawing/2014/main" id="{11353407-8720-6D48-33B5-3F6B83AB2E7F}"/>
              </a:ext>
            </a:extLst>
          </p:cNvPr>
          <p:cNvGraphicFramePr>
            <a:graphicFrameLocks noGrp="1"/>
          </p:cNvGraphicFramePr>
          <p:nvPr/>
        </p:nvGraphicFramePr>
        <p:xfrm>
          <a:off x="6885859" y="4342604"/>
          <a:ext cx="104140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gridCol w="208280">
                  <a:extLst>
                    <a:ext uri="{9D8B030D-6E8A-4147-A177-3AD203B41FA5}">
                      <a16:colId xmlns:a16="http://schemas.microsoft.com/office/drawing/2014/main" val="3399310081"/>
                    </a:ext>
                  </a:extLst>
                </a:gridCol>
                <a:gridCol w="208280">
                  <a:extLst>
                    <a:ext uri="{9D8B030D-6E8A-4147-A177-3AD203B41FA5}">
                      <a16:colId xmlns:a16="http://schemas.microsoft.com/office/drawing/2014/main" val="1844673318"/>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graphicFrame>
        <p:nvGraphicFramePr>
          <p:cNvPr id="83" name="表 82">
            <a:extLst>
              <a:ext uri="{FF2B5EF4-FFF2-40B4-BE49-F238E27FC236}">
                <a16:creationId xmlns:a16="http://schemas.microsoft.com/office/drawing/2014/main" id="{12B2C48B-C84E-E23E-BF7C-10CDE2A94A65}"/>
              </a:ext>
            </a:extLst>
          </p:cNvPr>
          <p:cNvGraphicFramePr>
            <a:graphicFrameLocks noGrp="1"/>
          </p:cNvGraphicFramePr>
          <p:nvPr/>
        </p:nvGraphicFramePr>
        <p:xfrm>
          <a:off x="6842184" y="3581458"/>
          <a:ext cx="62484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tblGrid>
              <a:tr h="12502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84" name="テキスト ボックス 83">
            <a:extLst>
              <a:ext uri="{FF2B5EF4-FFF2-40B4-BE49-F238E27FC236}">
                <a16:creationId xmlns:a16="http://schemas.microsoft.com/office/drawing/2014/main" id="{55966CBE-93F6-9C4E-DDF2-8E0580D4E485}"/>
              </a:ext>
            </a:extLst>
          </p:cNvPr>
          <p:cNvSpPr txBox="1"/>
          <p:nvPr/>
        </p:nvSpPr>
        <p:spPr>
          <a:xfrm>
            <a:off x="7059454" y="2662932"/>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e1 </a:t>
            </a:r>
            <a:endParaRPr kumimoji="1" lang="ja-JP" altLang="en-US" sz="800" b="1">
              <a:latin typeface="Arial" panose="020B0604020202020204" pitchFamily="34" charset="0"/>
              <a:cs typeface="Arial" panose="020B0604020202020204" pitchFamily="34" charset="0"/>
            </a:endParaRPr>
          </a:p>
        </p:txBody>
      </p:sp>
      <p:sp>
        <p:nvSpPr>
          <p:cNvPr id="85" name="テキスト ボックス 84">
            <a:extLst>
              <a:ext uri="{FF2B5EF4-FFF2-40B4-BE49-F238E27FC236}">
                <a16:creationId xmlns:a16="http://schemas.microsoft.com/office/drawing/2014/main" id="{B2C99B3F-7607-DAC7-ECA2-D0F61E285FA8}"/>
              </a:ext>
            </a:extLst>
          </p:cNvPr>
          <p:cNvSpPr txBox="1"/>
          <p:nvPr/>
        </p:nvSpPr>
        <p:spPr>
          <a:xfrm>
            <a:off x="6842876" y="2656582"/>
            <a:ext cx="304891"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p1</a:t>
            </a:r>
            <a:endParaRPr kumimoji="1" lang="ja-JP" altLang="en-US" sz="800" b="1">
              <a:latin typeface="Arial" panose="020B0604020202020204" pitchFamily="34" charset="0"/>
              <a:cs typeface="Arial" panose="020B0604020202020204" pitchFamily="34" charset="0"/>
            </a:endParaRPr>
          </a:p>
        </p:txBody>
      </p:sp>
      <p:graphicFrame>
        <p:nvGraphicFramePr>
          <p:cNvPr id="86" name="表 85">
            <a:extLst>
              <a:ext uri="{FF2B5EF4-FFF2-40B4-BE49-F238E27FC236}">
                <a16:creationId xmlns:a16="http://schemas.microsoft.com/office/drawing/2014/main" id="{BCD1E112-A52A-AA88-0CFC-1D5908E9F129}"/>
              </a:ext>
            </a:extLst>
          </p:cNvPr>
          <p:cNvGraphicFramePr>
            <a:graphicFrameLocks noGrp="1"/>
          </p:cNvGraphicFramePr>
          <p:nvPr/>
        </p:nvGraphicFramePr>
        <p:xfrm>
          <a:off x="7997970" y="2873606"/>
          <a:ext cx="41656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87" name="テキスト ボックス 86">
            <a:extLst>
              <a:ext uri="{FF2B5EF4-FFF2-40B4-BE49-F238E27FC236}">
                <a16:creationId xmlns:a16="http://schemas.microsoft.com/office/drawing/2014/main" id="{184F3B39-8661-C9CA-7DC1-048A40539E65}"/>
              </a:ext>
            </a:extLst>
          </p:cNvPr>
          <p:cNvSpPr txBox="1"/>
          <p:nvPr/>
        </p:nvSpPr>
        <p:spPr>
          <a:xfrm>
            <a:off x="8161179" y="2685157"/>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e8 </a:t>
            </a:r>
            <a:endParaRPr kumimoji="1" lang="ja-JP" altLang="en-US" sz="800" b="1">
              <a:latin typeface="Arial" panose="020B0604020202020204" pitchFamily="34" charset="0"/>
              <a:cs typeface="Arial" panose="020B0604020202020204" pitchFamily="34" charset="0"/>
            </a:endParaRPr>
          </a:p>
        </p:txBody>
      </p:sp>
      <p:sp>
        <p:nvSpPr>
          <p:cNvPr id="88" name="テキスト ボックス 87">
            <a:extLst>
              <a:ext uri="{FF2B5EF4-FFF2-40B4-BE49-F238E27FC236}">
                <a16:creationId xmlns:a16="http://schemas.microsoft.com/office/drawing/2014/main" id="{CF4597D1-748F-D3DA-A20E-69D28DD917CF}"/>
              </a:ext>
            </a:extLst>
          </p:cNvPr>
          <p:cNvSpPr txBox="1"/>
          <p:nvPr/>
        </p:nvSpPr>
        <p:spPr>
          <a:xfrm>
            <a:off x="7947775" y="2678807"/>
            <a:ext cx="304892"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p8</a:t>
            </a:r>
            <a:endParaRPr kumimoji="1" lang="ja-JP" altLang="en-US" sz="800" b="1">
              <a:latin typeface="Arial" panose="020B0604020202020204" pitchFamily="34" charset="0"/>
              <a:cs typeface="Arial" panose="020B0604020202020204" pitchFamily="34" charset="0"/>
            </a:endParaRPr>
          </a:p>
        </p:txBody>
      </p:sp>
      <p:sp>
        <p:nvSpPr>
          <p:cNvPr id="89" name="テキスト ボックス 88">
            <a:extLst>
              <a:ext uri="{FF2B5EF4-FFF2-40B4-BE49-F238E27FC236}">
                <a16:creationId xmlns:a16="http://schemas.microsoft.com/office/drawing/2014/main" id="{A07695EA-C096-1C63-446A-C0FBD80C8B36}"/>
              </a:ext>
            </a:extLst>
          </p:cNvPr>
          <p:cNvSpPr txBox="1"/>
          <p:nvPr/>
        </p:nvSpPr>
        <p:spPr>
          <a:xfrm>
            <a:off x="6799983" y="3388975"/>
            <a:ext cx="304891"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p1</a:t>
            </a:r>
            <a:endParaRPr kumimoji="1" lang="ja-JP" altLang="en-US" sz="800" b="1">
              <a:latin typeface="Arial" panose="020B0604020202020204" pitchFamily="34" charset="0"/>
              <a:cs typeface="Arial" panose="020B0604020202020204" pitchFamily="34" charset="0"/>
            </a:endParaRPr>
          </a:p>
        </p:txBody>
      </p:sp>
      <p:sp>
        <p:nvSpPr>
          <p:cNvPr id="90" name="テキスト ボックス 89">
            <a:extLst>
              <a:ext uri="{FF2B5EF4-FFF2-40B4-BE49-F238E27FC236}">
                <a16:creationId xmlns:a16="http://schemas.microsoft.com/office/drawing/2014/main" id="{1CBD65FD-4068-621D-7D99-7729EF08A028}"/>
              </a:ext>
            </a:extLst>
          </p:cNvPr>
          <p:cNvSpPr txBox="1"/>
          <p:nvPr/>
        </p:nvSpPr>
        <p:spPr>
          <a:xfrm>
            <a:off x="7019736" y="3395325"/>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e1 </a:t>
            </a:r>
            <a:endParaRPr kumimoji="1" lang="ja-JP" altLang="en-US" sz="800" b="1">
              <a:latin typeface="Arial" panose="020B0604020202020204" pitchFamily="34" charset="0"/>
              <a:cs typeface="Arial" panose="020B0604020202020204" pitchFamily="34" charset="0"/>
            </a:endParaRPr>
          </a:p>
        </p:txBody>
      </p:sp>
      <p:sp>
        <p:nvSpPr>
          <p:cNvPr id="91" name="テキスト ボックス 90">
            <a:extLst>
              <a:ext uri="{FF2B5EF4-FFF2-40B4-BE49-F238E27FC236}">
                <a16:creationId xmlns:a16="http://schemas.microsoft.com/office/drawing/2014/main" id="{99FE58C6-D96D-492A-B13A-D408EC87104B}"/>
              </a:ext>
            </a:extLst>
          </p:cNvPr>
          <p:cNvSpPr txBox="1"/>
          <p:nvPr/>
        </p:nvSpPr>
        <p:spPr>
          <a:xfrm>
            <a:off x="7235636" y="3392150"/>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e2 </a:t>
            </a:r>
            <a:endParaRPr kumimoji="1" lang="ja-JP" altLang="en-US" sz="800" b="1">
              <a:latin typeface="Arial" panose="020B0604020202020204" pitchFamily="34" charset="0"/>
              <a:cs typeface="Arial" panose="020B0604020202020204" pitchFamily="34" charset="0"/>
            </a:endParaRPr>
          </a:p>
        </p:txBody>
      </p:sp>
      <p:graphicFrame>
        <p:nvGraphicFramePr>
          <p:cNvPr id="92" name="表 91">
            <a:extLst>
              <a:ext uri="{FF2B5EF4-FFF2-40B4-BE49-F238E27FC236}">
                <a16:creationId xmlns:a16="http://schemas.microsoft.com/office/drawing/2014/main" id="{3E53702D-6C4F-788C-6FE9-623A65517E2B}"/>
              </a:ext>
            </a:extLst>
          </p:cNvPr>
          <p:cNvGraphicFramePr>
            <a:graphicFrameLocks noGrp="1"/>
          </p:cNvGraphicFramePr>
          <p:nvPr/>
        </p:nvGraphicFramePr>
        <p:xfrm>
          <a:off x="7778809" y="3581458"/>
          <a:ext cx="62484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tblGrid>
              <a:tr h="12502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93" name="テキスト ボックス 92">
            <a:extLst>
              <a:ext uri="{FF2B5EF4-FFF2-40B4-BE49-F238E27FC236}">
                <a16:creationId xmlns:a16="http://schemas.microsoft.com/office/drawing/2014/main" id="{2F3BB88A-1C65-8823-88B8-DA70BE99BDE4}"/>
              </a:ext>
            </a:extLst>
          </p:cNvPr>
          <p:cNvSpPr txBox="1"/>
          <p:nvPr/>
        </p:nvSpPr>
        <p:spPr>
          <a:xfrm>
            <a:off x="7736607" y="3388975"/>
            <a:ext cx="304892"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p4</a:t>
            </a:r>
            <a:endParaRPr kumimoji="1" lang="ja-JP" altLang="en-US" sz="800" b="1">
              <a:latin typeface="Arial" panose="020B0604020202020204" pitchFamily="34" charset="0"/>
              <a:cs typeface="Arial" panose="020B0604020202020204" pitchFamily="34" charset="0"/>
            </a:endParaRPr>
          </a:p>
        </p:txBody>
      </p:sp>
      <p:sp>
        <p:nvSpPr>
          <p:cNvPr id="94" name="テキスト ボックス 93">
            <a:extLst>
              <a:ext uri="{FF2B5EF4-FFF2-40B4-BE49-F238E27FC236}">
                <a16:creationId xmlns:a16="http://schemas.microsoft.com/office/drawing/2014/main" id="{4ED69B12-E1E6-385A-9C36-67F3EB0F6C6A}"/>
              </a:ext>
            </a:extLst>
          </p:cNvPr>
          <p:cNvSpPr txBox="1"/>
          <p:nvPr/>
        </p:nvSpPr>
        <p:spPr>
          <a:xfrm>
            <a:off x="7956361" y="3395325"/>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e7 </a:t>
            </a:r>
            <a:endParaRPr kumimoji="1" lang="ja-JP" altLang="en-US" sz="800" b="1">
              <a:latin typeface="Arial" panose="020B0604020202020204" pitchFamily="34" charset="0"/>
              <a:cs typeface="Arial" panose="020B0604020202020204" pitchFamily="34" charset="0"/>
            </a:endParaRPr>
          </a:p>
        </p:txBody>
      </p:sp>
      <p:sp>
        <p:nvSpPr>
          <p:cNvPr id="95" name="テキスト ボックス 94">
            <a:extLst>
              <a:ext uri="{FF2B5EF4-FFF2-40B4-BE49-F238E27FC236}">
                <a16:creationId xmlns:a16="http://schemas.microsoft.com/office/drawing/2014/main" id="{EA4A12A1-48CC-5E4A-4F89-874CBF0A1AE2}"/>
              </a:ext>
            </a:extLst>
          </p:cNvPr>
          <p:cNvSpPr txBox="1"/>
          <p:nvPr/>
        </p:nvSpPr>
        <p:spPr>
          <a:xfrm>
            <a:off x="8172261" y="3392150"/>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e8 </a:t>
            </a:r>
            <a:endParaRPr kumimoji="1" lang="ja-JP" altLang="en-US" sz="800" b="1">
              <a:latin typeface="Arial" panose="020B0604020202020204" pitchFamily="34" charset="0"/>
              <a:cs typeface="Arial" panose="020B0604020202020204" pitchFamily="34" charset="0"/>
            </a:endParaRPr>
          </a:p>
        </p:txBody>
      </p:sp>
      <p:grpSp>
        <p:nvGrpSpPr>
          <p:cNvPr id="96" name="グループ化 95">
            <a:extLst>
              <a:ext uri="{FF2B5EF4-FFF2-40B4-BE49-F238E27FC236}">
                <a16:creationId xmlns:a16="http://schemas.microsoft.com/office/drawing/2014/main" id="{85C30D6B-D521-C4C7-C6D2-94CF6D335A75}"/>
              </a:ext>
            </a:extLst>
          </p:cNvPr>
          <p:cNvGrpSpPr/>
          <p:nvPr/>
        </p:nvGrpSpPr>
        <p:grpSpPr>
          <a:xfrm>
            <a:off x="7511974" y="2920434"/>
            <a:ext cx="220344" cy="48894"/>
            <a:chOff x="6067424" y="5251450"/>
            <a:chExt cx="220344" cy="48894"/>
          </a:xfrm>
        </p:grpSpPr>
        <p:sp>
          <p:nvSpPr>
            <p:cNvPr id="97" name="円/楕円 96">
              <a:extLst>
                <a:ext uri="{FF2B5EF4-FFF2-40B4-BE49-F238E27FC236}">
                  <a16:creationId xmlns:a16="http://schemas.microsoft.com/office/drawing/2014/main" id="{9E14B39F-BD70-5D21-2F3F-F41D89AF7F39}"/>
                </a:ext>
              </a:extLst>
            </p:cNvPr>
            <p:cNvSpPr/>
            <p:nvPr/>
          </p:nvSpPr>
          <p:spPr bwMode="auto">
            <a:xfrm>
              <a:off x="6067424" y="5251450"/>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8" name="円/楕円 97">
              <a:extLst>
                <a:ext uri="{FF2B5EF4-FFF2-40B4-BE49-F238E27FC236}">
                  <a16:creationId xmlns:a16="http://schemas.microsoft.com/office/drawing/2014/main" id="{6584EF5A-DBCD-8E65-B36B-EADB859C2A3C}"/>
                </a:ext>
              </a:extLst>
            </p:cNvPr>
            <p:cNvSpPr/>
            <p:nvPr/>
          </p:nvSpPr>
          <p:spPr bwMode="auto">
            <a:xfrm>
              <a:off x="6156324" y="5251450"/>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9" name="円/楕円 98">
              <a:extLst>
                <a:ext uri="{FF2B5EF4-FFF2-40B4-BE49-F238E27FC236}">
                  <a16:creationId xmlns:a16="http://schemas.microsoft.com/office/drawing/2014/main" id="{09A4402C-9B70-525C-7567-631351E18EF0}"/>
                </a:ext>
              </a:extLst>
            </p:cNvPr>
            <p:cNvSpPr/>
            <p:nvPr/>
          </p:nvSpPr>
          <p:spPr bwMode="auto">
            <a:xfrm>
              <a:off x="6242049" y="5254625"/>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00" name="グループ化 99">
            <a:extLst>
              <a:ext uri="{FF2B5EF4-FFF2-40B4-BE49-F238E27FC236}">
                <a16:creationId xmlns:a16="http://schemas.microsoft.com/office/drawing/2014/main" id="{E49A6D82-E49E-A880-0861-91D53AD89B56}"/>
              </a:ext>
            </a:extLst>
          </p:cNvPr>
          <p:cNvGrpSpPr/>
          <p:nvPr/>
        </p:nvGrpSpPr>
        <p:grpSpPr>
          <a:xfrm>
            <a:off x="7516706" y="3633777"/>
            <a:ext cx="220344" cy="48894"/>
            <a:chOff x="6067424" y="5251450"/>
            <a:chExt cx="220344" cy="48894"/>
          </a:xfrm>
        </p:grpSpPr>
        <p:sp>
          <p:nvSpPr>
            <p:cNvPr id="101" name="円/楕円 100">
              <a:extLst>
                <a:ext uri="{FF2B5EF4-FFF2-40B4-BE49-F238E27FC236}">
                  <a16:creationId xmlns:a16="http://schemas.microsoft.com/office/drawing/2014/main" id="{B258B4DD-8248-4BB5-6CE9-B9D94CE843FE}"/>
                </a:ext>
              </a:extLst>
            </p:cNvPr>
            <p:cNvSpPr/>
            <p:nvPr/>
          </p:nvSpPr>
          <p:spPr bwMode="auto">
            <a:xfrm>
              <a:off x="6067424" y="5251450"/>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2" name="円/楕円 101">
              <a:extLst>
                <a:ext uri="{FF2B5EF4-FFF2-40B4-BE49-F238E27FC236}">
                  <a16:creationId xmlns:a16="http://schemas.microsoft.com/office/drawing/2014/main" id="{EE12EDB3-32EF-C138-3C07-E82DC4B4F9DB}"/>
                </a:ext>
              </a:extLst>
            </p:cNvPr>
            <p:cNvSpPr/>
            <p:nvPr/>
          </p:nvSpPr>
          <p:spPr bwMode="auto">
            <a:xfrm>
              <a:off x="6156324" y="5251450"/>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3" name="円/楕円 102">
              <a:extLst>
                <a:ext uri="{FF2B5EF4-FFF2-40B4-BE49-F238E27FC236}">
                  <a16:creationId xmlns:a16="http://schemas.microsoft.com/office/drawing/2014/main" id="{34167D2D-DE20-2C60-B45A-D22FD68BFF42}"/>
                </a:ext>
              </a:extLst>
            </p:cNvPr>
            <p:cNvSpPr/>
            <p:nvPr/>
          </p:nvSpPr>
          <p:spPr bwMode="auto">
            <a:xfrm>
              <a:off x="6242049" y="5254625"/>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aphicFrame>
        <p:nvGraphicFramePr>
          <p:cNvPr id="104" name="表 103">
            <a:extLst>
              <a:ext uri="{FF2B5EF4-FFF2-40B4-BE49-F238E27FC236}">
                <a16:creationId xmlns:a16="http://schemas.microsoft.com/office/drawing/2014/main" id="{2A59E5CA-137A-7D36-C2EA-63D6CC8FACD9}"/>
              </a:ext>
            </a:extLst>
          </p:cNvPr>
          <p:cNvGraphicFramePr>
            <a:graphicFrameLocks noGrp="1"/>
          </p:cNvGraphicFramePr>
          <p:nvPr/>
        </p:nvGraphicFramePr>
        <p:xfrm>
          <a:off x="6885859" y="4726779"/>
          <a:ext cx="104140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gridCol w="208280">
                  <a:extLst>
                    <a:ext uri="{9D8B030D-6E8A-4147-A177-3AD203B41FA5}">
                      <a16:colId xmlns:a16="http://schemas.microsoft.com/office/drawing/2014/main" val="3399310081"/>
                    </a:ext>
                  </a:extLst>
                </a:gridCol>
                <a:gridCol w="208280">
                  <a:extLst>
                    <a:ext uri="{9D8B030D-6E8A-4147-A177-3AD203B41FA5}">
                      <a16:colId xmlns:a16="http://schemas.microsoft.com/office/drawing/2014/main" val="1844673318"/>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105" name="テキスト ボックス 104">
            <a:extLst>
              <a:ext uri="{FF2B5EF4-FFF2-40B4-BE49-F238E27FC236}">
                <a16:creationId xmlns:a16="http://schemas.microsoft.com/office/drawing/2014/main" id="{ACA94832-BE62-8FD2-0DEA-63C33C665FA6}"/>
              </a:ext>
            </a:extLst>
          </p:cNvPr>
          <p:cNvSpPr txBox="1"/>
          <p:nvPr/>
        </p:nvSpPr>
        <p:spPr>
          <a:xfrm>
            <a:off x="6838104" y="4154231"/>
            <a:ext cx="304891"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p1</a:t>
            </a:r>
            <a:endParaRPr kumimoji="1" lang="ja-JP" altLang="en-US" sz="800" b="1">
              <a:latin typeface="Arial" panose="020B0604020202020204" pitchFamily="34" charset="0"/>
              <a:cs typeface="Arial" panose="020B0604020202020204" pitchFamily="34" charset="0"/>
            </a:endParaRPr>
          </a:p>
        </p:txBody>
      </p:sp>
      <p:sp>
        <p:nvSpPr>
          <p:cNvPr id="106" name="テキスト ボックス 105">
            <a:extLst>
              <a:ext uri="{FF2B5EF4-FFF2-40B4-BE49-F238E27FC236}">
                <a16:creationId xmlns:a16="http://schemas.microsoft.com/office/drawing/2014/main" id="{672ABFAA-F308-7582-A474-1148CE71CA51}"/>
              </a:ext>
            </a:extLst>
          </p:cNvPr>
          <p:cNvSpPr txBox="1"/>
          <p:nvPr/>
        </p:nvSpPr>
        <p:spPr>
          <a:xfrm>
            <a:off x="7057857" y="4160581"/>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e1 </a:t>
            </a:r>
            <a:endParaRPr kumimoji="1" lang="ja-JP" altLang="en-US" sz="800" b="1">
              <a:latin typeface="Arial" panose="020B0604020202020204" pitchFamily="34" charset="0"/>
              <a:cs typeface="Arial" panose="020B0604020202020204" pitchFamily="34" charset="0"/>
            </a:endParaRPr>
          </a:p>
        </p:txBody>
      </p:sp>
      <p:sp>
        <p:nvSpPr>
          <p:cNvPr id="107" name="テキスト ボックス 106">
            <a:extLst>
              <a:ext uri="{FF2B5EF4-FFF2-40B4-BE49-F238E27FC236}">
                <a16:creationId xmlns:a16="http://schemas.microsoft.com/office/drawing/2014/main" id="{B471678F-CCEE-59EF-E297-F63AF1C282B3}"/>
              </a:ext>
            </a:extLst>
          </p:cNvPr>
          <p:cNvSpPr txBox="1"/>
          <p:nvPr/>
        </p:nvSpPr>
        <p:spPr>
          <a:xfrm>
            <a:off x="7273757" y="4157406"/>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e2 </a:t>
            </a:r>
            <a:endParaRPr kumimoji="1" lang="ja-JP" altLang="en-US" sz="800" b="1">
              <a:latin typeface="Arial" panose="020B0604020202020204" pitchFamily="34" charset="0"/>
              <a:cs typeface="Arial" panose="020B0604020202020204" pitchFamily="34" charset="0"/>
            </a:endParaRPr>
          </a:p>
        </p:txBody>
      </p:sp>
      <p:sp>
        <p:nvSpPr>
          <p:cNvPr id="108" name="テキスト ボックス 107">
            <a:extLst>
              <a:ext uri="{FF2B5EF4-FFF2-40B4-BE49-F238E27FC236}">
                <a16:creationId xmlns:a16="http://schemas.microsoft.com/office/drawing/2014/main" id="{D1A715D0-1706-363B-0431-D0E0779CC057}"/>
              </a:ext>
            </a:extLst>
          </p:cNvPr>
          <p:cNvSpPr txBox="1"/>
          <p:nvPr/>
        </p:nvSpPr>
        <p:spPr>
          <a:xfrm>
            <a:off x="7486482" y="4160581"/>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e3 </a:t>
            </a:r>
            <a:endParaRPr kumimoji="1" lang="ja-JP" altLang="en-US" sz="800" b="1">
              <a:latin typeface="Arial" panose="020B0604020202020204" pitchFamily="34" charset="0"/>
              <a:cs typeface="Arial" panose="020B0604020202020204" pitchFamily="34" charset="0"/>
            </a:endParaRPr>
          </a:p>
        </p:txBody>
      </p:sp>
      <p:sp>
        <p:nvSpPr>
          <p:cNvPr id="109" name="テキスト ボックス 108">
            <a:extLst>
              <a:ext uri="{FF2B5EF4-FFF2-40B4-BE49-F238E27FC236}">
                <a16:creationId xmlns:a16="http://schemas.microsoft.com/office/drawing/2014/main" id="{A19F3DD9-ABDB-9AA6-80CF-F832210834CF}"/>
              </a:ext>
            </a:extLst>
          </p:cNvPr>
          <p:cNvSpPr txBox="1"/>
          <p:nvPr/>
        </p:nvSpPr>
        <p:spPr>
          <a:xfrm>
            <a:off x="7699207" y="4163756"/>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e4 </a:t>
            </a:r>
            <a:endParaRPr kumimoji="1" lang="ja-JP" altLang="en-US" sz="800" b="1">
              <a:latin typeface="Arial" panose="020B0604020202020204" pitchFamily="34" charset="0"/>
              <a:cs typeface="Arial" panose="020B0604020202020204" pitchFamily="34" charset="0"/>
            </a:endParaRPr>
          </a:p>
        </p:txBody>
      </p:sp>
      <p:sp>
        <p:nvSpPr>
          <p:cNvPr id="110" name="テキスト ボックス 109">
            <a:extLst>
              <a:ext uri="{FF2B5EF4-FFF2-40B4-BE49-F238E27FC236}">
                <a16:creationId xmlns:a16="http://schemas.microsoft.com/office/drawing/2014/main" id="{D1E6621C-CA81-6AD1-39A6-397EC6152F64}"/>
              </a:ext>
            </a:extLst>
          </p:cNvPr>
          <p:cNvSpPr txBox="1"/>
          <p:nvPr/>
        </p:nvSpPr>
        <p:spPr>
          <a:xfrm>
            <a:off x="6828578" y="4535231"/>
            <a:ext cx="304892"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p2</a:t>
            </a:r>
            <a:endParaRPr kumimoji="1" lang="ja-JP" altLang="en-US" sz="800" b="1">
              <a:latin typeface="Arial" panose="020B0604020202020204" pitchFamily="34" charset="0"/>
              <a:cs typeface="Arial" panose="020B0604020202020204" pitchFamily="34" charset="0"/>
            </a:endParaRPr>
          </a:p>
        </p:txBody>
      </p:sp>
      <p:sp>
        <p:nvSpPr>
          <p:cNvPr id="111" name="テキスト ボックス 110">
            <a:extLst>
              <a:ext uri="{FF2B5EF4-FFF2-40B4-BE49-F238E27FC236}">
                <a16:creationId xmlns:a16="http://schemas.microsoft.com/office/drawing/2014/main" id="{BFA851DB-75F1-97ED-DBFA-0ADE456B3088}"/>
              </a:ext>
            </a:extLst>
          </p:cNvPr>
          <p:cNvSpPr txBox="1"/>
          <p:nvPr/>
        </p:nvSpPr>
        <p:spPr>
          <a:xfrm>
            <a:off x="7045157" y="4541581"/>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e5 </a:t>
            </a:r>
            <a:endParaRPr kumimoji="1" lang="ja-JP" altLang="en-US" sz="800" b="1">
              <a:latin typeface="Arial" panose="020B0604020202020204" pitchFamily="34" charset="0"/>
              <a:cs typeface="Arial" panose="020B0604020202020204" pitchFamily="34" charset="0"/>
            </a:endParaRPr>
          </a:p>
        </p:txBody>
      </p:sp>
      <p:sp>
        <p:nvSpPr>
          <p:cNvPr id="112" name="テキスト ボックス 111">
            <a:extLst>
              <a:ext uri="{FF2B5EF4-FFF2-40B4-BE49-F238E27FC236}">
                <a16:creationId xmlns:a16="http://schemas.microsoft.com/office/drawing/2014/main" id="{53574B09-BA40-021C-2FE7-9EF620824220}"/>
              </a:ext>
            </a:extLst>
          </p:cNvPr>
          <p:cNvSpPr txBox="1"/>
          <p:nvPr/>
        </p:nvSpPr>
        <p:spPr>
          <a:xfrm>
            <a:off x="7261057" y="4538406"/>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e6 </a:t>
            </a:r>
            <a:endParaRPr kumimoji="1" lang="ja-JP" altLang="en-US" sz="800" b="1">
              <a:latin typeface="Arial" panose="020B0604020202020204" pitchFamily="34" charset="0"/>
              <a:cs typeface="Arial" panose="020B0604020202020204" pitchFamily="34" charset="0"/>
            </a:endParaRPr>
          </a:p>
        </p:txBody>
      </p:sp>
      <p:sp>
        <p:nvSpPr>
          <p:cNvPr id="113" name="テキスト ボックス 112">
            <a:extLst>
              <a:ext uri="{FF2B5EF4-FFF2-40B4-BE49-F238E27FC236}">
                <a16:creationId xmlns:a16="http://schemas.microsoft.com/office/drawing/2014/main" id="{E73B0786-7B80-A059-0272-2179C78F19D4}"/>
              </a:ext>
            </a:extLst>
          </p:cNvPr>
          <p:cNvSpPr txBox="1"/>
          <p:nvPr/>
        </p:nvSpPr>
        <p:spPr>
          <a:xfrm>
            <a:off x="7473782" y="4541581"/>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e7 </a:t>
            </a:r>
            <a:endParaRPr kumimoji="1" lang="ja-JP" altLang="en-US" sz="800" b="1">
              <a:latin typeface="Arial" panose="020B0604020202020204" pitchFamily="34" charset="0"/>
              <a:cs typeface="Arial" panose="020B0604020202020204" pitchFamily="34" charset="0"/>
            </a:endParaRPr>
          </a:p>
        </p:txBody>
      </p:sp>
      <p:sp>
        <p:nvSpPr>
          <p:cNvPr id="114" name="テキスト ボックス 113">
            <a:extLst>
              <a:ext uri="{FF2B5EF4-FFF2-40B4-BE49-F238E27FC236}">
                <a16:creationId xmlns:a16="http://schemas.microsoft.com/office/drawing/2014/main" id="{9B768E5C-E58B-546A-11EF-0E3FBF746895}"/>
              </a:ext>
            </a:extLst>
          </p:cNvPr>
          <p:cNvSpPr txBox="1"/>
          <p:nvPr/>
        </p:nvSpPr>
        <p:spPr>
          <a:xfrm>
            <a:off x="7686507" y="4544756"/>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e8 </a:t>
            </a:r>
            <a:endParaRPr kumimoji="1" lang="ja-JP" altLang="en-US" sz="800" b="1">
              <a:latin typeface="Arial" panose="020B0604020202020204" pitchFamily="34" charset="0"/>
              <a:cs typeface="Arial" panose="020B0604020202020204" pitchFamily="34" charset="0"/>
            </a:endParaRPr>
          </a:p>
        </p:txBody>
      </p:sp>
      <p:cxnSp>
        <p:nvCxnSpPr>
          <p:cNvPr id="115" name="直線矢印コネクタ 114">
            <a:extLst>
              <a:ext uri="{FF2B5EF4-FFF2-40B4-BE49-F238E27FC236}">
                <a16:creationId xmlns:a16="http://schemas.microsoft.com/office/drawing/2014/main" id="{F009ED59-7BCF-E2DE-9D94-3985F988262B}"/>
              </a:ext>
            </a:extLst>
          </p:cNvPr>
          <p:cNvCxnSpPr>
            <a:cxnSpLocks/>
          </p:cNvCxnSpPr>
          <p:nvPr/>
        </p:nvCxnSpPr>
        <p:spPr bwMode="auto">
          <a:xfrm>
            <a:off x="8478347" y="3632009"/>
            <a:ext cx="194849" cy="0"/>
          </a:xfrm>
          <a:prstGeom prst="straightConnector1">
            <a:avLst/>
          </a:prstGeom>
          <a:solidFill>
            <a:schemeClr val="accent1"/>
          </a:solidFill>
          <a:ln w="9525"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テキスト ボックス 115">
            <a:extLst>
              <a:ext uri="{FF2B5EF4-FFF2-40B4-BE49-F238E27FC236}">
                <a16:creationId xmlns:a16="http://schemas.microsoft.com/office/drawing/2014/main" id="{61B8417F-56E0-9263-25DC-893989249BE1}"/>
              </a:ext>
            </a:extLst>
          </p:cNvPr>
          <p:cNvSpPr txBox="1"/>
          <p:nvPr/>
        </p:nvSpPr>
        <p:spPr>
          <a:xfrm>
            <a:off x="8507233" y="3386350"/>
            <a:ext cx="700833" cy="461665"/>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Subcarrier</a:t>
            </a:r>
          </a:p>
          <a:p>
            <a:pPr algn="ctr"/>
            <a:r>
              <a:rPr kumimoji="1" lang="en-US" altLang="ja-JP" sz="800" b="1" dirty="0">
                <a:latin typeface="Arial" panose="020B0604020202020204" pitchFamily="34" charset="0"/>
                <a:cs typeface="Arial" panose="020B0604020202020204" pitchFamily="34" charset="0"/>
              </a:rPr>
              <a:t> </a:t>
            </a:r>
            <a:br>
              <a:rPr kumimoji="1" lang="en-US" altLang="ja-JP" sz="800" b="1" dirty="0">
                <a:latin typeface="Arial" panose="020B0604020202020204" pitchFamily="34" charset="0"/>
                <a:cs typeface="Arial" panose="020B0604020202020204" pitchFamily="34" charset="0"/>
              </a:rPr>
            </a:br>
            <a:r>
              <a:rPr kumimoji="1" lang="en-US" altLang="ja-JP" sz="800" b="1" dirty="0">
                <a:latin typeface="Arial" panose="020B0604020202020204" pitchFamily="34" charset="0"/>
                <a:cs typeface="Arial" panose="020B0604020202020204" pitchFamily="34" charset="0"/>
              </a:rPr>
              <a:t>mapper</a:t>
            </a:r>
            <a:endParaRPr kumimoji="1" lang="ja-JP" altLang="en-US" sz="800" b="1">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17" name="テキスト ボックス 116">
                <a:extLst>
                  <a:ext uri="{FF2B5EF4-FFF2-40B4-BE49-F238E27FC236}">
                    <a16:creationId xmlns:a16="http://schemas.microsoft.com/office/drawing/2014/main" id="{B3EB85D2-79D5-4087-A94D-2B8F0DCC601F}"/>
                  </a:ext>
                </a:extLst>
              </p:cNvPr>
              <p:cNvSpPr txBox="1"/>
              <p:nvPr/>
            </p:nvSpPr>
            <p:spPr>
              <a:xfrm>
                <a:off x="5175261" y="3129006"/>
                <a:ext cx="1327363" cy="225446"/>
              </a:xfrm>
              <a:prstGeom prst="rect">
                <a:avLst/>
              </a:prstGeom>
              <a:noFill/>
            </p:spPr>
            <p:txBody>
              <a:bodyPr wrap="square">
                <a:spAutoFit/>
              </a:bodyPr>
              <a:lstStyle/>
              <a:p>
                <a14:m>
                  <m:oMath xmlns:m="http://schemas.openxmlformats.org/officeDocument/2006/math">
                    <m:sSub>
                      <m:sSubPr>
                        <m:ctrlPr>
                          <a:rPr lang="ja-JP" altLang="ja-JP" sz="800" i="1" smtClean="0">
                            <a:latin typeface="Cambria Math" panose="02040503050406030204" pitchFamily="18" charset="0"/>
                          </a:rPr>
                        </m:ctrlPr>
                      </m:sSubPr>
                      <m:e>
                        <m:r>
                          <a:rPr lang="en-US" altLang="ja-JP" sz="800" b="0" i="1" smtClean="0">
                            <a:latin typeface="Cambria Math" panose="02040503050406030204" pitchFamily="18" charset="0"/>
                          </a:rPr>
                          <m:t>𝑃</m:t>
                        </m:r>
                      </m:e>
                      <m:sub>
                        <m:r>
                          <a:rPr lang="en-US" altLang="ja-JP" sz="800" i="1">
                            <a:latin typeface="Cambria Math" panose="02040503050406030204" pitchFamily="18" charset="0"/>
                          </a:rPr>
                          <m:t>𝑗</m:t>
                        </m:r>
                      </m:sub>
                    </m:sSub>
                  </m:oMath>
                </a14:m>
                <a:r>
                  <a:rPr lang="en-US" altLang="ja-JP" sz="800" dirty="0"/>
                  <a:t>: PN9(the seed is all one)</a:t>
                </a:r>
                <a:endParaRPr lang="ja-JP" altLang="en-US" sz="800"/>
              </a:p>
            </p:txBody>
          </p:sp>
        </mc:Choice>
        <mc:Fallback xmlns="">
          <p:sp>
            <p:nvSpPr>
              <p:cNvPr id="117" name="テキスト ボックス 116">
                <a:extLst>
                  <a:ext uri="{FF2B5EF4-FFF2-40B4-BE49-F238E27FC236}">
                    <a16:creationId xmlns:a16="http://schemas.microsoft.com/office/drawing/2014/main" id="{B3EB85D2-79D5-4087-A94D-2B8F0DCC601F}"/>
                  </a:ext>
                </a:extLst>
              </p:cNvPr>
              <p:cNvSpPr txBox="1">
                <a:spLocks noRot="1" noChangeAspect="1" noMove="1" noResize="1" noEditPoints="1" noAdjustHandles="1" noChangeArrowheads="1" noChangeShapeType="1" noTextEdit="1"/>
              </p:cNvSpPr>
              <p:nvPr/>
            </p:nvSpPr>
            <p:spPr>
              <a:xfrm>
                <a:off x="5175261" y="3129006"/>
                <a:ext cx="1327363" cy="225446"/>
              </a:xfrm>
              <a:prstGeom prst="rect">
                <a:avLst/>
              </a:prstGeom>
              <a:blipFill>
                <a:blip r:embed="rId4"/>
                <a:stretch>
                  <a:fillRect b="-11111"/>
                </a:stretch>
              </a:blipFill>
            </p:spPr>
            <p:txBody>
              <a:bodyPr/>
              <a:lstStyle/>
              <a:p>
                <a:r>
                  <a:rPr lang="ja-JP" altLang="en-US">
                    <a:noFill/>
                  </a:rPr>
                  <a:t> </a:t>
                </a:r>
              </a:p>
            </p:txBody>
          </p:sp>
        </mc:Fallback>
      </mc:AlternateContent>
      <p:sp>
        <p:nvSpPr>
          <p:cNvPr id="118" name="正方形/長方形 117">
            <a:extLst>
              <a:ext uri="{FF2B5EF4-FFF2-40B4-BE49-F238E27FC236}">
                <a16:creationId xmlns:a16="http://schemas.microsoft.com/office/drawing/2014/main" id="{35167A87-FB74-8442-6699-BD9F13F537DD}"/>
              </a:ext>
            </a:extLst>
          </p:cNvPr>
          <p:cNvSpPr/>
          <p:nvPr/>
        </p:nvSpPr>
        <p:spPr bwMode="auto">
          <a:xfrm>
            <a:off x="6752441" y="5043865"/>
            <a:ext cx="2169153" cy="587885"/>
          </a:xfrm>
          <a:prstGeom prst="rect">
            <a:avLst/>
          </a:prstGeom>
          <a:solidFill>
            <a:srgbClr val="E0E6FB"/>
          </a:solidFill>
          <a:ln w="9525"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119" name="表 118">
            <a:extLst>
              <a:ext uri="{FF2B5EF4-FFF2-40B4-BE49-F238E27FC236}">
                <a16:creationId xmlns:a16="http://schemas.microsoft.com/office/drawing/2014/main" id="{405B80E2-51B9-3AA3-CE96-8FC84BEB291E}"/>
              </a:ext>
            </a:extLst>
          </p:cNvPr>
          <p:cNvGraphicFramePr>
            <a:graphicFrameLocks noGrp="1"/>
          </p:cNvGraphicFramePr>
          <p:nvPr/>
        </p:nvGraphicFramePr>
        <p:xfrm>
          <a:off x="6885859" y="5385478"/>
          <a:ext cx="187452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gridCol w="208280">
                  <a:extLst>
                    <a:ext uri="{9D8B030D-6E8A-4147-A177-3AD203B41FA5}">
                      <a16:colId xmlns:a16="http://schemas.microsoft.com/office/drawing/2014/main" val="3399310081"/>
                    </a:ext>
                  </a:extLst>
                </a:gridCol>
                <a:gridCol w="208280">
                  <a:extLst>
                    <a:ext uri="{9D8B030D-6E8A-4147-A177-3AD203B41FA5}">
                      <a16:colId xmlns:a16="http://schemas.microsoft.com/office/drawing/2014/main" val="1844673318"/>
                    </a:ext>
                  </a:extLst>
                </a:gridCol>
                <a:gridCol w="208280">
                  <a:extLst>
                    <a:ext uri="{9D8B030D-6E8A-4147-A177-3AD203B41FA5}">
                      <a16:colId xmlns:a16="http://schemas.microsoft.com/office/drawing/2014/main" val="3979612333"/>
                    </a:ext>
                  </a:extLst>
                </a:gridCol>
                <a:gridCol w="208280">
                  <a:extLst>
                    <a:ext uri="{9D8B030D-6E8A-4147-A177-3AD203B41FA5}">
                      <a16:colId xmlns:a16="http://schemas.microsoft.com/office/drawing/2014/main" val="1847459627"/>
                    </a:ext>
                  </a:extLst>
                </a:gridCol>
                <a:gridCol w="208280">
                  <a:extLst>
                    <a:ext uri="{9D8B030D-6E8A-4147-A177-3AD203B41FA5}">
                      <a16:colId xmlns:a16="http://schemas.microsoft.com/office/drawing/2014/main" val="3094522505"/>
                    </a:ext>
                  </a:extLst>
                </a:gridCol>
                <a:gridCol w="208280">
                  <a:extLst>
                    <a:ext uri="{9D8B030D-6E8A-4147-A177-3AD203B41FA5}">
                      <a16:colId xmlns:a16="http://schemas.microsoft.com/office/drawing/2014/main" val="3928051161"/>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120" name="テキスト ボックス 119">
            <a:extLst>
              <a:ext uri="{FF2B5EF4-FFF2-40B4-BE49-F238E27FC236}">
                <a16:creationId xmlns:a16="http://schemas.microsoft.com/office/drawing/2014/main" id="{B9D86A6B-8C15-FB6F-205A-162DFB67DF64}"/>
              </a:ext>
            </a:extLst>
          </p:cNvPr>
          <p:cNvSpPr txBox="1"/>
          <p:nvPr/>
        </p:nvSpPr>
        <p:spPr>
          <a:xfrm>
            <a:off x="6832282" y="5201744"/>
            <a:ext cx="304891"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p1</a:t>
            </a:r>
            <a:endParaRPr kumimoji="1" lang="ja-JP" altLang="en-US" sz="800" b="1">
              <a:latin typeface="Arial" panose="020B0604020202020204" pitchFamily="34" charset="0"/>
              <a:cs typeface="Arial" panose="020B0604020202020204" pitchFamily="34" charset="0"/>
            </a:endParaRPr>
          </a:p>
        </p:txBody>
      </p:sp>
      <p:sp>
        <p:nvSpPr>
          <p:cNvPr id="121" name="テキスト ボックス 120">
            <a:extLst>
              <a:ext uri="{FF2B5EF4-FFF2-40B4-BE49-F238E27FC236}">
                <a16:creationId xmlns:a16="http://schemas.microsoft.com/office/drawing/2014/main" id="{C8D03DB2-6396-24EA-3A57-079436285941}"/>
              </a:ext>
            </a:extLst>
          </p:cNvPr>
          <p:cNvSpPr txBox="1"/>
          <p:nvPr/>
        </p:nvSpPr>
        <p:spPr>
          <a:xfrm>
            <a:off x="7052035" y="5208094"/>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e1 </a:t>
            </a:r>
            <a:endParaRPr kumimoji="1" lang="ja-JP" altLang="en-US" sz="800" b="1">
              <a:latin typeface="Arial" panose="020B0604020202020204" pitchFamily="34" charset="0"/>
              <a:cs typeface="Arial" panose="020B0604020202020204" pitchFamily="34" charset="0"/>
            </a:endParaRPr>
          </a:p>
        </p:txBody>
      </p:sp>
      <p:sp>
        <p:nvSpPr>
          <p:cNvPr id="122" name="テキスト ボックス 121">
            <a:extLst>
              <a:ext uri="{FF2B5EF4-FFF2-40B4-BE49-F238E27FC236}">
                <a16:creationId xmlns:a16="http://schemas.microsoft.com/office/drawing/2014/main" id="{9F0B3328-D9AE-4CC0-9D1F-502399546D76}"/>
              </a:ext>
            </a:extLst>
          </p:cNvPr>
          <p:cNvSpPr txBox="1"/>
          <p:nvPr/>
        </p:nvSpPr>
        <p:spPr>
          <a:xfrm>
            <a:off x="7267935" y="5204919"/>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e2 </a:t>
            </a:r>
            <a:endParaRPr kumimoji="1" lang="ja-JP" altLang="en-US" sz="800" b="1">
              <a:latin typeface="Arial" panose="020B0604020202020204" pitchFamily="34" charset="0"/>
              <a:cs typeface="Arial" panose="020B0604020202020204" pitchFamily="34" charset="0"/>
            </a:endParaRPr>
          </a:p>
        </p:txBody>
      </p:sp>
      <p:sp>
        <p:nvSpPr>
          <p:cNvPr id="123" name="テキスト ボックス 122">
            <a:extLst>
              <a:ext uri="{FF2B5EF4-FFF2-40B4-BE49-F238E27FC236}">
                <a16:creationId xmlns:a16="http://schemas.microsoft.com/office/drawing/2014/main" id="{73AAD716-2B4F-37B3-E763-6B66C34EA6B8}"/>
              </a:ext>
            </a:extLst>
          </p:cNvPr>
          <p:cNvSpPr txBox="1"/>
          <p:nvPr/>
        </p:nvSpPr>
        <p:spPr>
          <a:xfrm>
            <a:off x="7480660" y="5208094"/>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e3 </a:t>
            </a:r>
            <a:endParaRPr kumimoji="1" lang="ja-JP" altLang="en-US" sz="800" b="1">
              <a:latin typeface="Arial" panose="020B0604020202020204" pitchFamily="34" charset="0"/>
              <a:cs typeface="Arial" panose="020B0604020202020204" pitchFamily="34" charset="0"/>
            </a:endParaRPr>
          </a:p>
        </p:txBody>
      </p:sp>
      <p:sp>
        <p:nvSpPr>
          <p:cNvPr id="124" name="テキスト ボックス 123">
            <a:extLst>
              <a:ext uri="{FF2B5EF4-FFF2-40B4-BE49-F238E27FC236}">
                <a16:creationId xmlns:a16="http://schemas.microsoft.com/office/drawing/2014/main" id="{9BDE0E15-FBEE-B1C3-A8AE-141F8B4A4548}"/>
              </a:ext>
            </a:extLst>
          </p:cNvPr>
          <p:cNvSpPr txBox="1"/>
          <p:nvPr/>
        </p:nvSpPr>
        <p:spPr>
          <a:xfrm>
            <a:off x="7693385" y="5211269"/>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e4 </a:t>
            </a:r>
            <a:endParaRPr kumimoji="1" lang="ja-JP" altLang="en-US" sz="800" b="1">
              <a:latin typeface="Arial" panose="020B0604020202020204" pitchFamily="34" charset="0"/>
              <a:cs typeface="Arial" panose="020B0604020202020204" pitchFamily="34" charset="0"/>
            </a:endParaRPr>
          </a:p>
        </p:txBody>
      </p:sp>
      <p:sp>
        <p:nvSpPr>
          <p:cNvPr id="125" name="テキスト ボックス 124">
            <a:extLst>
              <a:ext uri="{FF2B5EF4-FFF2-40B4-BE49-F238E27FC236}">
                <a16:creationId xmlns:a16="http://schemas.microsoft.com/office/drawing/2014/main" id="{16D4C610-7479-75C7-6880-424FB65D06E1}"/>
              </a:ext>
            </a:extLst>
          </p:cNvPr>
          <p:cNvSpPr txBox="1"/>
          <p:nvPr/>
        </p:nvSpPr>
        <p:spPr>
          <a:xfrm>
            <a:off x="7914376" y="5211247"/>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e5 </a:t>
            </a:r>
            <a:endParaRPr kumimoji="1" lang="ja-JP" altLang="en-US" sz="800" b="1">
              <a:latin typeface="Arial" panose="020B0604020202020204" pitchFamily="34" charset="0"/>
              <a:cs typeface="Arial" panose="020B0604020202020204" pitchFamily="34" charset="0"/>
            </a:endParaRPr>
          </a:p>
        </p:txBody>
      </p:sp>
      <p:sp>
        <p:nvSpPr>
          <p:cNvPr id="126" name="テキスト ボックス 125">
            <a:extLst>
              <a:ext uri="{FF2B5EF4-FFF2-40B4-BE49-F238E27FC236}">
                <a16:creationId xmlns:a16="http://schemas.microsoft.com/office/drawing/2014/main" id="{317760D7-C268-834C-0DE9-12CA32E38D88}"/>
              </a:ext>
            </a:extLst>
          </p:cNvPr>
          <p:cNvSpPr txBox="1"/>
          <p:nvPr/>
        </p:nvSpPr>
        <p:spPr>
          <a:xfrm>
            <a:off x="8130276" y="5208072"/>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e6 </a:t>
            </a:r>
            <a:endParaRPr kumimoji="1" lang="ja-JP" altLang="en-US" sz="800" b="1">
              <a:latin typeface="Arial" panose="020B0604020202020204" pitchFamily="34" charset="0"/>
              <a:cs typeface="Arial" panose="020B0604020202020204" pitchFamily="34" charset="0"/>
            </a:endParaRPr>
          </a:p>
        </p:txBody>
      </p:sp>
      <p:sp>
        <p:nvSpPr>
          <p:cNvPr id="127" name="テキスト ボックス 126">
            <a:extLst>
              <a:ext uri="{FF2B5EF4-FFF2-40B4-BE49-F238E27FC236}">
                <a16:creationId xmlns:a16="http://schemas.microsoft.com/office/drawing/2014/main" id="{4225DFC9-978B-05B3-CA7E-2D2B87297CC0}"/>
              </a:ext>
            </a:extLst>
          </p:cNvPr>
          <p:cNvSpPr txBox="1"/>
          <p:nvPr/>
        </p:nvSpPr>
        <p:spPr>
          <a:xfrm>
            <a:off x="8343001" y="5211247"/>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e7 </a:t>
            </a:r>
            <a:endParaRPr kumimoji="1" lang="ja-JP" altLang="en-US" sz="800" b="1">
              <a:latin typeface="Arial" panose="020B0604020202020204" pitchFamily="34" charset="0"/>
              <a:cs typeface="Arial" panose="020B0604020202020204" pitchFamily="34" charset="0"/>
            </a:endParaRPr>
          </a:p>
        </p:txBody>
      </p:sp>
      <p:sp>
        <p:nvSpPr>
          <p:cNvPr id="128" name="テキスト ボックス 127">
            <a:extLst>
              <a:ext uri="{FF2B5EF4-FFF2-40B4-BE49-F238E27FC236}">
                <a16:creationId xmlns:a16="http://schemas.microsoft.com/office/drawing/2014/main" id="{4996C022-60FE-5056-4939-022AD2770D2D}"/>
              </a:ext>
            </a:extLst>
          </p:cNvPr>
          <p:cNvSpPr txBox="1"/>
          <p:nvPr/>
        </p:nvSpPr>
        <p:spPr>
          <a:xfrm>
            <a:off x="8555726" y="5214422"/>
            <a:ext cx="328937"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e8 </a:t>
            </a:r>
            <a:endParaRPr kumimoji="1" lang="ja-JP" altLang="en-US" sz="800" b="1">
              <a:latin typeface="Arial" panose="020B0604020202020204" pitchFamily="34" charset="0"/>
              <a:cs typeface="Arial" panose="020B0604020202020204" pitchFamily="34" charset="0"/>
            </a:endParaRPr>
          </a:p>
        </p:txBody>
      </p:sp>
      <p:sp>
        <p:nvSpPr>
          <p:cNvPr id="129" name="テキスト ボックス 128">
            <a:extLst>
              <a:ext uri="{FF2B5EF4-FFF2-40B4-BE49-F238E27FC236}">
                <a16:creationId xmlns:a16="http://schemas.microsoft.com/office/drawing/2014/main" id="{DF7580D7-2E4E-F319-80CE-7BA50D3E0B04}"/>
              </a:ext>
            </a:extLst>
          </p:cNvPr>
          <p:cNvSpPr txBox="1"/>
          <p:nvPr/>
        </p:nvSpPr>
        <p:spPr>
          <a:xfrm>
            <a:off x="6790673" y="5049858"/>
            <a:ext cx="1402948"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MCS3 (PL=1 BL=8, SF=1)</a:t>
            </a:r>
            <a:endParaRPr kumimoji="1" lang="ja-JP" altLang="en-US" sz="800" b="1">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30" name="テキスト ボックス 129">
                <a:extLst>
                  <a:ext uri="{FF2B5EF4-FFF2-40B4-BE49-F238E27FC236}">
                    <a16:creationId xmlns:a16="http://schemas.microsoft.com/office/drawing/2014/main" id="{333F9C0E-2847-A2FF-80F5-09C6F75CE535}"/>
                  </a:ext>
                </a:extLst>
              </p:cNvPr>
              <p:cNvSpPr txBox="1"/>
              <p:nvPr/>
            </p:nvSpPr>
            <p:spPr>
              <a:xfrm>
                <a:off x="3942126" y="4522402"/>
                <a:ext cx="2578175" cy="276999"/>
              </a:xfrm>
              <a:prstGeom prst="rect">
                <a:avLst/>
              </a:prstGeom>
              <a:noFill/>
            </p:spPr>
            <p:txBody>
              <a:bodyPr wrap="square">
                <a:spAutoFit/>
              </a:bodyPr>
              <a:lstStyle/>
              <a:p>
                <a:r>
                  <a:rPr lang="ja-JP" altLang="en-US"/>
                  <a:t>SF is the number of repetitions of </a:t>
                </a:r>
                <a14:m>
                  <m:oMath xmlns:m="http://schemas.openxmlformats.org/officeDocument/2006/math">
                    <m:sSub>
                      <m:sSubPr>
                        <m:ctrlPr>
                          <a:rPr lang="ja-JP" altLang="en-US" i="1">
                            <a:latin typeface="Cambria Math" panose="02040503050406030204" pitchFamily="18" charset="0"/>
                          </a:rPr>
                        </m:ctrlPr>
                      </m:sSubPr>
                      <m:e>
                        <m:r>
                          <a:rPr lang="ja-JP" altLang="en-US" i="1">
                            <a:latin typeface="Cambria Math" panose="02040503050406030204" pitchFamily="18" charset="0"/>
                          </a:rPr>
                          <m:t>𝑑</m:t>
                        </m:r>
                      </m:e>
                      <m:sub>
                        <m:r>
                          <a:rPr lang="ja-JP" altLang="en-US" i="1">
                            <a:latin typeface="Cambria Math" panose="02040503050406030204" pitchFamily="18" charset="0"/>
                          </a:rPr>
                          <m:t>𝑘</m:t>
                        </m:r>
                      </m:sub>
                    </m:sSub>
                  </m:oMath>
                </a14:m>
                <a:r>
                  <a:rPr lang="ja-JP" altLang="en-US"/>
                  <a:t>.</a:t>
                </a:r>
              </a:p>
            </p:txBody>
          </p:sp>
        </mc:Choice>
        <mc:Fallback xmlns="">
          <p:sp>
            <p:nvSpPr>
              <p:cNvPr id="130" name="テキスト ボックス 129">
                <a:extLst>
                  <a:ext uri="{FF2B5EF4-FFF2-40B4-BE49-F238E27FC236}">
                    <a16:creationId xmlns:a16="http://schemas.microsoft.com/office/drawing/2014/main" id="{333F9C0E-2847-A2FF-80F5-09C6F75CE535}"/>
                  </a:ext>
                </a:extLst>
              </p:cNvPr>
              <p:cNvSpPr txBox="1">
                <a:spLocks noRot="1" noChangeAspect="1" noMove="1" noResize="1" noEditPoints="1" noAdjustHandles="1" noChangeArrowheads="1" noChangeShapeType="1" noTextEdit="1"/>
              </p:cNvSpPr>
              <p:nvPr/>
            </p:nvSpPr>
            <p:spPr>
              <a:xfrm>
                <a:off x="3942126" y="4522402"/>
                <a:ext cx="2578175" cy="276999"/>
              </a:xfrm>
              <a:prstGeom prst="rect">
                <a:avLst/>
              </a:prstGeom>
              <a:blipFill>
                <a:blip r:embed="rId5"/>
                <a:stretch>
                  <a:fillRect b="-2272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1" name="テキスト ボックス 130">
                <a:extLst>
                  <a:ext uri="{FF2B5EF4-FFF2-40B4-BE49-F238E27FC236}">
                    <a16:creationId xmlns:a16="http://schemas.microsoft.com/office/drawing/2014/main" id="{767E02E7-3F67-3449-0C13-EFA552FFA418}"/>
                  </a:ext>
                </a:extLst>
              </p:cNvPr>
              <p:cNvSpPr txBox="1"/>
              <p:nvPr/>
            </p:nvSpPr>
            <p:spPr>
              <a:xfrm>
                <a:off x="5244713" y="3974749"/>
                <a:ext cx="1173840" cy="307777"/>
              </a:xfrm>
              <a:prstGeom prst="rect">
                <a:avLst/>
              </a:prstGeom>
              <a:noFill/>
            </p:spPr>
            <p:txBody>
              <a:bodyPr wrap="square">
                <a:spAutoFit/>
              </a:bodyPr>
              <a:lstStyle/>
              <a:p>
                <a:pPr>
                  <a:spcAft>
                    <a:spcPts val="600"/>
                  </a:spcAft>
                </a:pPr>
                <a14:m>
                  <m:oMathPara xmlns:m="http://schemas.openxmlformats.org/officeDocument/2006/math">
                    <m:oMathParaPr>
                      <m:jc m:val="centerGroup"/>
                    </m:oMathParaPr>
                    <m:oMath xmlns:m="http://schemas.openxmlformats.org/officeDocument/2006/math">
                      <m:r>
                        <a:rPr lang="en-US" altLang="ja-JP" sz="900" b="0" i="1" smtClean="0">
                          <a:latin typeface="Cambria Math" panose="02040503050406030204" pitchFamily="18" charset="0"/>
                        </a:rPr>
                        <m:t>1</m:t>
                      </m:r>
                      <m:r>
                        <a:rPr lang="en-US" altLang="ja-JP" sz="900" b="0" i="1" smtClean="0">
                          <a:latin typeface="Cambria Math" panose="02040503050406030204" pitchFamily="18" charset="0"/>
                          <a:ea typeface="Cambria Math" panose="02040503050406030204" pitchFamily="18" charset="0"/>
                        </a:rPr>
                        <m:t>≤</m:t>
                      </m:r>
                      <m:r>
                        <a:rPr lang="en-US" altLang="ja-JP" sz="900" b="0" i="1" smtClean="0">
                          <a:latin typeface="Cambria Math" panose="02040503050406030204" pitchFamily="18" charset="0"/>
                        </a:rPr>
                        <m:t>𝑖</m:t>
                      </m:r>
                      <m:r>
                        <a:rPr lang="en-US" altLang="ja-JP" sz="900" b="0" i="1" smtClean="0">
                          <a:latin typeface="Cambria Math" panose="02040503050406030204" pitchFamily="18" charset="0"/>
                          <a:ea typeface="Cambria Math" panose="02040503050406030204" pitchFamily="18" charset="0"/>
                        </a:rPr>
                        <m:t>≤</m:t>
                      </m:r>
                      <m:r>
                        <m:rPr>
                          <m:sty m:val="p"/>
                        </m:rPr>
                        <a:rPr lang="en-US" altLang="ja-JP" sz="900">
                          <a:latin typeface="Cambria Math" panose="02040503050406030204" pitchFamily="18" charset="0"/>
                        </a:rPr>
                        <m:t>SF</m:t>
                      </m:r>
                    </m:oMath>
                  </m:oMathPara>
                </a14:m>
                <a:endParaRPr lang="en-US" altLang="ja-JP" sz="900" b="0" i="1" dirty="0">
                  <a:latin typeface="Cambria Math" panose="02040503050406030204" pitchFamily="18" charset="0"/>
                </a:endParaRPr>
              </a:p>
            </p:txBody>
          </p:sp>
        </mc:Choice>
        <mc:Fallback xmlns="">
          <p:sp>
            <p:nvSpPr>
              <p:cNvPr id="131" name="テキスト ボックス 130">
                <a:extLst>
                  <a:ext uri="{FF2B5EF4-FFF2-40B4-BE49-F238E27FC236}">
                    <a16:creationId xmlns:a16="http://schemas.microsoft.com/office/drawing/2014/main" id="{767E02E7-3F67-3449-0C13-EFA552FFA418}"/>
                  </a:ext>
                </a:extLst>
              </p:cNvPr>
              <p:cNvSpPr txBox="1">
                <a:spLocks noRot="1" noChangeAspect="1" noMove="1" noResize="1" noEditPoints="1" noAdjustHandles="1" noChangeArrowheads="1" noChangeShapeType="1" noTextEdit="1"/>
              </p:cNvSpPr>
              <p:nvPr/>
            </p:nvSpPr>
            <p:spPr>
              <a:xfrm>
                <a:off x="5244713" y="3974749"/>
                <a:ext cx="1173840" cy="307777"/>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2" name="テキスト ボックス 131">
                <a:extLst>
                  <a:ext uri="{FF2B5EF4-FFF2-40B4-BE49-F238E27FC236}">
                    <a16:creationId xmlns:a16="http://schemas.microsoft.com/office/drawing/2014/main" id="{C5595ABA-FAF4-4BC7-8E2C-0D191017D693}"/>
                  </a:ext>
                </a:extLst>
              </p:cNvPr>
              <p:cNvSpPr txBox="1"/>
              <p:nvPr/>
            </p:nvSpPr>
            <p:spPr>
              <a:xfrm>
                <a:off x="5517171" y="3328841"/>
                <a:ext cx="552871" cy="230832"/>
              </a:xfrm>
              <a:prstGeom prst="rect">
                <a:avLst/>
              </a:prstGeom>
              <a:noFill/>
            </p:spPr>
            <p:txBody>
              <a:bodyPr wrap="square">
                <a:spAutoFit/>
              </a:bodyPr>
              <a:lstStyle/>
              <a:p>
                <a:pPr>
                  <a:spcAft>
                    <a:spcPts val="600"/>
                  </a:spcAft>
                </a:pPr>
                <a:r>
                  <a:rPr lang="en-US" altLang="ja-JP" sz="900" b="0" i="1" dirty="0">
                    <a:latin typeface="Cambria Math" panose="02040503050406030204" pitchFamily="18" charset="0"/>
                  </a:rPr>
                  <a:t>j </a:t>
                </a:r>
                <a:r>
                  <a:rPr lang="en-US" altLang="ja-JP" sz="900" b="0" dirty="0">
                    <a:latin typeface="Cambria Math" panose="02040503050406030204" pitchFamily="18" charset="0"/>
                  </a:rPr>
                  <a:t>=1,</a:t>
                </a:r>
                <a14:m>
                  <m:oMath xmlns:m="http://schemas.openxmlformats.org/officeDocument/2006/math">
                    <m:r>
                      <a:rPr lang="en-US" altLang="ja-JP" sz="900" b="0" i="1" smtClean="0">
                        <a:latin typeface="Cambria Math" panose="02040503050406030204" pitchFamily="18" charset="0"/>
                        <a:ea typeface="Cambria Math" panose="02040503050406030204" pitchFamily="18" charset="0"/>
                      </a:rPr>
                      <m:t>⋯</m:t>
                    </m:r>
                  </m:oMath>
                </a14:m>
                <a:endParaRPr lang="en-US" altLang="ja-JP" sz="900" b="0" i="1" dirty="0">
                  <a:latin typeface="Cambria Math" panose="02040503050406030204" pitchFamily="18" charset="0"/>
                </a:endParaRPr>
              </a:p>
            </p:txBody>
          </p:sp>
        </mc:Choice>
        <mc:Fallback xmlns="">
          <p:sp>
            <p:nvSpPr>
              <p:cNvPr id="132" name="テキスト ボックス 131">
                <a:extLst>
                  <a:ext uri="{FF2B5EF4-FFF2-40B4-BE49-F238E27FC236}">
                    <a16:creationId xmlns:a16="http://schemas.microsoft.com/office/drawing/2014/main" id="{C5595ABA-FAF4-4BC7-8E2C-0D191017D693}"/>
                  </a:ext>
                </a:extLst>
              </p:cNvPr>
              <p:cNvSpPr txBox="1">
                <a:spLocks noRot="1" noChangeAspect="1" noMove="1" noResize="1" noEditPoints="1" noAdjustHandles="1" noChangeArrowheads="1" noChangeShapeType="1" noTextEdit="1"/>
              </p:cNvSpPr>
              <p:nvPr/>
            </p:nvSpPr>
            <p:spPr>
              <a:xfrm>
                <a:off x="5517171" y="3328841"/>
                <a:ext cx="552871" cy="230832"/>
              </a:xfrm>
              <a:prstGeom prst="rect">
                <a:avLst/>
              </a:prstGeom>
              <a:blipFill>
                <a:blip r:embed="rId7"/>
                <a:stretch>
                  <a:fillRect b="-526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90588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839B52-AF00-66E5-8BA9-BAB8A9BACA90}"/>
              </a:ext>
            </a:extLst>
          </p:cNvPr>
          <p:cNvSpPr>
            <a:spLocks noGrp="1"/>
          </p:cNvSpPr>
          <p:nvPr>
            <p:ph type="title"/>
          </p:nvPr>
        </p:nvSpPr>
        <p:spPr/>
        <p:txBody>
          <a:bodyPr/>
          <a:lstStyle/>
          <a:p>
            <a:r>
              <a:rPr lang="en-US" altLang="ja-JP" b="1" dirty="0"/>
              <a:t>Modulation and coding scheme</a:t>
            </a:r>
            <a:br>
              <a:rPr lang="en-US" altLang="ja-JP" b="1" dirty="0"/>
            </a:br>
            <a:r>
              <a:rPr lang="en-US" altLang="ja-JP" b="1" dirty="0"/>
              <a:t>(Option 1, 15-25/0348r3) </a:t>
            </a:r>
            <a:endParaRPr kumimoji="1" lang="ja-JP" altLang="en-US"/>
          </a:p>
        </p:txBody>
      </p:sp>
      <p:sp>
        <p:nvSpPr>
          <p:cNvPr id="4" name="日付プレースホルダー 3">
            <a:extLst>
              <a:ext uri="{FF2B5EF4-FFF2-40B4-BE49-F238E27FC236}">
                <a16:creationId xmlns:a16="http://schemas.microsoft.com/office/drawing/2014/main" id="{43390960-EFAF-5B8F-6DCC-9A5AF1DE5877}"/>
              </a:ext>
            </a:extLst>
          </p:cNvPr>
          <p:cNvSpPr>
            <a:spLocks noGrp="1"/>
          </p:cNvSpPr>
          <p:nvPr>
            <p:ph type="dt" sz="half" idx="10"/>
          </p:nvPr>
        </p:nvSpPr>
        <p:spPr>
          <a:xfrm>
            <a:off x="685800" y="378281"/>
            <a:ext cx="1600200" cy="215444"/>
          </a:xfrm>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F2CD8845-DFAE-8404-8B69-E0A5E836BAD2}"/>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12</a:t>
            </a:fld>
            <a:endParaRPr lang="en-US" altLang="ja-JP"/>
          </a:p>
        </p:txBody>
      </p:sp>
      <p:sp>
        <p:nvSpPr>
          <p:cNvPr id="6" name="フッター プレースホルダー 5">
            <a:extLst>
              <a:ext uri="{FF2B5EF4-FFF2-40B4-BE49-F238E27FC236}">
                <a16:creationId xmlns:a16="http://schemas.microsoft.com/office/drawing/2014/main" id="{6336C407-B53A-1E5D-5ECB-FF65F14CCE5A}"/>
              </a:ext>
            </a:extLst>
          </p:cNvPr>
          <p:cNvSpPr>
            <a:spLocks noGrp="1"/>
          </p:cNvSpPr>
          <p:nvPr>
            <p:ph type="ftr" sz="quarter" idx="11"/>
          </p:nvPr>
        </p:nvSpPr>
        <p:spPr/>
        <p:txBody>
          <a:bodyPr/>
          <a:lstStyle/>
          <a:p>
            <a:r>
              <a:rPr lang="en-US" altLang="ja-JP"/>
              <a:t>H. Harada (Kyoto University)</a:t>
            </a:r>
            <a:endParaRPr lang="en-US" altLang="ja-JP" dirty="0"/>
          </a:p>
        </p:txBody>
      </p:sp>
      <p:cxnSp>
        <p:nvCxnSpPr>
          <p:cNvPr id="8" name="直線矢印コネクタ 7">
            <a:extLst>
              <a:ext uri="{FF2B5EF4-FFF2-40B4-BE49-F238E27FC236}">
                <a16:creationId xmlns:a16="http://schemas.microsoft.com/office/drawing/2014/main" id="{1884E89B-BE85-C660-7B9F-79BBF6D5DEA2}"/>
              </a:ext>
            </a:extLst>
          </p:cNvPr>
          <p:cNvCxnSpPr>
            <a:cxnSpLocks/>
          </p:cNvCxnSpPr>
          <p:nvPr/>
        </p:nvCxnSpPr>
        <p:spPr>
          <a:xfrm>
            <a:off x="1677527" y="2726115"/>
            <a:ext cx="411801" cy="0"/>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9BA630F5-B855-A7FA-8A6C-ACFEF2D5797A}"/>
              </a:ext>
            </a:extLst>
          </p:cNvPr>
          <p:cNvSpPr/>
          <p:nvPr/>
        </p:nvSpPr>
        <p:spPr>
          <a:xfrm>
            <a:off x="2075979" y="2495380"/>
            <a:ext cx="841572" cy="4900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9CB5463-F74A-0499-C026-8CF4E1801E56}"/>
              </a:ext>
            </a:extLst>
          </p:cNvPr>
          <p:cNvSpPr txBox="1"/>
          <p:nvPr/>
        </p:nvSpPr>
        <p:spPr>
          <a:xfrm>
            <a:off x="2031377" y="2466662"/>
            <a:ext cx="922047" cy="523220"/>
          </a:xfrm>
          <a:prstGeom prst="rect">
            <a:avLst/>
          </a:prstGeom>
          <a:noFill/>
          <a:ln w="12700">
            <a:noFill/>
          </a:ln>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FEC</a:t>
            </a:r>
          </a:p>
          <a:p>
            <a:pPr algn="ctr"/>
            <a:r>
              <a:rPr kumimoji="1" lang="en-US" altLang="ja-JP" sz="1400" dirty="0">
                <a:cs typeface="Times New Roman" panose="02020603050405020304" pitchFamily="18" charset="0"/>
              </a:rPr>
              <a:t>encoder</a:t>
            </a:r>
            <a:endParaRPr kumimoji="1" lang="ja-JP" altLang="en-US" sz="1400">
              <a:latin typeface="Times New Roman" panose="02020603050405020304" pitchFamily="18" charset="0"/>
              <a:cs typeface="Times New Roman" panose="02020603050405020304" pitchFamily="18" charset="0"/>
            </a:endParaRPr>
          </a:p>
        </p:txBody>
      </p:sp>
      <p:sp>
        <p:nvSpPr>
          <p:cNvPr id="11" name="正方形/長方形 10">
            <a:extLst>
              <a:ext uri="{FF2B5EF4-FFF2-40B4-BE49-F238E27FC236}">
                <a16:creationId xmlns:a16="http://schemas.microsoft.com/office/drawing/2014/main" id="{A7E665CE-BDCE-A792-DDB7-1BDF7C15A0F0}"/>
              </a:ext>
            </a:extLst>
          </p:cNvPr>
          <p:cNvSpPr/>
          <p:nvPr/>
        </p:nvSpPr>
        <p:spPr>
          <a:xfrm>
            <a:off x="3694565" y="2498180"/>
            <a:ext cx="936104" cy="4900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CB34C9D3-6D74-B191-C7FC-FF4E2A5EDDF6}"/>
              </a:ext>
            </a:extLst>
          </p:cNvPr>
          <p:cNvSpPr txBox="1"/>
          <p:nvPr/>
        </p:nvSpPr>
        <p:spPr>
          <a:xfrm>
            <a:off x="3637738" y="2585686"/>
            <a:ext cx="1039246" cy="307777"/>
          </a:xfrm>
          <a:prstGeom prst="rect">
            <a:avLst/>
          </a:prstGeom>
          <a:noFill/>
        </p:spPr>
        <p:txBody>
          <a:bodyPr wrap="square" rtlCol="0">
            <a:spAutoFit/>
          </a:bodyPr>
          <a:lstStyle/>
          <a:p>
            <a:pPr algn="ctr"/>
            <a:r>
              <a:rPr kumimoji="1" lang="en-US" altLang="ja-JP" sz="1400" dirty="0" err="1">
                <a:latin typeface="Times New Roman" panose="02020603050405020304" pitchFamily="18" charset="0"/>
                <a:cs typeface="Times New Roman" panose="02020603050405020304" pitchFamily="18" charset="0"/>
              </a:rPr>
              <a:t>Interleaver</a:t>
            </a:r>
            <a:endParaRPr kumimoji="1" lang="ja-JP" altLang="en-US" sz="1400">
              <a:latin typeface="Times New Roman" panose="02020603050405020304" pitchFamily="18" charset="0"/>
              <a:cs typeface="Times New Roman" panose="02020603050405020304" pitchFamily="18" charset="0"/>
            </a:endParaRPr>
          </a:p>
        </p:txBody>
      </p:sp>
      <p:cxnSp>
        <p:nvCxnSpPr>
          <p:cNvPr id="13" name="直線矢印コネクタ 12">
            <a:extLst>
              <a:ext uri="{FF2B5EF4-FFF2-40B4-BE49-F238E27FC236}">
                <a16:creationId xmlns:a16="http://schemas.microsoft.com/office/drawing/2014/main" id="{2EC1E1FE-190D-7C1C-D155-2D8F0898CA80}"/>
              </a:ext>
            </a:extLst>
          </p:cNvPr>
          <p:cNvCxnSpPr>
            <a:cxnSpLocks/>
          </p:cNvCxnSpPr>
          <p:nvPr/>
        </p:nvCxnSpPr>
        <p:spPr>
          <a:xfrm>
            <a:off x="2912492" y="2565022"/>
            <a:ext cx="287890" cy="0"/>
          </a:xfrm>
          <a:prstGeom prst="straightConnector1">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199A5EEF-45D2-D538-3727-768E5AC88DD3}"/>
              </a:ext>
            </a:extLst>
          </p:cNvPr>
          <p:cNvCxnSpPr>
            <a:cxnSpLocks/>
          </p:cNvCxnSpPr>
          <p:nvPr/>
        </p:nvCxnSpPr>
        <p:spPr>
          <a:xfrm>
            <a:off x="4621019" y="2750366"/>
            <a:ext cx="496388" cy="0"/>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BDCD7855-D7F2-0DAD-E7A1-466052C4C11E}"/>
              </a:ext>
            </a:extLst>
          </p:cNvPr>
          <p:cNvCxnSpPr>
            <a:cxnSpLocks/>
          </p:cNvCxnSpPr>
          <p:nvPr/>
        </p:nvCxnSpPr>
        <p:spPr>
          <a:xfrm>
            <a:off x="2912492" y="2925062"/>
            <a:ext cx="287890" cy="0"/>
          </a:xfrm>
          <a:prstGeom prst="straightConnector1">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5B2103B2-4223-096C-838A-B1A3AD6D8E91}"/>
              </a:ext>
            </a:extLst>
          </p:cNvPr>
          <p:cNvSpPr txBox="1"/>
          <p:nvPr/>
        </p:nvSpPr>
        <p:spPr>
          <a:xfrm>
            <a:off x="1642179" y="3156267"/>
            <a:ext cx="1728192" cy="954107"/>
          </a:xfrm>
          <a:prstGeom prst="rect">
            <a:avLst/>
          </a:prstGeom>
          <a:noFill/>
        </p:spPr>
        <p:txBody>
          <a:bodyPr wrap="square" rtlCol="0">
            <a:spAutoFit/>
          </a:bodyPr>
          <a:lstStyle/>
          <a:p>
            <a:pPr algn="ctr"/>
            <a:r>
              <a:rPr kumimoji="1" lang="en-US" altLang="ja-JP" sz="1400" dirty="0">
                <a:latin typeface="Times New Roman" panose="02020603050405020304" pitchFamily="18" charset="0"/>
                <a:cs typeface="Times New Roman" panose="02020603050405020304" pitchFamily="18" charset="0"/>
              </a:rPr>
              <a:t>Conventional </a:t>
            </a:r>
            <a:r>
              <a:rPr kumimoji="1" lang="en-US" altLang="ja-JP" sz="1400" dirty="0">
                <a:cs typeface="Times New Roman" panose="02020603050405020304" pitchFamily="18" charset="0"/>
              </a:rPr>
              <a:t>convolutional </a:t>
            </a:r>
            <a:r>
              <a:rPr kumimoji="1" lang="en-US" altLang="ja-JP" sz="1400" dirty="0">
                <a:latin typeface="Times New Roman" panose="02020603050405020304" pitchFamily="18" charset="0"/>
                <a:cs typeface="Times New Roman" panose="02020603050405020304" pitchFamily="18" charset="0"/>
              </a:rPr>
              <a:t>code for OFDM SUN</a:t>
            </a:r>
          </a:p>
          <a:p>
            <a:pPr algn="ctr"/>
            <a:r>
              <a:rPr kumimoji="1" lang="en-US" altLang="ja-JP" sz="1400" dirty="0">
                <a:cs typeface="Times New Roman" panose="02020603050405020304" pitchFamily="18" charset="0"/>
              </a:rPr>
              <a:t>(R=1/2, K=7)</a:t>
            </a:r>
            <a:endParaRPr kumimoji="1" lang="ja-JP" altLang="en-US" sz="1400">
              <a:latin typeface="Times New Roman" panose="02020603050405020304" pitchFamily="18" charset="0"/>
              <a:cs typeface="Times New Roman" panose="02020603050405020304" pitchFamily="18" charset="0"/>
            </a:endParaRPr>
          </a:p>
        </p:txBody>
      </p:sp>
      <p:cxnSp>
        <p:nvCxnSpPr>
          <p:cNvPr id="21" name="直線矢印コネクタ 20">
            <a:extLst>
              <a:ext uri="{FF2B5EF4-FFF2-40B4-BE49-F238E27FC236}">
                <a16:creationId xmlns:a16="http://schemas.microsoft.com/office/drawing/2014/main" id="{FE459A01-3167-A066-0379-56443028859D}"/>
              </a:ext>
            </a:extLst>
          </p:cNvPr>
          <p:cNvCxnSpPr>
            <a:cxnSpLocks/>
          </p:cNvCxnSpPr>
          <p:nvPr/>
        </p:nvCxnSpPr>
        <p:spPr>
          <a:xfrm flipH="1">
            <a:off x="3484339" y="2742618"/>
            <a:ext cx="217604" cy="0"/>
          </a:xfrm>
          <a:prstGeom prst="straightConnector1">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円/楕円 23">
            <a:extLst>
              <a:ext uri="{FF2B5EF4-FFF2-40B4-BE49-F238E27FC236}">
                <a16:creationId xmlns:a16="http://schemas.microsoft.com/office/drawing/2014/main" id="{6FF7B368-A3DC-FD64-52DB-B613CB57DF5D}"/>
              </a:ext>
            </a:extLst>
          </p:cNvPr>
          <p:cNvSpPr/>
          <p:nvPr/>
        </p:nvSpPr>
        <p:spPr bwMode="auto">
          <a:xfrm>
            <a:off x="3206501" y="2525247"/>
            <a:ext cx="65114" cy="7254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5" name="円/楕円 24">
            <a:extLst>
              <a:ext uri="{FF2B5EF4-FFF2-40B4-BE49-F238E27FC236}">
                <a16:creationId xmlns:a16="http://schemas.microsoft.com/office/drawing/2014/main" id="{A21263B1-23B9-627E-68F4-2454B8315B79}"/>
              </a:ext>
            </a:extLst>
          </p:cNvPr>
          <p:cNvSpPr/>
          <p:nvPr/>
        </p:nvSpPr>
        <p:spPr bwMode="auto">
          <a:xfrm>
            <a:off x="3212851" y="2884022"/>
            <a:ext cx="65114" cy="7254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28" name="直線矢印コネクタ 27">
            <a:extLst>
              <a:ext uri="{FF2B5EF4-FFF2-40B4-BE49-F238E27FC236}">
                <a16:creationId xmlns:a16="http://schemas.microsoft.com/office/drawing/2014/main" id="{E2999F59-A3B9-3A72-D9AB-D0809375C610}"/>
              </a:ext>
            </a:extLst>
          </p:cNvPr>
          <p:cNvCxnSpPr>
            <a:cxnSpLocks/>
          </p:cNvCxnSpPr>
          <p:nvPr/>
        </p:nvCxnSpPr>
        <p:spPr>
          <a:xfrm flipH="1" flipV="1">
            <a:off x="3287489" y="2508889"/>
            <a:ext cx="200025" cy="231775"/>
          </a:xfrm>
          <a:prstGeom prst="straightConnector1">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0ECC0FB8-09C2-E28D-A237-6131D236D0FA}"/>
              </a:ext>
            </a:extLst>
          </p:cNvPr>
          <p:cNvSpPr/>
          <p:nvPr/>
        </p:nvSpPr>
        <p:spPr>
          <a:xfrm>
            <a:off x="5102794" y="2129529"/>
            <a:ext cx="1320897" cy="12739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4464833F-3450-2F6D-A572-41539458E8FB}"/>
              </a:ext>
            </a:extLst>
          </p:cNvPr>
          <p:cNvSpPr txBox="1"/>
          <p:nvPr/>
        </p:nvSpPr>
        <p:spPr>
          <a:xfrm>
            <a:off x="5052795" y="2410042"/>
            <a:ext cx="1449958" cy="738664"/>
          </a:xfrm>
          <a:prstGeom prst="rect">
            <a:avLst/>
          </a:prstGeom>
          <a:noFill/>
        </p:spPr>
        <p:txBody>
          <a:bodyPr wrap="square" rtlCol="0">
            <a:spAutoFit/>
          </a:bodyPr>
          <a:lstStyle/>
          <a:p>
            <a:pPr algn="ctr"/>
            <a:r>
              <a:rPr kumimoji="1" lang="en-US" altLang="ja-JP" sz="1400" dirty="0">
                <a:cs typeface="Times New Roman" panose="02020603050405020304" pitchFamily="18" charset="0"/>
              </a:rPr>
              <a:t>Data Spreading and Mapping Block</a:t>
            </a:r>
          </a:p>
        </p:txBody>
      </p:sp>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F74381C6-927E-AB43-19CE-D98E94301E30}"/>
                  </a:ext>
                </a:extLst>
              </p:cNvPr>
              <p:cNvSpPr txBox="1"/>
              <p:nvPr/>
            </p:nvSpPr>
            <p:spPr>
              <a:xfrm>
                <a:off x="3438989" y="4149172"/>
                <a:ext cx="4200302" cy="738664"/>
              </a:xfrm>
              <a:prstGeom prst="rect">
                <a:avLst/>
              </a:prstGeom>
              <a:noFill/>
            </p:spPr>
            <p:txBody>
              <a:bodyPr wrap="square">
                <a:spAutoFit/>
              </a:bodyPr>
              <a:lstStyle/>
              <a:p>
                <a:r>
                  <a:rPr lang="en-US" altLang="ja-JP" sz="1400" dirty="0"/>
                  <a:t>PL: the number of pilot data</a:t>
                </a:r>
                <a:br>
                  <a:rPr lang="en-US" altLang="ja-JP" sz="1400" dirty="0"/>
                </a:br>
                <a:r>
                  <a:rPr lang="en-US" altLang="ja-JP" sz="1400" dirty="0"/>
                  <a:t>BL: the number of information data in a block</a:t>
                </a:r>
              </a:p>
              <a:p>
                <a:r>
                  <a:rPr lang="ja-JP" altLang="en-US" sz="1400"/>
                  <a:t>SF</a:t>
                </a:r>
                <a:r>
                  <a:rPr lang="en-US" altLang="ja-JP" sz="1400" dirty="0"/>
                  <a:t>: </a:t>
                </a:r>
                <a:r>
                  <a:rPr lang="ja-JP" altLang="en-US" sz="1400"/>
                  <a:t>the number of repetitions of</a:t>
                </a:r>
                <a:r>
                  <a:rPr lang="en-US" altLang="ja-JP" sz="1400" dirty="0"/>
                  <a:t> interleaved data</a:t>
                </a:r>
                <a:r>
                  <a:rPr lang="ja-JP" altLang="en-US" sz="1400"/>
                  <a:t> </a:t>
                </a:r>
                <a14:m>
                  <m:oMath xmlns:m="http://schemas.openxmlformats.org/officeDocument/2006/math">
                    <m:sSub>
                      <m:sSubPr>
                        <m:ctrlPr>
                          <a:rPr lang="ja-JP" altLang="en-US" sz="1400" i="1">
                            <a:latin typeface="Cambria Math" panose="02040503050406030204" pitchFamily="18" charset="0"/>
                          </a:rPr>
                        </m:ctrlPr>
                      </m:sSubPr>
                      <m:e>
                        <m:r>
                          <a:rPr lang="ja-JP" altLang="en-US" sz="1400" i="1">
                            <a:latin typeface="Cambria Math" panose="02040503050406030204" pitchFamily="18" charset="0"/>
                          </a:rPr>
                          <m:t>𝑑</m:t>
                        </m:r>
                      </m:e>
                      <m:sub>
                        <m:r>
                          <a:rPr lang="ja-JP" altLang="en-US" sz="1400" i="1">
                            <a:latin typeface="Cambria Math" panose="02040503050406030204" pitchFamily="18" charset="0"/>
                          </a:rPr>
                          <m:t>𝑘</m:t>
                        </m:r>
                      </m:sub>
                    </m:sSub>
                  </m:oMath>
                </a14:m>
                <a:r>
                  <a:rPr lang="ja-JP" altLang="en-US" sz="1400"/>
                  <a:t>.</a:t>
                </a:r>
              </a:p>
            </p:txBody>
          </p:sp>
        </mc:Choice>
        <mc:Fallback xmlns="">
          <p:sp>
            <p:nvSpPr>
              <p:cNvPr id="40" name="テキスト ボックス 39">
                <a:extLst>
                  <a:ext uri="{FF2B5EF4-FFF2-40B4-BE49-F238E27FC236}">
                    <a16:creationId xmlns:a16="http://schemas.microsoft.com/office/drawing/2014/main" id="{F74381C6-927E-AB43-19CE-D98E94301E30}"/>
                  </a:ext>
                </a:extLst>
              </p:cNvPr>
              <p:cNvSpPr txBox="1">
                <a:spLocks noRot="1" noChangeAspect="1" noMove="1" noResize="1" noEditPoints="1" noAdjustHandles="1" noChangeArrowheads="1" noChangeShapeType="1" noTextEdit="1"/>
              </p:cNvSpPr>
              <p:nvPr/>
            </p:nvSpPr>
            <p:spPr>
              <a:xfrm>
                <a:off x="3438989" y="4149172"/>
                <a:ext cx="4200302" cy="738664"/>
              </a:xfrm>
              <a:prstGeom prst="rect">
                <a:avLst/>
              </a:prstGeom>
              <a:blipFill>
                <a:blip r:embed="rId2"/>
                <a:stretch>
                  <a:fillRect l="-301" t="-1695" b="-847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1" name="テキスト ボックス 40">
                <a:extLst>
                  <a:ext uri="{FF2B5EF4-FFF2-40B4-BE49-F238E27FC236}">
                    <a16:creationId xmlns:a16="http://schemas.microsoft.com/office/drawing/2014/main" id="{1CA72A16-A429-1BEB-3618-AB5B0593195C}"/>
                  </a:ext>
                </a:extLst>
              </p:cNvPr>
              <p:cNvSpPr txBox="1"/>
              <p:nvPr/>
            </p:nvSpPr>
            <p:spPr>
              <a:xfrm>
                <a:off x="4664067" y="3823195"/>
                <a:ext cx="1706554" cy="328488"/>
              </a:xfrm>
              <a:prstGeom prst="rect">
                <a:avLst/>
              </a:prstGeom>
              <a:noFill/>
            </p:spPr>
            <p:txBody>
              <a:bodyPr wrap="square">
                <a:spAutoFit/>
              </a:bodyPr>
              <a:lstStyle/>
              <a:p>
                <a:pPr>
                  <a:spcAft>
                    <a:spcPts val="600"/>
                  </a:spcAft>
                </a:pPr>
                <a14:m>
                  <m:oMath xmlns:m="http://schemas.openxmlformats.org/officeDocument/2006/math">
                    <m:sSub>
                      <m:sSubPr>
                        <m:ctrlPr>
                          <a:rPr lang="ja-JP" altLang="ja-JP" sz="1400" i="1" smtClean="0">
                            <a:latin typeface="Cambria Math" panose="02040503050406030204" pitchFamily="18" charset="0"/>
                          </a:rPr>
                        </m:ctrlPr>
                      </m:sSubPr>
                      <m:e>
                        <m:r>
                          <a:rPr lang="en-US" altLang="ja-JP" sz="1400" i="1">
                            <a:latin typeface="Cambria Math" panose="02040503050406030204" pitchFamily="18" charset="0"/>
                          </a:rPr>
                          <m:t>𝑒</m:t>
                        </m:r>
                      </m:e>
                      <m:sub>
                        <m:r>
                          <a:rPr lang="en-US" altLang="ja-JP" sz="1400" b="0" i="1" smtClean="0">
                            <a:latin typeface="Cambria Math" panose="02040503050406030204" pitchFamily="18" charset="0"/>
                          </a:rPr>
                          <m:t>(</m:t>
                        </m:r>
                        <m:r>
                          <a:rPr lang="en-US" altLang="ja-JP" sz="1400" i="1">
                            <a:latin typeface="Cambria Math" panose="02040503050406030204" pitchFamily="18" charset="0"/>
                          </a:rPr>
                          <m:t>𝑘</m:t>
                        </m:r>
                        <m:r>
                          <a:rPr lang="en-US" altLang="ja-JP" sz="1400" b="0" i="1" smtClean="0">
                            <a:latin typeface="Cambria Math" panose="02040503050406030204" pitchFamily="18" charset="0"/>
                          </a:rPr>
                          <m:t>−1)</m:t>
                        </m:r>
                        <m:r>
                          <a:rPr lang="en-US" altLang="ja-JP" sz="1400" i="1">
                            <a:latin typeface="Cambria Math" panose="02040503050406030204" pitchFamily="18" charset="0"/>
                            <a:ea typeface="Cambria Math" panose="02040503050406030204" pitchFamily="18" charset="0"/>
                          </a:rPr>
                          <m:t>×</m:t>
                        </m:r>
                        <m:r>
                          <m:rPr>
                            <m:sty m:val="p"/>
                          </m:rPr>
                          <a:rPr lang="en-US" altLang="ja-JP" sz="1400">
                            <a:latin typeface="Cambria Math" panose="02040503050406030204" pitchFamily="18" charset="0"/>
                          </a:rPr>
                          <m:t>SF</m:t>
                        </m:r>
                        <m:r>
                          <a:rPr lang="en-US" altLang="ja-JP" sz="1400" b="0" i="1" smtClean="0">
                            <a:latin typeface="Cambria Math" panose="02040503050406030204" pitchFamily="18" charset="0"/>
                          </a:rPr>
                          <m:t>+</m:t>
                        </m:r>
                        <m:r>
                          <a:rPr lang="en-US" altLang="ja-JP" sz="1400" i="1">
                            <a:latin typeface="Cambria Math" panose="02040503050406030204" pitchFamily="18" charset="0"/>
                          </a:rPr>
                          <m:t>𝑖</m:t>
                        </m:r>
                      </m:sub>
                    </m:sSub>
                  </m:oMath>
                </a14:m>
                <a:r>
                  <a:rPr lang="ja-JP" altLang="ja-JP" sz="1400">
                    <a:effectLst/>
                  </a:rPr>
                  <a:t> </a:t>
                </a:r>
                <a:r>
                  <a:rPr lang="en-US" altLang="ja-JP" sz="1400" dirty="0">
                    <a:effectLst/>
                  </a:rPr>
                  <a:t>= </a:t>
                </a:r>
                <a14:m>
                  <m:oMath xmlns:m="http://schemas.openxmlformats.org/officeDocument/2006/math">
                    <m:sSub>
                      <m:sSubPr>
                        <m:ctrlPr>
                          <a:rPr lang="ja-JP" altLang="en-US" sz="1400" i="1" smtClean="0">
                            <a:latin typeface="Cambria Math" panose="02040503050406030204" pitchFamily="18" charset="0"/>
                          </a:rPr>
                        </m:ctrlPr>
                      </m:sSubPr>
                      <m:e>
                        <m:r>
                          <a:rPr lang="ja-JP" altLang="en-US" sz="1400" i="1">
                            <a:latin typeface="Cambria Math" panose="02040503050406030204" pitchFamily="18" charset="0"/>
                          </a:rPr>
                          <m:t>𝑑</m:t>
                        </m:r>
                      </m:e>
                      <m:sub>
                        <m:r>
                          <a:rPr lang="ja-JP" altLang="en-US" sz="1400" i="1">
                            <a:latin typeface="Cambria Math" panose="02040503050406030204" pitchFamily="18" charset="0"/>
                          </a:rPr>
                          <m:t>𝑘</m:t>
                        </m:r>
                      </m:sub>
                    </m:sSub>
                  </m:oMath>
                </a14:m>
                <a:endParaRPr lang="en-US" altLang="ja-JP" sz="1400" i="1" dirty="0">
                  <a:latin typeface="Cambria Math" panose="02040503050406030204" pitchFamily="18" charset="0"/>
                </a:endParaRPr>
              </a:p>
            </p:txBody>
          </p:sp>
        </mc:Choice>
        <mc:Fallback xmlns="">
          <p:sp>
            <p:nvSpPr>
              <p:cNvPr id="41" name="テキスト ボックス 40">
                <a:extLst>
                  <a:ext uri="{FF2B5EF4-FFF2-40B4-BE49-F238E27FC236}">
                    <a16:creationId xmlns:a16="http://schemas.microsoft.com/office/drawing/2014/main" id="{1CA72A16-A429-1BEB-3618-AB5B0593195C}"/>
                  </a:ext>
                </a:extLst>
              </p:cNvPr>
              <p:cNvSpPr txBox="1">
                <a:spLocks noRot="1" noChangeAspect="1" noMove="1" noResize="1" noEditPoints="1" noAdjustHandles="1" noChangeArrowheads="1" noChangeShapeType="1" noTextEdit="1"/>
              </p:cNvSpPr>
              <p:nvPr/>
            </p:nvSpPr>
            <p:spPr>
              <a:xfrm>
                <a:off x="4664067" y="3823195"/>
                <a:ext cx="1706554" cy="328488"/>
              </a:xfrm>
              <a:prstGeom prst="rect">
                <a:avLst/>
              </a:prstGeom>
              <a:blipFill>
                <a:blip r:embed="rId3"/>
                <a:stretch>
                  <a:fillRect t="-3704" b="-1111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2" name="テキスト ボックス 41">
                <a:extLst>
                  <a:ext uri="{FF2B5EF4-FFF2-40B4-BE49-F238E27FC236}">
                    <a16:creationId xmlns:a16="http://schemas.microsoft.com/office/drawing/2014/main" id="{77CAB5E0-4215-5611-2908-9CB6043DCCBE}"/>
                  </a:ext>
                </a:extLst>
              </p:cNvPr>
              <p:cNvSpPr txBox="1"/>
              <p:nvPr/>
            </p:nvSpPr>
            <p:spPr>
              <a:xfrm>
                <a:off x="4737013" y="3526302"/>
                <a:ext cx="844815" cy="325089"/>
              </a:xfrm>
              <a:prstGeom prst="rect">
                <a:avLst/>
              </a:prstGeom>
              <a:noFill/>
            </p:spPr>
            <p:txBody>
              <a:bodyPr wrap="square">
                <a:spAutoFit/>
              </a:bodyPr>
              <a:lstStyle/>
              <a:p>
                <a14:m>
                  <m:oMath xmlns:m="http://schemas.openxmlformats.org/officeDocument/2006/math">
                    <m:sSub>
                      <m:sSubPr>
                        <m:ctrlPr>
                          <a:rPr lang="ja-JP" altLang="ja-JP" sz="1400" i="1" smtClean="0">
                            <a:latin typeface="Cambria Math" panose="02040503050406030204" pitchFamily="18" charset="0"/>
                          </a:rPr>
                        </m:ctrlPr>
                      </m:sSubPr>
                      <m:e>
                        <m:r>
                          <a:rPr lang="en-US" altLang="ja-JP" sz="1400" b="0" i="1" smtClean="0">
                            <a:latin typeface="Cambria Math" panose="02040503050406030204" pitchFamily="18" charset="0"/>
                          </a:rPr>
                          <m:t>𝑃</m:t>
                        </m:r>
                      </m:e>
                      <m:sub>
                        <m:r>
                          <a:rPr lang="en-US" altLang="ja-JP" sz="1400" i="1">
                            <a:latin typeface="Cambria Math" panose="02040503050406030204" pitchFamily="18" charset="0"/>
                          </a:rPr>
                          <m:t>𝑗</m:t>
                        </m:r>
                      </m:sub>
                    </m:sSub>
                  </m:oMath>
                </a14:m>
                <a:r>
                  <a:rPr lang="en-US" altLang="ja-JP" sz="1400" dirty="0"/>
                  <a:t>: PN9</a:t>
                </a:r>
                <a:endParaRPr lang="ja-JP" altLang="en-US" sz="1400"/>
              </a:p>
            </p:txBody>
          </p:sp>
        </mc:Choice>
        <mc:Fallback xmlns="">
          <p:sp>
            <p:nvSpPr>
              <p:cNvPr id="42" name="テキスト ボックス 41">
                <a:extLst>
                  <a:ext uri="{FF2B5EF4-FFF2-40B4-BE49-F238E27FC236}">
                    <a16:creationId xmlns:a16="http://schemas.microsoft.com/office/drawing/2014/main" id="{77CAB5E0-4215-5611-2908-9CB6043DCCBE}"/>
                  </a:ext>
                </a:extLst>
              </p:cNvPr>
              <p:cNvSpPr txBox="1">
                <a:spLocks noRot="1" noChangeAspect="1" noMove="1" noResize="1" noEditPoints="1" noAdjustHandles="1" noChangeArrowheads="1" noChangeShapeType="1" noTextEdit="1"/>
              </p:cNvSpPr>
              <p:nvPr/>
            </p:nvSpPr>
            <p:spPr>
              <a:xfrm>
                <a:off x="4737013" y="3526302"/>
                <a:ext cx="844815" cy="325089"/>
              </a:xfrm>
              <a:prstGeom prst="rect">
                <a:avLst/>
              </a:prstGeom>
              <a:blipFill>
                <a:blip r:embed="rId4"/>
                <a:stretch>
                  <a:fillRect t="-3704" b="-1111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id="{B3ECCB5D-62F6-482D-6269-08FE3BBEFFE7}"/>
                  </a:ext>
                </a:extLst>
              </p:cNvPr>
              <p:cNvSpPr txBox="1"/>
              <p:nvPr/>
            </p:nvSpPr>
            <p:spPr>
              <a:xfrm>
                <a:off x="5971154" y="3847993"/>
                <a:ext cx="1173840" cy="384721"/>
              </a:xfrm>
              <a:prstGeom prst="rect">
                <a:avLst/>
              </a:prstGeom>
              <a:noFill/>
            </p:spPr>
            <p:txBody>
              <a:bodyPr wrap="square">
                <a:spAutoFit/>
              </a:bodyPr>
              <a:lstStyle/>
              <a:p>
                <a:pPr>
                  <a:spcAft>
                    <a:spcPts val="600"/>
                  </a:spcAft>
                </a:pPr>
                <a14:m>
                  <m:oMathPara xmlns:m="http://schemas.openxmlformats.org/officeDocument/2006/math">
                    <m:oMathParaPr>
                      <m:jc m:val="centerGroup"/>
                    </m:oMathParaPr>
                    <m:oMath xmlns:m="http://schemas.openxmlformats.org/officeDocument/2006/math">
                      <m:r>
                        <a:rPr lang="en-US" altLang="ja-JP" sz="1400" b="0" i="1" smtClean="0">
                          <a:latin typeface="Cambria Math" panose="02040503050406030204" pitchFamily="18" charset="0"/>
                        </a:rPr>
                        <m:t>1</m:t>
                      </m:r>
                      <m:r>
                        <a:rPr lang="en-US" altLang="ja-JP" sz="1400" b="0" i="1" smtClean="0">
                          <a:latin typeface="Cambria Math" panose="02040503050406030204" pitchFamily="18" charset="0"/>
                          <a:ea typeface="Cambria Math" panose="02040503050406030204" pitchFamily="18" charset="0"/>
                        </a:rPr>
                        <m:t>≤</m:t>
                      </m:r>
                      <m:r>
                        <a:rPr lang="en-US" altLang="ja-JP" sz="1400" b="0" i="1" smtClean="0">
                          <a:latin typeface="Cambria Math" panose="02040503050406030204" pitchFamily="18" charset="0"/>
                        </a:rPr>
                        <m:t>𝑖</m:t>
                      </m:r>
                      <m:r>
                        <a:rPr lang="en-US" altLang="ja-JP" sz="1400" b="0" i="1" smtClean="0">
                          <a:latin typeface="Cambria Math" panose="02040503050406030204" pitchFamily="18" charset="0"/>
                          <a:ea typeface="Cambria Math" panose="02040503050406030204" pitchFamily="18" charset="0"/>
                        </a:rPr>
                        <m:t>≤</m:t>
                      </m:r>
                      <m:r>
                        <m:rPr>
                          <m:sty m:val="p"/>
                        </m:rPr>
                        <a:rPr lang="en-US" altLang="ja-JP" sz="1400">
                          <a:latin typeface="Cambria Math" panose="02040503050406030204" pitchFamily="18" charset="0"/>
                        </a:rPr>
                        <m:t>SF</m:t>
                      </m:r>
                    </m:oMath>
                  </m:oMathPara>
                </a14:m>
                <a:endParaRPr lang="en-US" altLang="ja-JP" sz="1400" b="0" i="1" dirty="0">
                  <a:latin typeface="Cambria Math" panose="02040503050406030204" pitchFamily="18" charset="0"/>
                </a:endParaRPr>
              </a:p>
            </p:txBody>
          </p:sp>
        </mc:Choice>
        <mc:Fallback xmlns="">
          <p:sp>
            <p:nvSpPr>
              <p:cNvPr id="43" name="テキスト ボックス 42">
                <a:extLst>
                  <a:ext uri="{FF2B5EF4-FFF2-40B4-BE49-F238E27FC236}">
                    <a16:creationId xmlns:a16="http://schemas.microsoft.com/office/drawing/2014/main" id="{B3ECCB5D-62F6-482D-6269-08FE3BBEFFE7}"/>
                  </a:ext>
                </a:extLst>
              </p:cNvPr>
              <p:cNvSpPr txBox="1">
                <a:spLocks noRot="1" noChangeAspect="1" noMove="1" noResize="1" noEditPoints="1" noAdjustHandles="1" noChangeArrowheads="1" noChangeShapeType="1" noTextEdit="1"/>
              </p:cNvSpPr>
              <p:nvPr/>
            </p:nvSpPr>
            <p:spPr>
              <a:xfrm>
                <a:off x="5971154" y="3847993"/>
                <a:ext cx="1173840" cy="384721"/>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テキスト ボックス 43">
                <a:extLst>
                  <a:ext uri="{FF2B5EF4-FFF2-40B4-BE49-F238E27FC236}">
                    <a16:creationId xmlns:a16="http://schemas.microsoft.com/office/drawing/2014/main" id="{00C5BECD-8F67-125D-32EB-FF956524CB27}"/>
                  </a:ext>
                </a:extLst>
              </p:cNvPr>
              <p:cNvSpPr txBox="1"/>
              <p:nvPr/>
            </p:nvSpPr>
            <p:spPr>
              <a:xfrm>
                <a:off x="5952236" y="3516164"/>
                <a:ext cx="1034126" cy="307777"/>
              </a:xfrm>
              <a:prstGeom prst="rect">
                <a:avLst/>
              </a:prstGeom>
              <a:noFill/>
            </p:spPr>
            <p:txBody>
              <a:bodyPr wrap="square">
                <a:spAutoFit/>
              </a:bodyPr>
              <a:lstStyle/>
              <a:p>
                <a:pPr>
                  <a:spcAft>
                    <a:spcPts val="600"/>
                  </a:spcAft>
                </a:pPr>
                <a:r>
                  <a:rPr lang="en-US" altLang="ja-JP" sz="1400" b="0" i="1" dirty="0">
                    <a:latin typeface="Cambria Math" panose="02040503050406030204" pitchFamily="18" charset="0"/>
                  </a:rPr>
                  <a:t>j </a:t>
                </a:r>
                <a:r>
                  <a:rPr lang="en-US" altLang="ja-JP" sz="1400" b="0" dirty="0">
                    <a:latin typeface="Cambria Math" panose="02040503050406030204" pitchFamily="18" charset="0"/>
                  </a:rPr>
                  <a:t>=1,</a:t>
                </a:r>
                <a14:m>
                  <m:oMath xmlns:m="http://schemas.openxmlformats.org/officeDocument/2006/math">
                    <m:r>
                      <a:rPr lang="en-US" altLang="ja-JP" sz="1400" b="0" i="1" smtClean="0">
                        <a:latin typeface="Cambria Math" panose="02040503050406030204" pitchFamily="18" charset="0"/>
                        <a:ea typeface="Cambria Math" panose="02040503050406030204" pitchFamily="18" charset="0"/>
                      </a:rPr>
                      <m:t>⋯</m:t>
                    </m:r>
                  </m:oMath>
                </a14:m>
                <a:endParaRPr lang="en-US" altLang="ja-JP" sz="1400" b="0" i="1" dirty="0">
                  <a:latin typeface="Cambria Math" panose="02040503050406030204" pitchFamily="18" charset="0"/>
                </a:endParaRPr>
              </a:p>
            </p:txBody>
          </p:sp>
        </mc:Choice>
        <mc:Fallback xmlns="">
          <p:sp>
            <p:nvSpPr>
              <p:cNvPr id="44" name="テキスト ボックス 43">
                <a:extLst>
                  <a:ext uri="{FF2B5EF4-FFF2-40B4-BE49-F238E27FC236}">
                    <a16:creationId xmlns:a16="http://schemas.microsoft.com/office/drawing/2014/main" id="{00C5BECD-8F67-125D-32EB-FF956524CB27}"/>
                  </a:ext>
                </a:extLst>
              </p:cNvPr>
              <p:cNvSpPr txBox="1">
                <a:spLocks noRot="1" noChangeAspect="1" noMove="1" noResize="1" noEditPoints="1" noAdjustHandles="1" noChangeArrowheads="1" noChangeShapeType="1" noTextEdit="1"/>
              </p:cNvSpPr>
              <p:nvPr/>
            </p:nvSpPr>
            <p:spPr>
              <a:xfrm>
                <a:off x="5952236" y="3516164"/>
                <a:ext cx="1034126" cy="307777"/>
              </a:xfrm>
              <a:prstGeom prst="rect">
                <a:avLst/>
              </a:prstGeom>
              <a:blipFill>
                <a:blip r:embed="rId6"/>
                <a:stretch>
                  <a:fillRect l="-1205" b="-24000"/>
                </a:stretch>
              </a:blipFill>
            </p:spPr>
            <p:txBody>
              <a:bodyPr/>
              <a:lstStyle/>
              <a:p>
                <a:r>
                  <a:rPr lang="ja-JP" altLang="en-US">
                    <a:noFill/>
                  </a:rPr>
                  <a:t> </a:t>
                </a:r>
              </a:p>
            </p:txBody>
          </p:sp>
        </mc:Fallback>
      </mc:AlternateContent>
      <p:cxnSp>
        <p:nvCxnSpPr>
          <p:cNvPr id="46" name="直線矢印コネクタ 45">
            <a:extLst>
              <a:ext uri="{FF2B5EF4-FFF2-40B4-BE49-F238E27FC236}">
                <a16:creationId xmlns:a16="http://schemas.microsoft.com/office/drawing/2014/main" id="{C940AA56-8A53-8745-C5BE-2805843F6DF7}"/>
              </a:ext>
            </a:extLst>
          </p:cNvPr>
          <p:cNvCxnSpPr>
            <a:cxnSpLocks/>
          </p:cNvCxnSpPr>
          <p:nvPr/>
        </p:nvCxnSpPr>
        <p:spPr>
          <a:xfrm>
            <a:off x="6432400" y="2780846"/>
            <a:ext cx="478971" cy="0"/>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74E0B3C3-5867-775C-A9CE-60227A44AD01}"/>
              </a:ext>
            </a:extLst>
          </p:cNvPr>
          <p:cNvSpPr txBox="1"/>
          <p:nvPr/>
        </p:nvSpPr>
        <p:spPr>
          <a:xfrm>
            <a:off x="282597" y="5306025"/>
            <a:ext cx="1790875" cy="261610"/>
          </a:xfrm>
          <a:prstGeom prst="rect">
            <a:avLst/>
          </a:prstGeom>
          <a:noFill/>
        </p:spPr>
        <p:txBody>
          <a:bodyPr wrap="none" rtlCol="0">
            <a:spAutoFit/>
          </a:bodyPr>
          <a:lstStyle/>
          <a:p>
            <a:pPr algn="ctr"/>
            <a:r>
              <a:rPr kumimoji="1" lang="en-US" altLang="ja-JP" sz="1100" dirty="0">
                <a:cs typeface="Times New Roman" panose="02020603050405020304" pitchFamily="18" charset="0"/>
              </a:rPr>
              <a:t>MCS0 (PL=1 BL=1, SF=8)</a:t>
            </a:r>
            <a:endParaRPr kumimoji="1" lang="ja-JP" altLang="en-US" sz="1100">
              <a:cs typeface="Times New Roman" panose="02020603050405020304" pitchFamily="18" charset="0"/>
            </a:endParaRPr>
          </a:p>
        </p:txBody>
      </p:sp>
      <p:sp>
        <p:nvSpPr>
          <p:cNvPr id="52" name="テキスト ボックス 51">
            <a:extLst>
              <a:ext uri="{FF2B5EF4-FFF2-40B4-BE49-F238E27FC236}">
                <a16:creationId xmlns:a16="http://schemas.microsoft.com/office/drawing/2014/main" id="{53C49DD9-FD73-0114-6489-7CF7CFAF48E5}"/>
              </a:ext>
            </a:extLst>
          </p:cNvPr>
          <p:cNvSpPr txBox="1"/>
          <p:nvPr/>
        </p:nvSpPr>
        <p:spPr>
          <a:xfrm>
            <a:off x="2418548" y="5324122"/>
            <a:ext cx="1790875" cy="261610"/>
          </a:xfrm>
          <a:prstGeom prst="rect">
            <a:avLst/>
          </a:prstGeom>
          <a:noFill/>
        </p:spPr>
        <p:txBody>
          <a:bodyPr wrap="none" rtlCol="0">
            <a:spAutoFit/>
          </a:bodyPr>
          <a:lstStyle/>
          <a:p>
            <a:pPr algn="ctr"/>
            <a:r>
              <a:rPr kumimoji="1" lang="en-US" altLang="ja-JP" sz="1100" dirty="0">
                <a:cs typeface="Times New Roman" panose="02020603050405020304" pitchFamily="18" charset="0"/>
              </a:rPr>
              <a:t>MCS1 (PL=1 BL=2, SF=4)</a:t>
            </a:r>
            <a:endParaRPr kumimoji="1" lang="ja-JP" altLang="en-US" sz="1100">
              <a:cs typeface="Times New Roman" panose="02020603050405020304" pitchFamily="18" charset="0"/>
            </a:endParaRPr>
          </a:p>
        </p:txBody>
      </p:sp>
      <p:sp>
        <p:nvSpPr>
          <p:cNvPr id="53" name="テキスト ボックス 52">
            <a:extLst>
              <a:ext uri="{FF2B5EF4-FFF2-40B4-BE49-F238E27FC236}">
                <a16:creationId xmlns:a16="http://schemas.microsoft.com/office/drawing/2014/main" id="{93547301-7473-6462-6CE2-33D024C024BF}"/>
              </a:ext>
            </a:extLst>
          </p:cNvPr>
          <p:cNvSpPr txBox="1"/>
          <p:nvPr/>
        </p:nvSpPr>
        <p:spPr>
          <a:xfrm>
            <a:off x="4596782" y="5319642"/>
            <a:ext cx="1755609" cy="261610"/>
          </a:xfrm>
          <a:prstGeom prst="rect">
            <a:avLst/>
          </a:prstGeom>
          <a:noFill/>
        </p:spPr>
        <p:txBody>
          <a:bodyPr wrap="none" rtlCol="0">
            <a:spAutoFit/>
          </a:bodyPr>
          <a:lstStyle/>
          <a:p>
            <a:pPr algn="ctr"/>
            <a:r>
              <a:rPr kumimoji="1" lang="en-US" altLang="ja-JP" sz="1100" dirty="0">
                <a:cs typeface="Times New Roman" panose="02020603050405020304" pitchFamily="18" charset="0"/>
              </a:rPr>
              <a:t>MCS2(PL=1 BL=4, SF=2)</a:t>
            </a:r>
            <a:endParaRPr kumimoji="1" lang="ja-JP" altLang="en-US" sz="1100">
              <a:cs typeface="Times New Roman" panose="02020603050405020304" pitchFamily="18" charset="0"/>
            </a:endParaRPr>
          </a:p>
        </p:txBody>
      </p:sp>
      <p:graphicFrame>
        <p:nvGraphicFramePr>
          <p:cNvPr id="54" name="表 53">
            <a:extLst>
              <a:ext uri="{FF2B5EF4-FFF2-40B4-BE49-F238E27FC236}">
                <a16:creationId xmlns:a16="http://schemas.microsoft.com/office/drawing/2014/main" id="{71BD0CCD-C5BB-F159-26FD-2A409759111E}"/>
              </a:ext>
            </a:extLst>
          </p:cNvPr>
          <p:cNvGraphicFramePr>
            <a:graphicFrameLocks noGrp="1"/>
          </p:cNvGraphicFramePr>
          <p:nvPr/>
        </p:nvGraphicFramePr>
        <p:xfrm>
          <a:off x="445968" y="5846734"/>
          <a:ext cx="41656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graphicFrame>
        <p:nvGraphicFramePr>
          <p:cNvPr id="55" name="表 54">
            <a:extLst>
              <a:ext uri="{FF2B5EF4-FFF2-40B4-BE49-F238E27FC236}">
                <a16:creationId xmlns:a16="http://schemas.microsoft.com/office/drawing/2014/main" id="{8A93A798-E696-A8E8-9E7B-AF5E9E6C1B9E}"/>
              </a:ext>
            </a:extLst>
          </p:cNvPr>
          <p:cNvGraphicFramePr>
            <a:graphicFrameLocks noGrp="1"/>
          </p:cNvGraphicFramePr>
          <p:nvPr/>
        </p:nvGraphicFramePr>
        <p:xfrm>
          <a:off x="4952197" y="5704646"/>
          <a:ext cx="104140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gridCol w="208280">
                  <a:extLst>
                    <a:ext uri="{9D8B030D-6E8A-4147-A177-3AD203B41FA5}">
                      <a16:colId xmlns:a16="http://schemas.microsoft.com/office/drawing/2014/main" val="3399310081"/>
                    </a:ext>
                  </a:extLst>
                </a:gridCol>
                <a:gridCol w="208280">
                  <a:extLst>
                    <a:ext uri="{9D8B030D-6E8A-4147-A177-3AD203B41FA5}">
                      <a16:colId xmlns:a16="http://schemas.microsoft.com/office/drawing/2014/main" val="1844673318"/>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graphicFrame>
        <p:nvGraphicFramePr>
          <p:cNvPr id="56" name="表 55">
            <a:extLst>
              <a:ext uri="{FF2B5EF4-FFF2-40B4-BE49-F238E27FC236}">
                <a16:creationId xmlns:a16="http://schemas.microsoft.com/office/drawing/2014/main" id="{F0E2E88C-B442-8A6D-FDE0-C681B766F670}"/>
              </a:ext>
            </a:extLst>
          </p:cNvPr>
          <p:cNvGraphicFramePr>
            <a:graphicFrameLocks noGrp="1"/>
          </p:cNvGraphicFramePr>
          <p:nvPr/>
        </p:nvGraphicFramePr>
        <p:xfrm>
          <a:off x="2621310" y="5821629"/>
          <a:ext cx="62484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tblGrid>
              <a:tr h="12502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57" name="テキスト ボックス 56">
            <a:extLst>
              <a:ext uri="{FF2B5EF4-FFF2-40B4-BE49-F238E27FC236}">
                <a16:creationId xmlns:a16="http://schemas.microsoft.com/office/drawing/2014/main" id="{1A6ECD5A-026D-51B1-B949-B809334ACC64}"/>
              </a:ext>
            </a:extLst>
          </p:cNvPr>
          <p:cNvSpPr txBox="1"/>
          <p:nvPr/>
        </p:nvSpPr>
        <p:spPr>
          <a:xfrm>
            <a:off x="629923" y="5636060"/>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e1 </a:t>
            </a:r>
            <a:endParaRPr kumimoji="1" lang="ja-JP" altLang="en-US" sz="800" b="1">
              <a:cs typeface="Times New Roman" panose="02020603050405020304" pitchFamily="18" charset="0"/>
            </a:endParaRPr>
          </a:p>
        </p:txBody>
      </p:sp>
      <p:sp>
        <p:nvSpPr>
          <p:cNvPr id="58" name="テキスト ボックス 57">
            <a:extLst>
              <a:ext uri="{FF2B5EF4-FFF2-40B4-BE49-F238E27FC236}">
                <a16:creationId xmlns:a16="http://schemas.microsoft.com/office/drawing/2014/main" id="{B0638E8A-B350-9770-4EEF-087E9610A269}"/>
              </a:ext>
            </a:extLst>
          </p:cNvPr>
          <p:cNvSpPr txBox="1"/>
          <p:nvPr/>
        </p:nvSpPr>
        <p:spPr>
          <a:xfrm>
            <a:off x="402124" y="5629710"/>
            <a:ext cx="304891"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p1</a:t>
            </a:r>
            <a:endParaRPr kumimoji="1" lang="ja-JP" altLang="en-US" sz="800" b="1">
              <a:cs typeface="Times New Roman" panose="02020603050405020304" pitchFamily="18" charset="0"/>
            </a:endParaRPr>
          </a:p>
        </p:txBody>
      </p:sp>
      <p:graphicFrame>
        <p:nvGraphicFramePr>
          <p:cNvPr id="59" name="表 58">
            <a:extLst>
              <a:ext uri="{FF2B5EF4-FFF2-40B4-BE49-F238E27FC236}">
                <a16:creationId xmlns:a16="http://schemas.microsoft.com/office/drawing/2014/main" id="{21482B41-DF7F-9E5A-9D00-4DC40E3D6845}"/>
              </a:ext>
            </a:extLst>
          </p:cNvPr>
          <p:cNvGraphicFramePr>
            <a:graphicFrameLocks noGrp="1"/>
          </p:cNvGraphicFramePr>
          <p:nvPr/>
        </p:nvGraphicFramePr>
        <p:xfrm>
          <a:off x="1557218" y="5846734"/>
          <a:ext cx="41656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60" name="テキスト ボックス 59">
            <a:extLst>
              <a:ext uri="{FF2B5EF4-FFF2-40B4-BE49-F238E27FC236}">
                <a16:creationId xmlns:a16="http://schemas.microsoft.com/office/drawing/2014/main" id="{8D264AD5-DC9B-AE39-4651-1A53C5451407}"/>
              </a:ext>
            </a:extLst>
          </p:cNvPr>
          <p:cNvSpPr txBox="1"/>
          <p:nvPr/>
        </p:nvSpPr>
        <p:spPr>
          <a:xfrm>
            <a:off x="1731648" y="5658285"/>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e8 </a:t>
            </a:r>
            <a:endParaRPr kumimoji="1" lang="ja-JP" altLang="en-US" sz="800" b="1">
              <a:cs typeface="Times New Roman" panose="02020603050405020304" pitchFamily="18" charset="0"/>
            </a:endParaRPr>
          </a:p>
        </p:txBody>
      </p:sp>
      <p:sp>
        <p:nvSpPr>
          <p:cNvPr id="61" name="テキスト ボックス 60">
            <a:extLst>
              <a:ext uri="{FF2B5EF4-FFF2-40B4-BE49-F238E27FC236}">
                <a16:creationId xmlns:a16="http://schemas.microsoft.com/office/drawing/2014/main" id="{2E111732-A19F-E59F-8576-3BFF14E2DD6C}"/>
              </a:ext>
            </a:extLst>
          </p:cNvPr>
          <p:cNvSpPr txBox="1"/>
          <p:nvPr/>
        </p:nvSpPr>
        <p:spPr>
          <a:xfrm>
            <a:off x="1507023" y="5651935"/>
            <a:ext cx="304892"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p8</a:t>
            </a:r>
            <a:endParaRPr kumimoji="1" lang="ja-JP" altLang="en-US" sz="800" b="1">
              <a:cs typeface="Times New Roman" panose="02020603050405020304" pitchFamily="18" charset="0"/>
            </a:endParaRPr>
          </a:p>
        </p:txBody>
      </p:sp>
      <p:sp>
        <p:nvSpPr>
          <p:cNvPr id="62" name="テキスト ボックス 61">
            <a:extLst>
              <a:ext uri="{FF2B5EF4-FFF2-40B4-BE49-F238E27FC236}">
                <a16:creationId xmlns:a16="http://schemas.microsoft.com/office/drawing/2014/main" id="{DFB8FB82-9F66-A2CD-37AD-789993639790}"/>
              </a:ext>
            </a:extLst>
          </p:cNvPr>
          <p:cNvSpPr txBox="1"/>
          <p:nvPr/>
        </p:nvSpPr>
        <p:spPr>
          <a:xfrm>
            <a:off x="2579109" y="5629146"/>
            <a:ext cx="304891"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p1</a:t>
            </a:r>
            <a:endParaRPr kumimoji="1" lang="ja-JP" altLang="en-US" sz="800" b="1">
              <a:cs typeface="Times New Roman" panose="02020603050405020304" pitchFamily="18" charset="0"/>
            </a:endParaRPr>
          </a:p>
        </p:txBody>
      </p:sp>
      <p:sp>
        <p:nvSpPr>
          <p:cNvPr id="63" name="テキスト ボックス 62">
            <a:extLst>
              <a:ext uri="{FF2B5EF4-FFF2-40B4-BE49-F238E27FC236}">
                <a16:creationId xmlns:a16="http://schemas.microsoft.com/office/drawing/2014/main" id="{7502F99B-EEF1-6F40-04DD-D959E7BEC3F4}"/>
              </a:ext>
            </a:extLst>
          </p:cNvPr>
          <p:cNvSpPr txBox="1"/>
          <p:nvPr/>
        </p:nvSpPr>
        <p:spPr>
          <a:xfrm>
            <a:off x="2810083" y="5635496"/>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e1 </a:t>
            </a:r>
            <a:endParaRPr kumimoji="1" lang="ja-JP" altLang="en-US" sz="800" b="1">
              <a:cs typeface="Times New Roman" panose="02020603050405020304" pitchFamily="18" charset="0"/>
            </a:endParaRPr>
          </a:p>
        </p:txBody>
      </p:sp>
      <p:sp>
        <p:nvSpPr>
          <p:cNvPr id="64" name="テキスト ボックス 63">
            <a:extLst>
              <a:ext uri="{FF2B5EF4-FFF2-40B4-BE49-F238E27FC236}">
                <a16:creationId xmlns:a16="http://schemas.microsoft.com/office/drawing/2014/main" id="{E681AA38-5B2A-3492-FB8A-F2FB187D9965}"/>
              </a:ext>
            </a:extLst>
          </p:cNvPr>
          <p:cNvSpPr txBox="1"/>
          <p:nvPr/>
        </p:nvSpPr>
        <p:spPr>
          <a:xfrm>
            <a:off x="3025983" y="5632321"/>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e2 </a:t>
            </a:r>
            <a:endParaRPr kumimoji="1" lang="ja-JP" altLang="en-US" sz="800" b="1">
              <a:cs typeface="Times New Roman" panose="02020603050405020304" pitchFamily="18" charset="0"/>
            </a:endParaRPr>
          </a:p>
        </p:txBody>
      </p:sp>
      <p:graphicFrame>
        <p:nvGraphicFramePr>
          <p:cNvPr id="65" name="表 64">
            <a:extLst>
              <a:ext uri="{FF2B5EF4-FFF2-40B4-BE49-F238E27FC236}">
                <a16:creationId xmlns:a16="http://schemas.microsoft.com/office/drawing/2014/main" id="{548A7F61-68F8-B04E-FCCC-D54159DFC2A6}"/>
              </a:ext>
            </a:extLst>
          </p:cNvPr>
          <p:cNvGraphicFramePr>
            <a:graphicFrameLocks noGrp="1"/>
          </p:cNvGraphicFramePr>
          <p:nvPr/>
        </p:nvGraphicFramePr>
        <p:xfrm>
          <a:off x="3557935" y="5821629"/>
          <a:ext cx="62484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tblGrid>
              <a:tr h="12502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66" name="テキスト ボックス 65">
            <a:extLst>
              <a:ext uri="{FF2B5EF4-FFF2-40B4-BE49-F238E27FC236}">
                <a16:creationId xmlns:a16="http://schemas.microsoft.com/office/drawing/2014/main" id="{CA2F2F4C-EC96-9274-B4C0-94A8D7956401}"/>
              </a:ext>
            </a:extLst>
          </p:cNvPr>
          <p:cNvSpPr txBox="1"/>
          <p:nvPr/>
        </p:nvSpPr>
        <p:spPr>
          <a:xfrm>
            <a:off x="3515733" y="5629146"/>
            <a:ext cx="304892"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p4</a:t>
            </a:r>
            <a:endParaRPr kumimoji="1" lang="ja-JP" altLang="en-US" sz="800" b="1">
              <a:cs typeface="Times New Roman" panose="02020603050405020304" pitchFamily="18" charset="0"/>
            </a:endParaRPr>
          </a:p>
        </p:txBody>
      </p:sp>
      <p:sp>
        <p:nvSpPr>
          <p:cNvPr id="67" name="テキスト ボックス 66">
            <a:extLst>
              <a:ext uri="{FF2B5EF4-FFF2-40B4-BE49-F238E27FC236}">
                <a16:creationId xmlns:a16="http://schemas.microsoft.com/office/drawing/2014/main" id="{8C923B28-B338-83EA-5166-0FEFC81B81D7}"/>
              </a:ext>
            </a:extLst>
          </p:cNvPr>
          <p:cNvSpPr txBox="1"/>
          <p:nvPr/>
        </p:nvSpPr>
        <p:spPr>
          <a:xfrm>
            <a:off x="3746708" y="5635496"/>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e7 </a:t>
            </a:r>
            <a:endParaRPr kumimoji="1" lang="ja-JP" altLang="en-US" sz="800" b="1">
              <a:cs typeface="Times New Roman" panose="02020603050405020304" pitchFamily="18" charset="0"/>
            </a:endParaRPr>
          </a:p>
        </p:txBody>
      </p:sp>
      <p:sp>
        <p:nvSpPr>
          <p:cNvPr id="68" name="テキスト ボックス 67">
            <a:extLst>
              <a:ext uri="{FF2B5EF4-FFF2-40B4-BE49-F238E27FC236}">
                <a16:creationId xmlns:a16="http://schemas.microsoft.com/office/drawing/2014/main" id="{8DCF45B7-2090-5C36-60A0-C8BD70AF23CF}"/>
              </a:ext>
            </a:extLst>
          </p:cNvPr>
          <p:cNvSpPr txBox="1"/>
          <p:nvPr/>
        </p:nvSpPr>
        <p:spPr>
          <a:xfrm>
            <a:off x="3962608" y="5632321"/>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e8 </a:t>
            </a:r>
            <a:endParaRPr kumimoji="1" lang="ja-JP" altLang="en-US" sz="800" b="1">
              <a:cs typeface="Times New Roman" panose="02020603050405020304" pitchFamily="18" charset="0"/>
            </a:endParaRPr>
          </a:p>
        </p:txBody>
      </p:sp>
      <p:grpSp>
        <p:nvGrpSpPr>
          <p:cNvPr id="69" name="グループ化 68">
            <a:extLst>
              <a:ext uri="{FF2B5EF4-FFF2-40B4-BE49-F238E27FC236}">
                <a16:creationId xmlns:a16="http://schemas.microsoft.com/office/drawing/2014/main" id="{6EB52F61-4044-B018-753C-0312FDED2B83}"/>
              </a:ext>
            </a:extLst>
          </p:cNvPr>
          <p:cNvGrpSpPr/>
          <p:nvPr/>
        </p:nvGrpSpPr>
        <p:grpSpPr>
          <a:xfrm>
            <a:off x="1071222" y="5893562"/>
            <a:ext cx="220344" cy="48894"/>
            <a:chOff x="6067424" y="5251450"/>
            <a:chExt cx="220344" cy="48894"/>
          </a:xfrm>
        </p:grpSpPr>
        <p:sp>
          <p:nvSpPr>
            <p:cNvPr id="70" name="円/楕円 69">
              <a:extLst>
                <a:ext uri="{FF2B5EF4-FFF2-40B4-BE49-F238E27FC236}">
                  <a16:creationId xmlns:a16="http://schemas.microsoft.com/office/drawing/2014/main" id="{C034A6E2-1FE0-D123-680F-5EB5F752EEFB}"/>
                </a:ext>
              </a:extLst>
            </p:cNvPr>
            <p:cNvSpPr/>
            <p:nvPr/>
          </p:nvSpPr>
          <p:spPr bwMode="auto">
            <a:xfrm>
              <a:off x="6067424" y="5251450"/>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a:ln>
                  <a:noFill/>
                </a:ln>
                <a:solidFill>
                  <a:schemeClr val="tx1"/>
                </a:solidFill>
                <a:effectLst/>
                <a:cs typeface="Times New Roman" panose="02020603050405020304" pitchFamily="18" charset="0"/>
              </a:endParaRPr>
            </a:p>
          </p:txBody>
        </p:sp>
        <p:sp>
          <p:nvSpPr>
            <p:cNvPr id="71" name="円/楕円 70">
              <a:extLst>
                <a:ext uri="{FF2B5EF4-FFF2-40B4-BE49-F238E27FC236}">
                  <a16:creationId xmlns:a16="http://schemas.microsoft.com/office/drawing/2014/main" id="{441051ED-DF3B-3D5A-ED7E-0EF04110E132}"/>
                </a:ext>
              </a:extLst>
            </p:cNvPr>
            <p:cNvSpPr/>
            <p:nvPr/>
          </p:nvSpPr>
          <p:spPr bwMode="auto">
            <a:xfrm>
              <a:off x="6156324" y="5251450"/>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a:ln>
                  <a:noFill/>
                </a:ln>
                <a:solidFill>
                  <a:schemeClr val="tx1"/>
                </a:solidFill>
                <a:effectLst/>
                <a:cs typeface="Times New Roman" panose="02020603050405020304" pitchFamily="18" charset="0"/>
              </a:endParaRPr>
            </a:p>
          </p:txBody>
        </p:sp>
        <p:sp>
          <p:nvSpPr>
            <p:cNvPr id="72" name="円/楕円 71">
              <a:extLst>
                <a:ext uri="{FF2B5EF4-FFF2-40B4-BE49-F238E27FC236}">
                  <a16:creationId xmlns:a16="http://schemas.microsoft.com/office/drawing/2014/main" id="{7FBC34AC-6ECE-CD69-6C31-3F22BC954FCA}"/>
                </a:ext>
              </a:extLst>
            </p:cNvPr>
            <p:cNvSpPr/>
            <p:nvPr/>
          </p:nvSpPr>
          <p:spPr bwMode="auto">
            <a:xfrm>
              <a:off x="6242049" y="5254625"/>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a:ln>
                  <a:noFill/>
                </a:ln>
                <a:solidFill>
                  <a:schemeClr val="tx1"/>
                </a:solidFill>
                <a:effectLst/>
                <a:cs typeface="Times New Roman" panose="02020603050405020304" pitchFamily="18" charset="0"/>
              </a:endParaRPr>
            </a:p>
          </p:txBody>
        </p:sp>
      </p:grpSp>
      <p:grpSp>
        <p:nvGrpSpPr>
          <p:cNvPr id="73" name="グループ化 72">
            <a:extLst>
              <a:ext uri="{FF2B5EF4-FFF2-40B4-BE49-F238E27FC236}">
                <a16:creationId xmlns:a16="http://schemas.microsoft.com/office/drawing/2014/main" id="{2AA51519-357F-8FBF-9F12-41AD74F06466}"/>
              </a:ext>
            </a:extLst>
          </p:cNvPr>
          <p:cNvGrpSpPr/>
          <p:nvPr/>
        </p:nvGrpSpPr>
        <p:grpSpPr>
          <a:xfrm>
            <a:off x="3295832" y="5873948"/>
            <a:ext cx="220344" cy="48894"/>
            <a:chOff x="6067424" y="5251450"/>
            <a:chExt cx="220344" cy="48894"/>
          </a:xfrm>
        </p:grpSpPr>
        <p:sp>
          <p:nvSpPr>
            <p:cNvPr id="74" name="円/楕円 73">
              <a:extLst>
                <a:ext uri="{FF2B5EF4-FFF2-40B4-BE49-F238E27FC236}">
                  <a16:creationId xmlns:a16="http://schemas.microsoft.com/office/drawing/2014/main" id="{EAA1CE74-A700-00B4-1D77-13B6BF8DF877}"/>
                </a:ext>
              </a:extLst>
            </p:cNvPr>
            <p:cNvSpPr/>
            <p:nvPr/>
          </p:nvSpPr>
          <p:spPr bwMode="auto">
            <a:xfrm>
              <a:off x="6067424" y="5251450"/>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a:ln>
                  <a:noFill/>
                </a:ln>
                <a:solidFill>
                  <a:schemeClr val="tx1"/>
                </a:solidFill>
                <a:effectLst/>
                <a:cs typeface="Times New Roman" panose="02020603050405020304" pitchFamily="18" charset="0"/>
              </a:endParaRPr>
            </a:p>
          </p:txBody>
        </p:sp>
        <p:sp>
          <p:nvSpPr>
            <p:cNvPr id="75" name="円/楕円 74">
              <a:extLst>
                <a:ext uri="{FF2B5EF4-FFF2-40B4-BE49-F238E27FC236}">
                  <a16:creationId xmlns:a16="http://schemas.microsoft.com/office/drawing/2014/main" id="{AB4FF649-2FD3-55A7-06FB-C8C845E2627D}"/>
                </a:ext>
              </a:extLst>
            </p:cNvPr>
            <p:cNvSpPr/>
            <p:nvPr/>
          </p:nvSpPr>
          <p:spPr bwMode="auto">
            <a:xfrm>
              <a:off x="6156324" y="5251450"/>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a:ln>
                  <a:noFill/>
                </a:ln>
                <a:solidFill>
                  <a:schemeClr val="tx1"/>
                </a:solidFill>
                <a:effectLst/>
                <a:cs typeface="Times New Roman" panose="02020603050405020304" pitchFamily="18" charset="0"/>
              </a:endParaRPr>
            </a:p>
          </p:txBody>
        </p:sp>
        <p:sp>
          <p:nvSpPr>
            <p:cNvPr id="76" name="円/楕円 75">
              <a:extLst>
                <a:ext uri="{FF2B5EF4-FFF2-40B4-BE49-F238E27FC236}">
                  <a16:creationId xmlns:a16="http://schemas.microsoft.com/office/drawing/2014/main" id="{EFB2DF3F-0A70-B99C-AD4D-55ABB92E35D1}"/>
                </a:ext>
              </a:extLst>
            </p:cNvPr>
            <p:cNvSpPr/>
            <p:nvPr/>
          </p:nvSpPr>
          <p:spPr bwMode="auto">
            <a:xfrm>
              <a:off x="6242049" y="5254625"/>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a:ln>
                  <a:noFill/>
                </a:ln>
                <a:solidFill>
                  <a:schemeClr val="tx1"/>
                </a:solidFill>
                <a:effectLst/>
                <a:cs typeface="Times New Roman" panose="02020603050405020304" pitchFamily="18" charset="0"/>
              </a:endParaRPr>
            </a:p>
          </p:txBody>
        </p:sp>
      </p:grpSp>
      <p:graphicFrame>
        <p:nvGraphicFramePr>
          <p:cNvPr id="77" name="表 76">
            <a:extLst>
              <a:ext uri="{FF2B5EF4-FFF2-40B4-BE49-F238E27FC236}">
                <a16:creationId xmlns:a16="http://schemas.microsoft.com/office/drawing/2014/main" id="{2457813C-75A5-D3F5-438B-C83F53CEF6C2}"/>
              </a:ext>
            </a:extLst>
          </p:cNvPr>
          <p:cNvGraphicFramePr>
            <a:graphicFrameLocks noGrp="1"/>
          </p:cNvGraphicFramePr>
          <p:nvPr/>
        </p:nvGraphicFramePr>
        <p:xfrm>
          <a:off x="4952197" y="6088821"/>
          <a:ext cx="104140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gridCol w="208280">
                  <a:extLst>
                    <a:ext uri="{9D8B030D-6E8A-4147-A177-3AD203B41FA5}">
                      <a16:colId xmlns:a16="http://schemas.microsoft.com/office/drawing/2014/main" val="3399310081"/>
                    </a:ext>
                  </a:extLst>
                </a:gridCol>
                <a:gridCol w="208280">
                  <a:extLst>
                    <a:ext uri="{9D8B030D-6E8A-4147-A177-3AD203B41FA5}">
                      <a16:colId xmlns:a16="http://schemas.microsoft.com/office/drawing/2014/main" val="1844673318"/>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78" name="テキスト ボックス 77">
            <a:extLst>
              <a:ext uri="{FF2B5EF4-FFF2-40B4-BE49-F238E27FC236}">
                <a16:creationId xmlns:a16="http://schemas.microsoft.com/office/drawing/2014/main" id="{B64B4A4C-9B5D-A31B-563E-3A633A19D36F}"/>
              </a:ext>
            </a:extLst>
          </p:cNvPr>
          <p:cNvSpPr txBox="1"/>
          <p:nvPr/>
        </p:nvSpPr>
        <p:spPr>
          <a:xfrm>
            <a:off x="4904442" y="5516273"/>
            <a:ext cx="304891"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p1</a:t>
            </a:r>
            <a:endParaRPr kumimoji="1" lang="ja-JP" altLang="en-US" sz="800" b="1">
              <a:cs typeface="Times New Roman" panose="02020603050405020304" pitchFamily="18" charset="0"/>
            </a:endParaRPr>
          </a:p>
        </p:txBody>
      </p:sp>
      <p:sp>
        <p:nvSpPr>
          <p:cNvPr id="79" name="テキスト ボックス 78">
            <a:extLst>
              <a:ext uri="{FF2B5EF4-FFF2-40B4-BE49-F238E27FC236}">
                <a16:creationId xmlns:a16="http://schemas.microsoft.com/office/drawing/2014/main" id="{630DC192-CC04-4BB5-04CE-6EAB5E2C4A26}"/>
              </a:ext>
            </a:extLst>
          </p:cNvPr>
          <p:cNvSpPr txBox="1"/>
          <p:nvPr/>
        </p:nvSpPr>
        <p:spPr>
          <a:xfrm>
            <a:off x="5135416" y="5522623"/>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e1 </a:t>
            </a:r>
            <a:endParaRPr kumimoji="1" lang="ja-JP" altLang="en-US" sz="800" b="1">
              <a:cs typeface="Times New Roman" panose="02020603050405020304" pitchFamily="18" charset="0"/>
            </a:endParaRPr>
          </a:p>
        </p:txBody>
      </p:sp>
      <p:sp>
        <p:nvSpPr>
          <p:cNvPr id="80" name="テキスト ボックス 79">
            <a:extLst>
              <a:ext uri="{FF2B5EF4-FFF2-40B4-BE49-F238E27FC236}">
                <a16:creationId xmlns:a16="http://schemas.microsoft.com/office/drawing/2014/main" id="{CF3AB503-EC7A-5234-4200-6C3FF075DC73}"/>
              </a:ext>
            </a:extLst>
          </p:cNvPr>
          <p:cNvSpPr txBox="1"/>
          <p:nvPr/>
        </p:nvSpPr>
        <p:spPr>
          <a:xfrm>
            <a:off x="5351316" y="5519448"/>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e2 </a:t>
            </a:r>
            <a:endParaRPr kumimoji="1" lang="ja-JP" altLang="en-US" sz="800" b="1">
              <a:cs typeface="Times New Roman" panose="02020603050405020304" pitchFamily="18" charset="0"/>
            </a:endParaRPr>
          </a:p>
        </p:txBody>
      </p:sp>
      <p:sp>
        <p:nvSpPr>
          <p:cNvPr id="81" name="テキスト ボックス 80">
            <a:extLst>
              <a:ext uri="{FF2B5EF4-FFF2-40B4-BE49-F238E27FC236}">
                <a16:creationId xmlns:a16="http://schemas.microsoft.com/office/drawing/2014/main" id="{79EB3B07-269F-3EB6-A985-A9DCA4E4B11E}"/>
              </a:ext>
            </a:extLst>
          </p:cNvPr>
          <p:cNvSpPr txBox="1"/>
          <p:nvPr/>
        </p:nvSpPr>
        <p:spPr>
          <a:xfrm>
            <a:off x="5564041" y="5522623"/>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e3 </a:t>
            </a:r>
            <a:endParaRPr kumimoji="1" lang="ja-JP" altLang="en-US" sz="800" b="1">
              <a:cs typeface="Times New Roman" panose="02020603050405020304" pitchFamily="18" charset="0"/>
            </a:endParaRPr>
          </a:p>
        </p:txBody>
      </p:sp>
      <p:sp>
        <p:nvSpPr>
          <p:cNvPr id="82" name="テキスト ボックス 81">
            <a:extLst>
              <a:ext uri="{FF2B5EF4-FFF2-40B4-BE49-F238E27FC236}">
                <a16:creationId xmlns:a16="http://schemas.microsoft.com/office/drawing/2014/main" id="{0165BA8A-3915-F08B-BCD9-1818E07C845E}"/>
              </a:ext>
            </a:extLst>
          </p:cNvPr>
          <p:cNvSpPr txBox="1"/>
          <p:nvPr/>
        </p:nvSpPr>
        <p:spPr>
          <a:xfrm>
            <a:off x="5776766" y="5525798"/>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e4 </a:t>
            </a:r>
            <a:endParaRPr kumimoji="1" lang="ja-JP" altLang="en-US" sz="800" b="1">
              <a:cs typeface="Times New Roman" panose="02020603050405020304" pitchFamily="18" charset="0"/>
            </a:endParaRPr>
          </a:p>
        </p:txBody>
      </p:sp>
      <p:sp>
        <p:nvSpPr>
          <p:cNvPr id="83" name="テキスト ボックス 82">
            <a:extLst>
              <a:ext uri="{FF2B5EF4-FFF2-40B4-BE49-F238E27FC236}">
                <a16:creationId xmlns:a16="http://schemas.microsoft.com/office/drawing/2014/main" id="{D520F51D-F9E1-287B-7681-F673FFA46F30}"/>
              </a:ext>
            </a:extLst>
          </p:cNvPr>
          <p:cNvSpPr txBox="1"/>
          <p:nvPr/>
        </p:nvSpPr>
        <p:spPr>
          <a:xfrm>
            <a:off x="4894916" y="5897273"/>
            <a:ext cx="304892"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p2</a:t>
            </a:r>
            <a:endParaRPr kumimoji="1" lang="ja-JP" altLang="en-US" sz="800" b="1">
              <a:cs typeface="Times New Roman" panose="02020603050405020304" pitchFamily="18" charset="0"/>
            </a:endParaRPr>
          </a:p>
        </p:txBody>
      </p:sp>
      <p:sp>
        <p:nvSpPr>
          <p:cNvPr id="84" name="テキスト ボックス 83">
            <a:extLst>
              <a:ext uri="{FF2B5EF4-FFF2-40B4-BE49-F238E27FC236}">
                <a16:creationId xmlns:a16="http://schemas.microsoft.com/office/drawing/2014/main" id="{B3F4594B-0BE7-EB63-7965-0CF2516FA8BD}"/>
              </a:ext>
            </a:extLst>
          </p:cNvPr>
          <p:cNvSpPr txBox="1"/>
          <p:nvPr/>
        </p:nvSpPr>
        <p:spPr>
          <a:xfrm>
            <a:off x="5122716" y="5903623"/>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e5 </a:t>
            </a:r>
            <a:endParaRPr kumimoji="1" lang="ja-JP" altLang="en-US" sz="800" b="1">
              <a:cs typeface="Times New Roman" panose="02020603050405020304" pitchFamily="18" charset="0"/>
            </a:endParaRPr>
          </a:p>
        </p:txBody>
      </p:sp>
      <p:sp>
        <p:nvSpPr>
          <p:cNvPr id="85" name="テキスト ボックス 84">
            <a:extLst>
              <a:ext uri="{FF2B5EF4-FFF2-40B4-BE49-F238E27FC236}">
                <a16:creationId xmlns:a16="http://schemas.microsoft.com/office/drawing/2014/main" id="{82C85039-5C5B-F014-FA56-25BD6E226DE4}"/>
              </a:ext>
            </a:extLst>
          </p:cNvPr>
          <p:cNvSpPr txBox="1"/>
          <p:nvPr/>
        </p:nvSpPr>
        <p:spPr>
          <a:xfrm>
            <a:off x="5338616" y="5900448"/>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e6 </a:t>
            </a:r>
            <a:endParaRPr kumimoji="1" lang="ja-JP" altLang="en-US" sz="800" b="1">
              <a:cs typeface="Times New Roman" panose="02020603050405020304" pitchFamily="18" charset="0"/>
            </a:endParaRPr>
          </a:p>
        </p:txBody>
      </p:sp>
      <p:sp>
        <p:nvSpPr>
          <p:cNvPr id="86" name="テキスト ボックス 85">
            <a:extLst>
              <a:ext uri="{FF2B5EF4-FFF2-40B4-BE49-F238E27FC236}">
                <a16:creationId xmlns:a16="http://schemas.microsoft.com/office/drawing/2014/main" id="{EABDAEA5-7B78-5C6B-B348-558C16DCA7D1}"/>
              </a:ext>
            </a:extLst>
          </p:cNvPr>
          <p:cNvSpPr txBox="1"/>
          <p:nvPr/>
        </p:nvSpPr>
        <p:spPr>
          <a:xfrm>
            <a:off x="5551341" y="5903623"/>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e7 </a:t>
            </a:r>
            <a:endParaRPr kumimoji="1" lang="ja-JP" altLang="en-US" sz="800" b="1">
              <a:cs typeface="Times New Roman" panose="02020603050405020304" pitchFamily="18" charset="0"/>
            </a:endParaRPr>
          </a:p>
        </p:txBody>
      </p:sp>
      <p:sp>
        <p:nvSpPr>
          <p:cNvPr id="87" name="テキスト ボックス 86">
            <a:extLst>
              <a:ext uri="{FF2B5EF4-FFF2-40B4-BE49-F238E27FC236}">
                <a16:creationId xmlns:a16="http://schemas.microsoft.com/office/drawing/2014/main" id="{76585CC4-EB88-3E2B-99B6-8BF4A6E76B69}"/>
              </a:ext>
            </a:extLst>
          </p:cNvPr>
          <p:cNvSpPr txBox="1"/>
          <p:nvPr/>
        </p:nvSpPr>
        <p:spPr>
          <a:xfrm>
            <a:off x="5764066" y="5906798"/>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e8 </a:t>
            </a:r>
            <a:endParaRPr kumimoji="1" lang="ja-JP" altLang="en-US" sz="800" b="1">
              <a:cs typeface="Times New Roman" panose="02020603050405020304" pitchFamily="18" charset="0"/>
            </a:endParaRPr>
          </a:p>
        </p:txBody>
      </p:sp>
      <p:graphicFrame>
        <p:nvGraphicFramePr>
          <p:cNvPr id="90" name="表 89">
            <a:extLst>
              <a:ext uri="{FF2B5EF4-FFF2-40B4-BE49-F238E27FC236}">
                <a16:creationId xmlns:a16="http://schemas.microsoft.com/office/drawing/2014/main" id="{BCA6BC1F-8553-0E33-D3BF-12964A351DFD}"/>
              </a:ext>
            </a:extLst>
          </p:cNvPr>
          <p:cNvGraphicFramePr>
            <a:graphicFrameLocks noGrp="1"/>
          </p:cNvGraphicFramePr>
          <p:nvPr/>
        </p:nvGraphicFramePr>
        <p:xfrm>
          <a:off x="6759090" y="5863644"/>
          <a:ext cx="1874520" cy="1524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56333387"/>
                    </a:ext>
                  </a:extLst>
                </a:gridCol>
                <a:gridCol w="208280">
                  <a:extLst>
                    <a:ext uri="{9D8B030D-6E8A-4147-A177-3AD203B41FA5}">
                      <a16:colId xmlns:a16="http://schemas.microsoft.com/office/drawing/2014/main" val="538693392"/>
                    </a:ext>
                  </a:extLst>
                </a:gridCol>
                <a:gridCol w="208280">
                  <a:extLst>
                    <a:ext uri="{9D8B030D-6E8A-4147-A177-3AD203B41FA5}">
                      <a16:colId xmlns:a16="http://schemas.microsoft.com/office/drawing/2014/main" val="4185507125"/>
                    </a:ext>
                  </a:extLst>
                </a:gridCol>
                <a:gridCol w="208280">
                  <a:extLst>
                    <a:ext uri="{9D8B030D-6E8A-4147-A177-3AD203B41FA5}">
                      <a16:colId xmlns:a16="http://schemas.microsoft.com/office/drawing/2014/main" val="3399310081"/>
                    </a:ext>
                  </a:extLst>
                </a:gridCol>
                <a:gridCol w="208280">
                  <a:extLst>
                    <a:ext uri="{9D8B030D-6E8A-4147-A177-3AD203B41FA5}">
                      <a16:colId xmlns:a16="http://schemas.microsoft.com/office/drawing/2014/main" val="1844673318"/>
                    </a:ext>
                  </a:extLst>
                </a:gridCol>
                <a:gridCol w="208280">
                  <a:extLst>
                    <a:ext uri="{9D8B030D-6E8A-4147-A177-3AD203B41FA5}">
                      <a16:colId xmlns:a16="http://schemas.microsoft.com/office/drawing/2014/main" val="3979612333"/>
                    </a:ext>
                  </a:extLst>
                </a:gridCol>
                <a:gridCol w="208280">
                  <a:extLst>
                    <a:ext uri="{9D8B030D-6E8A-4147-A177-3AD203B41FA5}">
                      <a16:colId xmlns:a16="http://schemas.microsoft.com/office/drawing/2014/main" val="1847459627"/>
                    </a:ext>
                  </a:extLst>
                </a:gridCol>
                <a:gridCol w="208280">
                  <a:extLst>
                    <a:ext uri="{9D8B030D-6E8A-4147-A177-3AD203B41FA5}">
                      <a16:colId xmlns:a16="http://schemas.microsoft.com/office/drawing/2014/main" val="3094522505"/>
                    </a:ext>
                  </a:extLst>
                </a:gridCol>
                <a:gridCol w="208280">
                  <a:extLst>
                    <a:ext uri="{9D8B030D-6E8A-4147-A177-3AD203B41FA5}">
                      <a16:colId xmlns:a16="http://schemas.microsoft.com/office/drawing/2014/main" val="3928051161"/>
                    </a:ext>
                  </a:extLst>
                </a:gridCol>
              </a:tblGrid>
              <a:tr h="0">
                <a:tc>
                  <a:txBody>
                    <a:bodyPr/>
                    <a:lstStyle/>
                    <a:p>
                      <a:endParaRPr kumimoji="1" lang="ja-JP" altLang="en-US" sz="400">
                        <a:solidFill>
                          <a:schemeClr val="tx1"/>
                        </a:solidFill>
                      </a:endParaRPr>
                    </a:p>
                  </a:txBody>
                  <a:tcPr>
                    <a:solidFill>
                      <a:schemeClr val="bg1">
                        <a:lumMod val="65000"/>
                      </a:schemeClr>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tc>
                  <a:txBody>
                    <a:bodyPr/>
                    <a:lstStyle/>
                    <a:p>
                      <a:endParaRPr kumimoji="1" lang="ja-JP" altLang="en-US" sz="400">
                        <a:solidFill>
                          <a:schemeClr val="tx1"/>
                        </a:solidFill>
                      </a:endParaRPr>
                    </a:p>
                  </a:txBody>
                  <a:tcPr>
                    <a:solidFill>
                      <a:schemeClr val="bg1"/>
                    </a:solidFill>
                  </a:tcPr>
                </a:tc>
                <a:extLst>
                  <a:ext uri="{0D108BD9-81ED-4DB2-BD59-A6C34878D82A}">
                    <a16:rowId xmlns:a16="http://schemas.microsoft.com/office/drawing/2014/main" val="3198756750"/>
                  </a:ext>
                </a:extLst>
              </a:tr>
            </a:tbl>
          </a:graphicData>
        </a:graphic>
      </p:graphicFrame>
      <p:sp>
        <p:nvSpPr>
          <p:cNvPr id="91" name="テキスト ボックス 90">
            <a:extLst>
              <a:ext uri="{FF2B5EF4-FFF2-40B4-BE49-F238E27FC236}">
                <a16:creationId xmlns:a16="http://schemas.microsoft.com/office/drawing/2014/main" id="{B879B204-C0F5-5006-E99B-4A35FB880ACE}"/>
              </a:ext>
            </a:extLst>
          </p:cNvPr>
          <p:cNvSpPr txBox="1"/>
          <p:nvPr/>
        </p:nvSpPr>
        <p:spPr>
          <a:xfrm>
            <a:off x="6705513" y="5679910"/>
            <a:ext cx="304891"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p1</a:t>
            </a:r>
            <a:endParaRPr kumimoji="1" lang="ja-JP" altLang="en-US" sz="800" b="1">
              <a:cs typeface="Times New Roman" panose="02020603050405020304" pitchFamily="18" charset="0"/>
            </a:endParaRPr>
          </a:p>
        </p:txBody>
      </p:sp>
      <p:sp>
        <p:nvSpPr>
          <p:cNvPr id="92" name="テキスト ボックス 91">
            <a:extLst>
              <a:ext uri="{FF2B5EF4-FFF2-40B4-BE49-F238E27FC236}">
                <a16:creationId xmlns:a16="http://schemas.microsoft.com/office/drawing/2014/main" id="{CB1A50F4-A53F-23EC-9CA3-E572A151C822}"/>
              </a:ext>
            </a:extLst>
          </p:cNvPr>
          <p:cNvSpPr txBox="1"/>
          <p:nvPr/>
        </p:nvSpPr>
        <p:spPr>
          <a:xfrm>
            <a:off x="6936487" y="5686260"/>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e1 </a:t>
            </a:r>
            <a:endParaRPr kumimoji="1" lang="ja-JP" altLang="en-US" sz="800" b="1">
              <a:cs typeface="Times New Roman" panose="02020603050405020304" pitchFamily="18" charset="0"/>
            </a:endParaRPr>
          </a:p>
        </p:txBody>
      </p:sp>
      <p:sp>
        <p:nvSpPr>
          <p:cNvPr id="93" name="テキスト ボックス 92">
            <a:extLst>
              <a:ext uri="{FF2B5EF4-FFF2-40B4-BE49-F238E27FC236}">
                <a16:creationId xmlns:a16="http://schemas.microsoft.com/office/drawing/2014/main" id="{F2566468-EAD2-3A5D-E08B-0139F468A72B}"/>
              </a:ext>
            </a:extLst>
          </p:cNvPr>
          <p:cNvSpPr txBox="1"/>
          <p:nvPr/>
        </p:nvSpPr>
        <p:spPr>
          <a:xfrm>
            <a:off x="7152387" y="5683085"/>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e2 </a:t>
            </a:r>
            <a:endParaRPr kumimoji="1" lang="ja-JP" altLang="en-US" sz="800" b="1">
              <a:cs typeface="Times New Roman" panose="02020603050405020304" pitchFamily="18" charset="0"/>
            </a:endParaRPr>
          </a:p>
        </p:txBody>
      </p:sp>
      <p:sp>
        <p:nvSpPr>
          <p:cNvPr id="94" name="テキスト ボックス 93">
            <a:extLst>
              <a:ext uri="{FF2B5EF4-FFF2-40B4-BE49-F238E27FC236}">
                <a16:creationId xmlns:a16="http://schemas.microsoft.com/office/drawing/2014/main" id="{6729366F-3AE1-A8A9-D791-226F80B74868}"/>
              </a:ext>
            </a:extLst>
          </p:cNvPr>
          <p:cNvSpPr txBox="1"/>
          <p:nvPr/>
        </p:nvSpPr>
        <p:spPr>
          <a:xfrm>
            <a:off x="7365112" y="5686260"/>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e3 </a:t>
            </a:r>
            <a:endParaRPr kumimoji="1" lang="ja-JP" altLang="en-US" sz="800" b="1">
              <a:cs typeface="Times New Roman" panose="02020603050405020304" pitchFamily="18" charset="0"/>
            </a:endParaRPr>
          </a:p>
        </p:txBody>
      </p:sp>
      <p:sp>
        <p:nvSpPr>
          <p:cNvPr id="95" name="テキスト ボックス 94">
            <a:extLst>
              <a:ext uri="{FF2B5EF4-FFF2-40B4-BE49-F238E27FC236}">
                <a16:creationId xmlns:a16="http://schemas.microsoft.com/office/drawing/2014/main" id="{66C644BA-BA51-EBEA-20A9-9C5C90825AB4}"/>
              </a:ext>
            </a:extLst>
          </p:cNvPr>
          <p:cNvSpPr txBox="1"/>
          <p:nvPr/>
        </p:nvSpPr>
        <p:spPr>
          <a:xfrm>
            <a:off x="7577837" y="5689435"/>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e4 </a:t>
            </a:r>
            <a:endParaRPr kumimoji="1" lang="ja-JP" altLang="en-US" sz="800" b="1">
              <a:cs typeface="Times New Roman" panose="02020603050405020304" pitchFamily="18" charset="0"/>
            </a:endParaRPr>
          </a:p>
        </p:txBody>
      </p:sp>
      <p:sp>
        <p:nvSpPr>
          <p:cNvPr id="96" name="テキスト ボックス 95">
            <a:extLst>
              <a:ext uri="{FF2B5EF4-FFF2-40B4-BE49-F238E27FC236}">
                <a16:creationId xmlns:a16="http://schemas.microsoft.com/office/drawing/2014/main" id="{4A5E39A6-2742-EF54-DDCD-412ACE401ACB}"/>
              </a:ext>
            </a:extLst>
          </p:cNvPr>
          <p:cNvSpPr txBox="1"/>
          <p:nvPr/>
        </p:nvSpPr>
        <p:spPr>
          <a:xfrm>
            <a:off x="7798828" y="5689413"/>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e5 </a:t>
            </a:r>
            <a:endParaRPr kumimoji="1" lang="ja-JP" altLang="en-US" sz="800" b="1">
              <a:cs typeface="Times New Roman" panose="02020603050405020304" pitchFamily="18" charset="0"/>
            </a:endParaRPr>
          </a:p>
        </p:txBody>
      </p:sp>
      <p:sp>
        <p:nvSpPr>
          <p:cNvPr id="97" name="テキスト ボックス 96">
            <a:extLst>
              <a:ext uri="{FF2B5EF4-FFF2-40B4-BE49-F238E27FC236}">
                <a16:creationId xmlns:a16="http://schemas.microsoft.com/office/drawing/2014/main" id="{59D8BAD1-D98A-C67D-6E69-5B28B460CABF}"/>
              </a:ext>
            </a:extLst>
          </p:cNvPr>
          <p:cNvSpPr txBox="1"/>
          <p:nvPr/>
        </p:nvSpPr>
        <p:spPr>
          <a:xfrm>
            <a:off x="8014728" y="5686238"/>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e6 </a:t>
            </a:r>
            <a:endParaRPr kumimoji="1" lang="ja-JP" altLang="en-US" sz="800" b="1">
              <a:cs typeface="Times New Roman" panose="02020603050405020304" pitchFamily="18" charset="0"/>
            </a:endParaRPr>
          </a:p>
        </p:txBody>
      </p:sp>
      <p:sp>
        <p:nvSpPr>
          <p:cNvPr id="98" name="テキスト ボックス 97">
            <a:extLst>
              <a:ext uri="{FF2B5EF4-FFF2-40B4-BE49-F238E27FC236}">
                <a16:creationId xmlns:a16="http://schemas.microsoft.com/office/drawing/2014/main" id="{614DFCD2-75CF-464E-5596-B27FCF7CEEF2}"/>
              </a:ext>
            </a:extLst>
          </p:cNvPr>
          <p:cNvSpPr txBox="1"/>
          <p:nvPr/>
        </p:nvSpPr>
        <p:spPr>
          <a:xfrm>
            <a:off x="8227453" y="5689413"/>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e7 </a:t>
            </a:r>
            <a:endParaRPr kumimoji="1" lang="ja-JP" altLang="en-US" sz="800" b="1">
              <a:cs typeface="Times New Roman" panose="02020603050405020304" pitchFamily="18" charset="0"/>
            </a:endParaRPr>
          </a:p>
        </p:txBody>
      </p:sp>
      <p:sp>
        <p:nvSpPr>
          <p:cNvPr id="99" name="テキスト ボックス 98">
            <a:extLst>
              <a:ext uri="{FF2B5EF4-FFF2-40B4-BE49-F238E27FC236}">
                <a16:creationId xmlns:a16="http://schemas.microsoft.com/office/drawing/2014/main" id="{C910CF04-3466-09BB-BF53-C4CC5FAFD9CA}"/>
              </a:ext>
            </a:extLst>
          </p:cNvPr>
          <p:cNvSpPr txBox="1"/>
          <p:nvPr/>
        </p:nvSpPr>
        <p:spPr>
          <a:xfrm>
            <a:off x="8440178" y="5692588"/>
            <a:ext cx="306494" cy="215444"/>
          </a:xfrm>
          <a:prstGeom prst="rect">
            <a:avLst/>
          </a:prstGeom>
          <a:noFill/>
        </p:spPr>
        <p:txBody>
          <a:bodyPr wrap="none" rtlCol="0">
            <a:spAutoFit/>
          </a:bodyPr>
          <a:lstStyle/>
          <a:p>
            <a:pPr algn="ctr"/>
            <a:r>
              <a:rPr kumimoji="1" lang="en-US" altLang="ja-JP" sz="800" b="1" dirty="0">
                <a:cs typeface="Times New Roman" panose="02020603050405020304" pitchFamily="18" charset="0"/>
              </a:rPr>
              <a:t>e8 </a:t>
            </a:r>
            <a:endParaRPr kumimoji="1" lang="ja-JP" altLang="en-US" sz="800" b="1">
              <a:cs typeface="Times New Roman" panose="02020603050405020304" pitchFamily="18" charset="0"/>
            </a:endParaRPr>
          </a:p>
        </p:txBody>
      </p:sp>
      <p:sp>
        <p:nvSpPr>
          <p:cNvPr id="100" name="テキスト ボックス 99">
            <a:extLst>
              <a:ext uri="{FF2B5EF4-FFF2-40B4-BE49-F238E27FC236}">
                <a16:creationId xmlns:a16="http://schemas.microsoft.com/office/drawing/2014/main" id="{DB2A45B6-B77E-8182-EE8D-855BB89D52C6}"/>
              </a:ext>
            </a:extLst>
          </p:cNvPr>
          <p:cNvSpPr txBox="1"/>
          <p:nvPr/>
        </p:nvSpPr>
        <p:spPr>
          <a:xfrm>
            <a:off x="6794763" y="5310309"/>
            <a:ext cx="1790875" cy="261610"/>
          </a:xfrm>
          <a:prstGeom prst="rect">
            <a:avLst/>
          </a:prstGeom>
          <a:noFill/>
        </p:spPr>
        <p:txBody>
          <a:bodyPr wrap="none" rtlCol="0">
            <a:spAutoFit/>
          </a:bodyPr>
          <a:lstStyle/>
          <a:p>
            <a:pPr algn="ctr"/>
            <a:r>
              <a:rPr kumimoji="1" lang="en-US" altLang="ja-JP" sz="1100" dirty="0">
                <a:cs typeface="Times New Roman" panose="02020603050405020304" pitchFamily="18" charset="0"/>
              </a:rPr>
              <a:t>MCS3 (PL=1 BL=8, SF=1)</a:t>
            </a:r>
            <a:endParaRPr kumimoji="1" lang="ja-JP" altLang="en-US" sz="1100">
              <a:cs typeface="Times New Roman" panose="02020603050405020304" pitchFamily="18" charset="0"/>
            </a:endParaRPr>
          </a:p>
        </p:txBody>
      </p:sp>
      <p:sp>
        <p:nvSpPr>
          <p:cNvPr id="114" name="テキスト ボックス 113">
            <a:extLst>
              <a:ext uri="{FF2B5EF4-FFF2-40B4-BE49-F238E27FC236}">
                <a16:creationId xmlns:a16="http://schemas.microsoft.com/office/drawing/2014/main" id="{73255EA9-FF4B-BEA0-385A-834007FA3664}"/>
              </a:ext>
            </a:extLst>
          </p:cNvPr>
          <p:cNvSpPr txBox="1"/>
          <p:nvPr/>
        </p:nvSpPr>
        <p:spPr>
          <a:xfrm>
            <a:off x="125497" y="4970318"/>
            <a:ext cx="2391459" cy="307777"/>
          </a:xfrm>
          <a:prstGeom prst="rect">
            <a:avLst/>
          </a:prstGeom>
          <a:noFill/>
        </p:spPr>
        <p:txBody>
          <a:bodyPr wrap="square" rtlCol="0">
            <a:spAutoFit/>
          </a:bodyPr>
          <a:lstStyle/>
          <a:p>
            <a:pPr algn="ctr"/>
            <a:r>
              <a:rPr kumimoji="1" lang="en-US" altLang="ja-JP" sz="1400" b="1" dirty="0">
                <a:latin typeface="Times New Roman" panose="02020603050405020304" pitchFamily="18" charset="0"/>
                <a:cs typeface="Times New Roman" panose="02020603050405020304" pitchFamily="18" charset="0"/>
              </a:rPr>
              <a:t>Example of block mapped</a:t>
            </a:r>
            <a:endParaRPr kumimoji="1" lang="ja-JP" altLang="en-US" sz="1400" b="1">
              <a:latin typeface="Times New Roman" panose="02020603050405020304" pitchFamily="18" charset="0"/>
              <a:cs typeface="Times New Roman" panose="02020603050405020304" pitchFamily="18" charset="0"/>
            </a:endParaRPr>
          </a:p>
        </p:txBody>
      </p:sp>
      <p:sp>
        <p:nvSpPr>
          <p:cNvPr id="115" name="正方形/長方形 114">
            <a:extLst>
              <a:ext uri="{FF2B5EF4-FFF2-40B4-BE49-F238E27FC236}">
                <a16:creationId xmlns:a16="http://schemas.microsoft.com/office/drawing/2014/main" id="{AFC787A5-BD8D-9F79-837D-682DB4EA362D}"/>
              </a:ext>
            </a:extLst>
          </p:cNvPr>
          <p:cNvSpPr/>
          <p:nvPr/>
        </p:nvSpPr>
        <p:spPr bwMode="auto">
          <a:xfrm>
            <a:off x="197963" y="4949071"/>
            <a:ext cx="8719793" cy="141402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167612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64F865-0793-34D2-A06A-DF0ED0B22102}"/>
              </a:ext>
            </a:extLst>
          </p:cNvPr>
          <p:cNvSpPr>
            <a:spLocks noGrp="1"/>
          </p:cNvSpPr>
          <p:nvPr>
            <p:ph type="title"/>
          </p:nvPr>
        </p:nvSpPr>
        <p:spPr/>
        <p:txBody>
          <a:bodyPr/>
          <a:lstStyle/>
          <a:p>
            <a:r>
              <a:rPr lang="en-US" altLang="ja-JP" b="1" dirty="0"/>
              <a:t>Modulation and coding scheme (Option </a:t>
            </a:r>
            <a:r>
              <a:rPr lang="en-US" altLang="ja-JP" dirty="0"/>
              <a:t>2, 15-25/0351r0)</a:t>
            </a:r>
            <a:endParaRPr kumimoji="1" lang="ja-JP" altLang="en-US"/>
          </a:p>
        </p:txBody>
      </p:sp>
      <p:sp>
        <p:nvSpPr>
          <p:cNvPr id="4" name="日付プレースホルダー 3">
            <a:extLst>
              <a:ext uri="{FF2B5EF4-FFF2-40B4-BE49-F238E27FC236}">
                <a16:creationId xmlns:a16="http://schemas.microsoft.com/office/drawing/2014/main" id="{8A1AE8AA-B33B-D575-C91B-B963E87C313A}"/>
              </a:ext>
            </a:extLst>
          </p:cNvPr>
          <p:cNvSpPr>
            <a:spLocks noGrp="1"/>
          </p:cNvSpPr>
          <p:nvPr>
            <p:ph type="dt" sz="half" idx="10"/>
          </p:nvPr>
        </p:nvSpPr>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75EAF277-35FB-BD93-B4A4-D0ED26D30AF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13</a:t>
            </a:fld>
            <a:endParaRPr lang="en-US" altLang="ja-JP"/>
          </a:p>
        </p:txBody>
      </p:sp>
      <p:sp>
        <p:nvSpPr>
          <p:cNvPr id="6" name="フッター プレースホルダー 5">
            <a:extLst>
              <a:ext uri="{FF2B5EF4-FFF2-40B4-BE49-F238E27FC236}">
                <a16:creationId xmlns:a16="http://schemas.microsoft.com/office/drawing/2014/main" id="{5941D070-C556-C969-BBD4-812008E44456}"/>
              </a:ext>
            </a:extLst>
          </p:cNvPr>
          <p:cNvSpPr>
            <a:spLocks noGrp="1"/>
          </p:cNvSpPr>
          <p:nvPr>
            <p:ph type="ftr" sz="quarter" idx="11"/>
          </p:nvPr>
        </p:nvSpPr>
        <p:spPr/>
        <p:txBody>
          <a:bodyPr/>
          <a:lstStyle/>
          <a:p>
            <a:r>
              <a:rPr lang="en-US" altLang="ja-JP"/>
              <a:t>H. Harada (Kyoto University)</a:t>
            </a:r>
            <a:endParaRPr lang="en-US" altLang="ja-JP" dirty="0"/>
          </a:p>
        </p:txBody>
      </p:sp>
      <p:sp>
        <p:nvSpPr>
          <p:cNvPr id="89" name="テキスト ボックス 88">
            <a:extLst>
              <a:ext uri="{FF2B5EF4-FFF2-40B4-BE49-F238E27FC236}">
                <a16:creationId xmlns:a16="http://schemas.microsoft.com/office/drawing/2014/main" id="{BC62D85A-DFF1-D9B6-D5AB-FB286A3EAFFF}"/>
              </a:ext>
            </a:extLst>
          </p:cNvPr>
          <p:cNvSpPr txBox="1"/>
          <p:nvPr/>
        </p:nvSpPr>
        <p:spPr>
          <a:xfrm>
            <a:off x="1403907" y="1633206"/>
            <a:ext cx="242374" cy="215444"/>
          </a:xfrm>
          <a:prstGeom prst="rect">
            <a:avLst/>
          </a:prstGeom>
          <a:noFill/>
        </p:spPr>
        <p:txBody>
          <a:bodyPr wrap="none" rtlCol="0">
            <a:spAutoFit/>
          </a:bodyPr>
          <a:lstStyle/>
          <a:p>
            <a:pPr algn="ctr"/>
            <a:r>
              <a:rPr kumimoji="1" lang="en-US" altLang="ja-JP" sz="800" b="1" dirty="0">
                <a:latin typeface="Arial" panose="020B0604020202020204" pitchFamily="34" charset="0"/>
                <a:cs typeface="Arial" panose="020B0604020202020204" pitchFamily="34" charset="0"/>
              </a:rPr>
              <a:t>x</a:t>
            </a:r>
            <a:endParaRPr kumimoji="1" lang="ja-JP" altLang="en-US" sz="800" b="1">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0BDB641A-0ADE-E016-B732-414B0C27D1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6504"/>
            <a:ext cx="9144000" cy="3514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491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624FBE-8397-9469-EC20-A3CA311C1F2F}"/>
              </a:ext>
            </a:extLst>
          </p:cNvPr>
          <p:cNvSpPr>
            <a:spLocks noGrp="1"/>
          </p:cNvSpPr>
          <p:nvPr>
            <p:ph type="title"/>
          </p:nvPr>
        </p:nvSpPr>
        <p:spPr/>
        <p:txBody>
          <a:bodyPr/>
          <a:lstStyle/>
          <a:p>
            <a:r>
              <a:rPr kumimoji="1" lang="en-US" altLang="ja-JP" b="1" dirty="0"/>
              <a:t>Agreement point on payload  </a:t>
            </a:r>
            <a:endParaRPr kumimoji="1" lang="ja-JP" altLang="en-US" b="1"/>
          </a:p>
        </p:txBody>
      </p:sp>
      <p:sp>
        <p:nvSpPr>
          <p:cNvPr id="3" name="コンテンツ プレースホルダー 2">
            <a:extLst>
              <a:ext uri="{FF2B5EF4-FFF2-40B4-BE49-F238E27FC236}">
                <a16:creationId xmlns:a16="http://schemas.microsoft.com/office/drawing/2014/main" id="{4BBF14AD-C6F6-D177-B8AA-A6D367B00987}"/>
              </a:ext>
            </a:extLst>
          </p:cNvPr>
          <p:cNvSpPr>
            <a:spLocks noGrp="1"/>
          </p:cNvSpPr>
          <p:nvPr>
            <p:ph idx="1"/>
          </p:nvPr>
        </p:nvSpPr>
        <p:spPr>
          <a:xfrm>
            <a:off x="685800" y="1981199"/>
            <a:ext cx="7772400" cy="1208049"/>
          </a:xfrm>
        </p:spPr>
        <p:txBody>
          <a:bodyPr/>
          <a:lstStyle/>
          <a:p>
            <a:r>
              <a:rPr lang="en" altLang="ja-JP" sz="2400" dirty="0">
                <a:latin typeface="Times New Roman" panose="02020603050405020304" pitchFamily="18" charset="0"/>
                <a:cs typeface="Times New Roman" panose="02020603050405020304" pitchFamily="18" charset="0"/>
              </a:rPr>
              <a:t>Basic Configuration of the Transmitter</a:t>
            </a:r>
          </a:p>
          <a:p>
            <a:r>
              <a:rPr lang="en-US" altLang="ja-JP" sz="2400" dirty="0">
                <a:latin typeface="Times New Roman" panose="02020603050405020304" pitchFamily="18" charset="0"/>
                <a:cs typeface="Times New Roman" panose="02020603050405020304" pitchFamily="18" charset="0"/>
              </a:rPr>
              <a:t>Two modulation and coding schemes (Option 1 and 2)</a:t>
            </a:r>
          </a:p>
          <a:p>
            <a:endParaRPr lang="en" altLang="ja-JP" sz="2400" dirty="0">
              <a:latin typeface="Times New Roman" panose="02020603050405020304" pitchFamily="18" charset="0"/>
              <a:cs typeface="Times New Roman" panose="02020603050405020304" pitchFamily="18" charset="0"/>
            </a:endParaRPr>
          </a:p>
          <a:p>
            <a:endParaRPr lang="en" altLang="ja-JP" sz="2400" dirty="0">
              <a:latin typeface="Times New Roman" panose="02020603050405020304" pitchFamily="18" charset="0"/>
              <a:cs typeface="Times New Roman" panose="02020603050405020304" pitchFamily="18" charset="0"/>
            </a:endParaRPr>
          </a:p>
          <a:p>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D107EFBE-9B4E-7602-C39B-4E1A8DD9D7B8}"/>
              </a:ext>
            </a:extLst>
          </p:cNvPr>
          <p:cNvSpPr>
            <a:spLocks noGrp="1"/>
          </p:cNvSpPr>
          <p:nvPr>
            <p:ph type="dt" sz="half" idx="10"/>
          </p:nvPr>
        </p:nvSpPr>
        <p:spPr>
          <a:xfrm>
            <a:off x="685800" y="-52606"/>
            <a:ext cx="1600200" cy="646331"/>
          </a:xfrm>
        </p:spPr>
        <p:txBody>
          <a:bodyPr/>
          <a:lstStyle/>
          <a:p>
            <a:r>
              <a:rPr lang="en-US" altLang="ja-JP" dirty="0"/>
              <a:t>September 2025</a:t>
            </a:r>
          </a:p>
          <a:p>
            <a:r>
              <a:rPr lang="en-US" altLang="ja-JP" dirty="0"/>
              <a:t>
</a:t>
            </a:r>
          </a:p>
        </p:txBody>
      </p:sp>
      <p:sp>
        <p:nvSpPr>
          <p:cNvPr id="5" name="スライド番号プレースホルダー 4">
            <a:extLst>
              <a:ext uri="{FF2B5EF4-FFF2-40B4-BE49-F238E27FC236}">
                <a16:creationId xmlns:a16="http://schemas.microsoft.com/office/drawing/2014/main" id="{8EFBE55B-E043-05B0-468B-C718BDE7B5A2}"/>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14</a:t>
            </a:fld>
            <a:endParaRPr lang="en-US" altLang="ja-JP"/>
          </a:p>
        </p:txBody>
      </p:sp>
      <p:sp>
        <p:nvSpPr>
          <p:cNvPr id="6" name="フッター プレースホルダー 5">
            <a:extLst>
              <a:ext uri="{FF2B5EF4-FFF2-40B4-BE49-F238E27FC236}">
                <a16:creationId xmlns:a16="http://schemas.microsoft.com/office/drawing/2014/main" id="{E540E480-BDF3-DCF2-0750-2505A9722F2F}"/>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正方形/長方形 6">
            <a:extLst>
              <a:ext uri="{FF2B5EF4-FFF2-40B4-BE49-F238E27FC236}">
                <a16:creationId xmlns:a16="http://schemas.microsoft.com/office/drawing/2014/main" id="{8DB6A88B-6BEF-709F-1825-AB4F29500A03}"/>
              </a:ext>
            </a:extLst>
          </p:cNvPr>
          <p:cNvSpPr/>
          <p:nvPr/>
        </p:nvSpPr>
        <p:spPr bwMode="auto">
          <a:xfrm>
            <a:off x="892097" y="4337824"/>
            <a:ext cx="7482468" cy="892098"/>
          </a:xfrm>
          <a:prstGeom prst="rec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8" name="テキスト ボックス 7">
            <a:extLst>
              <a:ext uri="{FF2B5EF4-FFF2-40B4-BE49-F238E27FC236}">
                <a16:creationId xmlns:a16="http://schemas.microsoft.com/office/drawing/2014/main" id="{E9D1136B-8828-D348-F5D8-6993117933CF}"/>
              </a:ext>
            </a:extLst>
          </p:cNvPr>
          <p:cNvSpPr txBox="1"/>
          <p:nvPr/>
        </p:nvSpPr>
        <p:spPr>
          <a:xfrm>
            <a:off x="1014761" y="4505093"/>
            <a:ext cx="7289175" cy="461665"/>
          </a:xfrm>
          <a:prstGeom prst="rect">
            <a:avLst/>
          </a:prstGeom>
          <a:noFill/>
        </p:spPr>
        <p:txBody>
          <a:bodyPr wrap="none" rtlCol="0">
            <a:spAutoFit/>
          </a:bodyPr>
          <a:lstStyle/>
          <a:p>
            <a:r>
              <a:rPr kumimoji="1" lang="en-US" altLang="ja-JP" sz="2400" dirty="0"/>
              <a:t>Agreement point should be the baseline of the 802.15.4ad</a:t>
            </a:r>
            <a:endParaRPr kumimoji="1" lang="ja-JP" altLang="en-US" sz="2400"/>
          </a:p>
        </p:txBody>
      </p:sp>
      <p:sp>
        <p:nvSpPr>
          <p:cNvPr id="9" name="テキスト ボックス 8">
            <a:extLst>
              <a:ext uri="{FF2B5EF4-FFF2-40B4-BE49-F238E27FC236}">
                <a16:creationId xmlns:a16="http://schemas.microsoft.com/office/drawing/2014/main" id="{94CC5D14-F401-03F8-DE20-E8410E1EADCF}"/>
              </a:ext>
            </a:extLst>
          </p:cNvPr>
          <p:cNvSpPr txBox="1"/>
          <p:nvPr/>
        </p:nvSpPr>
        <p:spPr>
          <a:xfrm>
            <a:off x="899592" y="3789040"/>
            <a:ext cx="1587294" cy="461665"/>
          </a:xfrm>
          <a:prstGeom prst="rect">
            <a:avLst/>
          </a:prstGeom>
          <a:noFill/>
        </p:spPr>
        <p:txBody>
          <a:bodyPr wrap="none" rtlCol="0">
            <a:spAutoFit/>
          </a:bodyPr>
          <a:lstStyle/>
          <a:p>
            <a:r>
              <a:rPr kumimoji="1" lang="en-US" altLang="ja-JP" sz="2400" b="1" dirty="0">
                <a:solidFill>
                  <a:srgbClr val="C00000"/>
                </a:solidFill>
              </a:rPr>
              <a:t>Resolution</a:t>
            </a:r>
            <a:endParaRPr kumimoji="1" lang="ja-JP" altLang="en-US" sz="2400" b="1">
              <a:solidFill>
                <a:srgbClr val="C00000"/>
              </a:solidFill>
            </a:endParaRPr>
          </a:p>
        </p:txBody>
      </p:sp>
      <p:sp>
        <p:nvSpPr>
          <p:cNvPr id="10" name="テキスト ボックス 9">
            <a:extLst>
              <a:ext uri="{FF2B5EF4-FFF2-40B4-BE49-F238E27FC236}">
                <a16:creationId xmlns:a16="http://schemas.microsoft.com/office/drawing/2014/main" id="{3849F086-9338-0F17-393E-F983B6AC5C62}"/>
              </a:ext>
            </a:extLst>
          </p:cNvPr>
          <p:cNvSpPr txBox="1"/>
          <p:nvPr/>
        </p:nvSpPr>
        <p:spPr>
          <a:xfrm>
            <a:off x="910681" y="5281962"/>
            <a:ext cx="7207405" cy="1077218"/>
          </a:xfrm>
          <a:prstGeom prst="rect">
            <a:avLst/>
          </a:prstGeom>
          <a:noFill/>
        </p:spPr>
        <p:txBody>
          <a:bodyPr wrap="square" rtlCol="0">
            <a:spAutoFit/>
          </a:bodyPr>
          <a:lstStyle/>
          <a:p>
            <a:r>
              <a:rPr kumimoji="1" lang="en-US" altLang="ja-JP" sz="1600" dirty="0"/>
              <a:t>Caution:</a:t>
            </a:r>
          </a:p>
          <a:p>
            <a:r>
              <a:rPr kumimoji="1" lang="en-US" altLang="ja-JP" sz="1600" dirty="0"/>
              <a:t>The two options may be merged if there are common part in Bangkok meeting.</a:t>
            </a:r>
          </a:p>
          <a:p>
            <a:r>
              <a:rPr kumimoji="1" lang="en-US" altLang="ja-JP" sz="1600" dirty="0"/>
              <a:t>Other OFDM LR proposal shown in 15-25/392r1 may be merged if if there are common part in Bangkok meeting.</a:t>
            </a:r>
            <a:endParaRPr kumimoji="1" lang="ja-JP" altLang="en-US" sz="1600"/>
          </a:p>
        </p:txBody>
      </p:sp>
    </p:spTree>
    <p:extLst>
      <p:ext uri="{BB962C8B-B14F-4D97-AF65-F5344CB8AC3E}">
        <p14:creationId xmlns:p14="http://schemas.microsoft.com/office/powerpoint/2010/main" val="169432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a:xfrm>
            <a:off x="685800" y="378281"/>
            <a:ext cx="1600200" cy="215444"/>
          </a:xfrm>
        </p:spPr>
        <p:txBody>
          <a:bodyPr/>
          <a:lstStyle/>
          <a:p>
            <a:r>
              <a:rPr lang="en-US" altLang="ja-JP" dirty="0"/>
              <a:t>September 2025</a:t>
            </a:r>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755576" y="1916832"/>
            <a:ext cx="7772400" cy="1584176"/>
          </a:xfrm>
        </p:spPr>
        <p:txBody>
          <a:bodyPr anchor="ctr"/>
          <a:lstStyle/>
          <a:p>
            <a:r>
              <a:rPr lang="en-US" altLang="ja-JP" sz="3600" dirty="0">
                <a:cs typeface="Times New Roman" panose="02020603050405020304" pitchFamily="18" charset="0"/>
              </a:rPr>
              <a:t>Summary of Discussion on Merged Baseline for</a:t>
            </a:r>
            <a:r>
              <a:rPr lang="ja-JP" altLang="en-US" sz="3600">
                <a:cs typeface="Times New Roman" panose="02020603050405020304" pitchFamily="18" charset="0"/>
              </a:rPr>
              <a:t> </a:t>
            </a:r>
            <a:r>
              <a:rPr lang="en-US" altLang="ja-JP" sz="3600" dirty="0">
                <a:cs typeface="Times New Roman" panose="02020603050405020304" pitchFamily="18" charset="0"/>
              </a:rPr>
              <a:t>SUN OFDM Low Rate (LR)</a:t>
            </a:r>
            <a:endParaRPr lang="ja-JP" altLang="ja-JP" sz="3600">
              <a:latin typeface="Times New Roman" panose="02020603050405020304" pitchFamily="18" charset="0"/>
              <a:cs typeface="Times New Roman" panose="02020603050405020304" pitchFamily="18" charset="0"/>
            </a:endParaRPr>
          </a:p>
        </p:txBody>
      </p:sp>
      <p:sp>
        <p:nvSpPr>
          <p:cNvPr id="3" name="Rectangle 3">
            <a:extLst>
              <a:ext uri="{FF2B5EF4-FFF2-40B4-BE49-F238E27FC236}">
                <a16:creationId xmlns:a16="http://schemas.microsoft.com/office/drawing/2014/main" id="{D0AB346D-DC4E-5ABB-3677-15C3429FFB04}"/>
              </a:ext>
            </a:extLst>
          </p:cNvPr>
          <p:cNvSpPr>
            <a:spLocks noGrp="1" noChangeArrowheads="1"/>
          </p:cNvSpPr>
          <p:nvPr>
            <p:ph type="subTitle" idx="1"/>
          </p:nvPr>
        </p:nvSpPr>
        <p:spPr>
          <a:xfrm>
            <a:off x="1331640" y="4270280"/>
            <a:ext cx="6400800" cy="1417712"/>
          </a:xfrm>
        </p:spPr>
        <p:txBody>
          <a:bodyPr/>
          <a:lstStyle/>
          <a:p>
            <a:r>
              <a:rPr lang="en-US" altLang="ja-JP" sz="2000" dirty="0">
                <a:latin typeface="+mj-lt"/>
              </a:rPr>
              <a:t>September 18 , 2025</a:t>
            </a:r>
          </a:p>
          <a:p>
            <a:r>
              <a:rPr lang="en-US" altLang="ja-JP" sz="2000" dirty="0">
                <a:latin typeface="+mj-lt"/>
              </a:rPr>
              <a:t>Hiroshi Harada, Vice chair of 802.15.4ad</a:t>
            </a:r>
            <a:br>
              <a:rPr lang="en-US" altLang="ja-JP" sz="2000" dirty="0">
                <a:latin typeface="+mj-lt"/>
              </a:rPr>
            </a:br>
            <a:r>
              <a:rPr lang="en-US" altLang="ja-JP" sz="2000" dirty="0">
                <a:latin typeface="+mj-lt"/>
              </a:rPr>
              <a:t> (Kyoto University)</a:t>
            </a:r>
          </a:p>
          <a:p>
            <a:endParaRPr lang="ja-JP" altLang="ja-JP" sz="2000">
              <a:latin typeface="+mj-lt"/>
            </a:endParaRPr>
          </a:p>
        </p:txBody>
      </p:sp>
    </p:spTree>
    <p:extLst>
      <p:ext uri="{BB962C8B-B14F-4D97-AF65-F5344CB8AC3E}">
        <p14:creationId xmlns:p14="http://schemas.microsoft.com/office/powerpoint/2010/main" val="3605285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6B467F-36B0-8297-8E99-2887FEAAFE79}"/>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A36DD3F2-D4E2-C967-D466-FD077918BF53}"/>
              </a:ext>
            </a:extLst>
          </p:cNvPr>
          <p:cNvSpPr>
            <a:spLocks noGrp="1"/>
          </p:cNvSpPr>
          <p:nvPr>
            <p:ph idx="1"/>
          </p:nvPr>
        </p:nvSpPr>
        <p:spPr/>
        <p:txBody>
          <a:bodyPr/>
          <a:lstStyle/>
          <a:p>
            <a:r>
              <a:rPr lang="en-US" altLang="ja-JP" sz="2400" dirty="0">
                <a:latin typeface="Times New Roman" panose="02020603050405020304" pitchFamily="18" charset="0"/>
                <a:cs typeface="Times New Roman" panose="02020603050405020304" pitchFamily="18" charset="0"/>
              </a:rPr>
              <a:t>The SUN OFDM LR (Low Rate) proposed for 802.15.4ad in documents 15-25/0280r4 and 15-25/0392r0 has been organized.</a:t>
            </a:r>
          </a:p>
          <a:p>
            <a:r>
              <a:rPr lang="en-US" altLang="ja-JP" sz="2400" dirty="0">
                <a:latin typeface="Times New Roman" panose="02020603050405020304" pitchFamily="18" charset="0"/>
                <a:cs typeface="Times New Roman" panose="02020603050405020304" pitchFamily="18" charset="0"/>
              </a:rPr>
              <a:t>Based on these documents, the Next Step following the Hawaii meeting was discussed.</a:t>
            </a:r>
          </a:p>
          <a:p>
            <a:r>
              <a:rPr lang="en-US" altLang="ja-JP" sz="2400" dirty="0">
                <a:latin typeface="Times New Roman" panose="02020603050405020304" pitchFamily="18" charset="0"/>
                <a:cs typeface="Times New Roman" panose="02020603050405020304" pitchFamily="18" charset="0"/>
              </a:rPr>
              <a:t>At the Hawaii meeting, the proposal merging and the standard baseline were discussed among the proposers.</a:t>
            </a:r>
          </a:p>
          <a:p>
            <a:r>
              <a:rPr lang="en-US" altLang="ja-JP" sz="2400" dirty="0">
                <a:latin typeface="Times New Roman" panose="02020603050405020304" pitchFamily="18" charset="0"/>
                <a:cs typeface="Times New Roman" panose="02020603050405020304" pitchFamily="18" charset="0"/>
              </a:rPr>
              <a:t>This document is a summary of the discussion on SUN OFDM LR among these proposers.</a:t>
            </a:r>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A917E07B-AAC5-AF93-BF1F-3E3FD635B4CC}"/>
              </a:ext>
            </a:extLst>
          </p:cNvPr>
          <p:cNvSpPr>
            <a:spLocks noGrp="1"/>
          </p:cNvSpPr>
          <p:nvPr>
            <p:ph type="dt" sz="half" idx="10"/>
          </p:nvPr>
        </p:nvSpPr>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64AEA381-207E-F9F6-9C6E-CC2CCA2CA82A}"/>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686E255E-9F92-0106-935E-AB633E2B5B42}"/>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84845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39FCB4-66F9-844E-C1FF-B652EBACCD6E}"/>
              </a:ext>
            </a:extLst>
          </p:cNvPr>
          <p:cNvSpPr>
            <a:spLocks noGrp="1"/>
          </p:cNvSpPr>
          <p:nvPr>
            <p:ph type="title"/>
          </p:nvPr>
        </p:nvSpPr>
        <p:spPr>
          <a:xfrm>
            <a:off x="685800" y="685800"/>
            <a:ext cx="7772400" cy="915987"/>
          </a:xfrm>
        </p:spPr>
        <p:txBody>
          <a:bodyPr/>
          <a:lstStyle/>
          <a:p>
            <a:r>
              <a:rPr kumimoji="1" lang="en-US" altLang="ja-JP" b="1" dirty="0">
                <a:solidFill>
                  <a:schemeClr val="tx1"/>
                </a:solidFill>
              </a:rPr>
              <a:t>Discussion topics</a:t>
            </a:r>
            <a:endParaRPr kumimoji="1" lang="ja-JP" altLang="en-US" b="1">
              <a:solidFill>
                <a:schemeClr val="tx1"/>
              </a:solidFill>
            </a:endParaRPr>
          </a:p>
        </p:txBody>
      </p:sp>
      <p:sp>
        <p:nvSpPr>
          <p:cNvPr id="3" name="コンテンツ プレースホルダー 2">
            <a:extLst>
              <a:ext uri="{FF2B5EF4-FFF2-40B4-BE49-F238E27FC236}">
                <a16:creationId xmlns:a16="http://schemas.microsoft.com/office/drawing/2014/main" id="{DEDB58FD-0103-CE8A-ABFC-169BAF2F882A}"/>
              </a:ext>
            </a:extLst>
          </p:cNvPr>
          <p:cNvSpPr>
            <a:spLocks noGrp="1"/>
          </p:cNvSpPr>
          <p:nvPr>
            <p:ph idx="1"/>
          </p:nvPr>
        </p:nvSpPr>
        <p:spPr>
          <a:xfrm>
            <a:off x="647700" y="1844824"/>
            <a:ext cx="7924800" cy="4251176"/>
          </a:xfrm>
        </p:spPr>
        <p:txBody>
          <a:bodyPr/>
          <a:lstStyle/>
          <a:p>
            <a:r>
              <a:rPr lang="en" altLang="ja-JP" sz="2000" dirty="0">
                <a:latin typeface="Times New Roman" panose="02020603050405020304" pitchFamily="18" charset="0"/>
                <a:cs typeface="Times New Roman" panose="02020603050405020304" pitchFamily="18" charset="0"/>
              </a:rPr>
              <a:t>Regarding SUN</a:t>
            </a:r>
            <a:r>
              <a:rPr lang="ja-JP" altLang="en-US" sz="2000">
                <a:latin typeface="Times New Roman" panose="02020603050405020304" pitchFamily="18" charset="0"/>
                <a:cs typeface="Times New Roman" panose="02020603050405020304" pitchFamily="18" charset="0"/>
              </a:rPr>
              <a:t> </a:t>
            </a:r>
            <a:r>
              <a:rPr lang="en" altLang="ja-JP" sz="2000" dirty="0">
                <a:latin typeface="Times New Roman" panose="02020603050405020304" pitchFamily="18" charset="0"/>
                <a:cs typeface="Times New Roman" panose="02020603050405020304" pitchFamily="18" charset="0"/>
              </a:rPr>
              <a:t>OFDM</a:t>
            </a:r>
            <a:r>
              <a:rPr lang="en-US" altLang="ja-JP" sz="2000" dirty="0">
                <a:latin typeface="Times New Roman" panose="02020603050405020304" pitchFamily="18" charset="0"/>
                <a:cs typeface="Times New Roman" panose="02020603050405020304" pitchFamily="18" charset="0"/>
              </a:rPr>
              <a:t> LR</a:t>
            </a:r>
            <a:r>
              <a:rPr lang="en" altLang="ja-JP" sz="2000" dirty="0">
                <a:latin typeface="Times New Roman" panose="02020603050405020304" pitchFamily="18" charset="0"/>
                <a:cs typeface="Times New Roman" panose="02020603050405020304" pitchFamily="18" charset="0"/>
              </a:rPr>
              <a:t>, there is discussion about SHR and Payload.</a:t>
            </a:r>
          </a:p>
          <a:p>
            <a:r>
              <a:rPr lang="en" altLang="ja-JP" sz="2000" dirty="0">
                <a:latin typeface="Times New Roman" panose="02020603050405020304" pitchFamily="18" charset="0"/>
                <a:cs typeface="Times New Roman" panose="02020603050405020304" pitchFamily="18" charset="0"/>
              </a:rPr>
              <a:t>SHR's proposals include those from TI and Kyoto University (KU).</a:t>
            </a:r>
            <a:endParaRPr kumimoji="1" lang="en" altLang="ja-JP" sz="2000" dirty="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708CD11C-78ED-E0DD-1754-EEC1CB421437}"/>
              </a:ext>
            </a:extLst>
          </p:cNvPr>
          <p:cNvSpPr>
            <a:spLocks noGrp="1"/>
          </p:cNvSpPr>
          <p:nvPr>
            <p:ph type="dt" sz="half" idx="10"/>
          </p:nvPr>
        </p:nvSpPr>
        <p:spPr>
          <a:xfrm>
            <a:off x="685800" y="378281"/>
            <a:ext cx="1600200" cy="215444"/>
          </a:xfrm>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F7FE6736-0046-A9AB-D72E-AE777A15498E}"/>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38D19195-807A-D336-8002-1D7638D53978}"/>
              </a:ext>
            </a:extLst>
          </p:cNvPr>
          <p:cNvSpPr>
            <a:spLocks noGrp="1"/>
          </p:cNvSpPr>
          <p:nvPr>
            <p:ph type="ftr" sz="quarter" idx="11"/>
          </p:nvPr>
        </p:nvSpPr>
        <p:spPr/>
        <p:txBody>
          <a:bodyPr/>
          <a:lstStyle/>
          <a:p>
            <a:r>
              <a:rPr lang="en-US" altLang="ja-JP" dirty="0"/>
              <a:t>H. Harada (Kyoto University)</a:t>
            </a:r>
          </a:p>
        </p:txBody>
      </p:sp>
    </p:spTree>
    <p:extLst>
      <p:ext uri="{BB962C8B-B14F-4D97-AF65-F5344CB8AC3E}">
        <p14:creationId xmlns:p14="http://schemas.microsoft.com/office/powerpoint/2010/main" val="2444324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B9AEA-B0A0-5B80-E3F2-52AC54228CC8}"/>
            </a:ext>
          </a:extLst>
        </p:cNvPr>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7E040672-CDEC-E5F6-ABE4-F38FF48CC92C}"/>
              </a:ext>
            </a:extLst>
          </p:cNvPr>
          <p:cNvSpPr>
            <a:spLocks noGrp="1"/>
          </p:cNvSpPr>
          <p:nvPr>
            <p:ph type="dt" sz="half" idx="10"/>
          </p:nvPr>
        </p:nvSpPr>
        <p:spPr>
          <a:xfrm>
            <a:off x="685800" y="378281"/>
            <a:ext cx="1600200" cy="215444"/>
          </a:xfrm>
        </p:spPr>
        <p:txBody>
          <a:bodyPr/>
          <a:lstStyle/>
          <a:p>
            <a:r>
              <a:rPr lang="en-US" altLang="ja-JP" dirty="0"/>
              <a:t>September 2025</a:t>
            </a:r>
          </a:p>
        </p:txBody>
      </p:sp>
      <p:sp>
        <p:nvSpPr>
          <p:cNvPr id="5" name="フッター プレースホルダー 4">
            <a:extLst>
              <a:ext uri="{FF2B5EF4-FFF2-40B4-BE49-F238E27FC236}">
                <a16:creationId xmlns:a16="http://schemas.microsoft.com/office/drawing/2014/main" id="{71BC54C3-666D-B60A-D6BF-B13FF0B23514}"/>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420707A-EA7F-7EEA-65D7-106D4FECB42F}"/>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5</a:t>
            </a:fld>
            <a:endParaRPr lang="en-US" altLang="ja-JP"/>
          </a:p>
        </p:txBody>
      </p:sp>
      <p:sp>
        <p:nvSpPr>
          <p:cNvPr id="9" name="Rectangle 2">
            <a:extLst>
              <a:ext uri="{FF2B5EF4-FFF2-40B4-BE49-F238E27FC236}">
                <a16:creationId xmlns:a16="http://schemas.microsoft.com/office/drawing/2014/main" id="{75347E16-CF50-15DC-8515-8C0FCD4D0F7C}"/>
              </a:ext>
            </a:extLst>
          </p:cNvPr>
          <p:cNvSpPr>
            <a:spLocks noGrp="1" noChangeArrowheads="1"/>
          </p:cNvSpPr>
          <p:nvPr>
            <p:ph type="ctrTitle"/>
          </p:nvPr>
        </p:nvSpPr>
        <p:spPr>
          <a:xfrm>
            <a:off x="715537" y="2541547"/>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SHR for SUN OFDM LR</a:t>
            </a:r>
            <a:endParaRPr lang="ja-JP" altLang="ja-JP"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393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831316-7DC3-7919-AF5D-FE5A2913716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E74EC82-A861-37CC-F6A7-4781D5EAE964}"/>
              </a:ext>
            </a:extLst>
          </p:cNvPr>
          <p:cNvSpPr>
            <a:spLocks noGrp="1"/>
          </p:cNvSpPr>
          <p:nvPr>
            <p:ph type="title"/>
          </p:nvPr>
        </p:nvSpPr>
        <p:spPr>
          <a:xfrm>
            <a:off x="685800" y="729070"/>
            <a:ext cx="7772400" cy="982866"/>
          </a:xfrm>
        </p:spPr>
        <p:txBody>
          <a:bodyPr/>
          <a:lstStyle/>
          <a:p>
            <a:r>
              <a:rPr kumimoji="1" lang="en-US" altLang="ja-JP" b="1" dirty="0"/>
              <a:t>Current proposal of SHR for </a:t>
            </a:r>
            <a:br>
              <a:rPr kumimoji="1" lang="en-US" altLang="ja-JP" b="1" dirty="0"/>
            </a:br>
            <a:r>
              <a:rPr kumimoji="1" lang="en-US" altLang="ja-JP" b="1" dirty="0"/>
              <a:t>SUN-OFDM LR 1</a:t>
            </a:r>
            <a:r>
              <a:rPr lang="en-US" altLang="ja-JP" b="1" dirty="0"/>
              <a:t> (15-25/0348r3)</a:t>
            </a:r>
            <a:endParaRPr kumimoji="1" lang="ja-JP" altLang="en-US" sz="3200" b="1"/>
          </a:p>
        </p:txBody>
      </p:sp>
      <p:sp>
        <p:nvSpPr>
          <p:cNvPr id="4" name="日付プレースホルダー 3">
            <a:extLst>
              <a:ext uri="{FF2B5EF4-FFF2-40B4-BE49-F238E27FC236}">
                <a16:creationId xmlns:a16="http://schemas.microsoft.com/office/drawing/2014/main" id="{83F29A19-2B3F-70FA-C5B1-D96146B5B79C}"/>
              </a:ext>
            </a:extLst>
          </p:cNvPr>
          <p:cNvSpPr>
            <a:spLocks noGrp="1"/>
          </p:cNvSpPr>
          <p:nvPr>
            <p:ph type="dt" sz="half" idx="10"/>
          </p:nvPr>
        </p:nvSpPr>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D9F65912-3C18-8DBE-0238-F71F5BDA3CEE}"/>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6</a:t>
            </a:fld>
            <a:endParaRPr lang="en-US" altLang="ja-JP"/>
          </a:p>
        </p:txBody>
      </p:sp>
      <p:sp>
        <p:nvSpPr>
          <p:cNvPr id="6" name="フッター プレースホルダー 5">
            <a:extLst>
              <a:ext uri="{FF2B5EF4-FFF2-40B4-BE49-F238E27FC236}">
                <a16:creationId xmlns:a16="http://schemas.microsoft.com/office/drawing/2014/main" id="{AE3153F6-050C-83DD-AA95-7B4ED07BC7EE}"/>
              </a:ext>
            </a:extLst>
          </p:cNvPr>
          <p:cNvSpPr>
            <a:spLocks noGrp="1"/>
          </p:cNvSpPr>
          <p:nvPr>
            <p:ph type="ftr" sz="quarter" idx="11"/>
          </p:nvPr>
        </p:nvSpPr>
        <p:spPr/>
        <p:txBody>
          <a:bodyPr/>
          <a:lstStyle/>
          <a:p>
            <a:r>
              <a:rPr lang="en-US" altLang="ja-JP"/>
              <a:t>H. Harada (Kyoto University)</a:t>
            </a:r>
            <a:endParaRPr lang="en-US" altLang="ja-JP" dirty="0"/>
          </a:p>
        </p:txBody>
      </p:sp>
      <p:cxnSp>
        <p:nvCxnSpPr>
          <p:cNvPr id="3" name="直線コネクタ 2">
            <a:extLst>
              <a:ext uri="{FF2B5EF4-FFF2-40B4-BE49-F238E27FC236}">
                <a16:creationId xmlns:a16="http://schemas.microsoft.com/office/drawing/2014/main" id="{CA1A50C3-98AD-A348-09FB-7231DC291CF3}"/>
              </a:ext>
            </a:extLst>
          </p:cNvPr>
          <p:cNvCxnSpPr/>
          <p:nvPr/>
        </p:nvCxnSpPr>
        <p:spPr bwMode="auto">
          <a:xfrm>
            <a:off x="4235867" y="2062201"/>
            <a:ext cx="0" cy="2100290"/>
          </a:xfrm>
          <a:prstGeom prst="line">
            <a:avLst/>
          </a:prstGeom>
          <a:solidFill>
            <a:schemeClr val="accent1"/>
          </a:solidFill>
          <a:ln w="190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正方形/長方形 8">
            <a:extLst>
              <a:ext uri="{FF2B5EF4-FFF2-40B4-BE49-F238E27FC236}">
                <a16:creationId xmlns:a16="http://schemas.microsoft.com/office/drawing/2014/main" id="{F0394AB7-C0AF-012F-5DB8-595320B8AA44}"/>
              </a:ext>
            </a:extLst>
          </p:cNvPr>
          <p:cNvSpPr/>
          <p:nvPr/>
        </p:nvSpPr>
        <p:spPr>
          <a:xfrm>
            <a:off x="1355867" y="2255892"/>
            <a:ext cx="2880000"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SHR</a:t>
            </a:r>
          </a:p>
        </p:txBody>
      </p:sp>
      <p:sp>
        <p:nvSpPr>
          <p:cNvPr id="15" name="正方形/長方形 14">
            <a:extLst>
              <a:ext uri="{FF2B5EF4-FFF2-40B4-BE49-F238E27FC236}">
                <a16:creationId xmlns:a16="http://schemas.microsoft.com/office/drawing/2014/main" id="{F38434B2-0D2E-6046-9BB6-8897D7BE9C43}"/>
              </a:ext>
            </a:extLst>
          </p:cNvPr>
          <p:cNvSpPr/>
          <p:nvPr/>
        </p:nvSpPr>
        <p:spPr>
          <a:xfrm>
            <a:off x="4241842" y="2251728"/>
            <a:ext cx="1443600"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PHR</a:t>
            </a:r>
            <a:endParaRPr kumimoji="1" lang="ja-JP" altLang="en-US">
              <a:solidFill>
                <a:sysClr val="windowText" lastClr="000000"/>
              </a:solidFill>
            </a:endParaRPr>
          </a:p>
        </p:txBody>
      </p:sp>
      <p:sp>
        <p:nvSpPr>
          <p:cNvPr id="16" name="正方形/長方形 15">
            <a:extLst>
              <a:ext uri="{FF2B5EF4-FFF2-40B4-BE49-F238E27FC236}">
                <a16:creationId xmlns:a16="http://schemas.microsoft.com/office/drawing/2014/main" id="{3F9BEA38-7AD2-DC01-A6AC-39FAF7A76AD9}"/>
              </a:ext>
            </a:extLst>
          </p:cNvPr>
          <p:cNvSpPr/>
          <p:nvPr/>
        </p:nvSpPr>
        <p:spPr>
          <a:xfrm>
            <a:off x="5681842" y="2251728"/>
            <a:ext cx="2880000"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PHY payload</a:t>
            </a:r>
            <a:endParaRPr kumimoji="1" lang="ja-JP" altLang="en-US">
              <a:solidFill>
                <a:sysClr val="windowText" lastClr="000000"/>
              </a:solidFill>
            </a:endParaRPr>
          </a:p>
        </p:txBody>
      </p:sp>
      <p:sp>
        <p:nvSpPr>
          <p:cNvPr id="21" name="正方形/長方形 20">
            <a:extLst>
              <a:ext uri="{FF2B5EF4-FFF2-40B4-BE49-F238E27FC236}">
                <a16:creationId xmlns:a16="http://schemas.microsoft.com/office/drawing/2014/main" id="{F67470A5-E5AA-13D3-D36C-4C382180FD64}"/>
              </a:ext>
            </a:extLst>
          </p:cNvPr>
          <p:cNvSpPr/>
          <p:nvPr/>
        </p:nvSpPr>
        <p:spPr>
          <a:xfrm>
            <a:off x="1357630" y="3608357"/>
            <a:ext cx="1445655"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Golay seq a</a:t>
            </a:r>
            <a:endParaRPr kumimoji="1" lang="ja-JP" altLang="en-US">
              <a:solidFill>
                <a:sysClr val="windowText" lastClr="000000"/>
              </a:solidFill>
            </a:endParaRPr>
          </a:p>
        </p:txBody>
      </p:sp>
      <p:sp>
        <p:nvSpPr>
          <p:cNvPr id="22" name="正方形/長方形 21">
            <a:extLst>
              <a:ext uri="{FF2B5EF4-FFF2-40B4-BE49-F238E27FC236}">
                <a16:creationId xmlns:a16="http://schemas.microsoft.com/office/drawing/2014/main" id="{EB7FE03A-4FCC-5B3F-0A00-EBE955134CF2}"/>
              </a:ext>
            </a:extLst>
          </p:cNvPr>
          <p:cNvSpPr/>
          <p:nvPr/>
        </p:nvSpPr>
        <p:spPr>
          <a:xfrm>
            <a:off x="2797630" y="3608357"/>
            <a:ext cx="1445655"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Golay seq b</a:t>
            </a:r>
            <a:endParaRPr kumimoji="1" lang="ja-JP" altLang="en-US">
              <a:solidFill>
                <a:sysClr val="windowText" lastClr="000000"/>
              </a:solidFill>
            </a:endParaRPr>
          </a:p>
        </p:txBody>
      </p:sp>
      <p:sp>
        <p:nvSpPr>
          <p:cNvPr id="25" name="正方形/長方形 24">
            <a:extLst>
              <a:ext uri="{FF2B5EF4-FFF2-40B4-BE49-F238E27FC236}">
                <a16:creationId xmlns:a16="http://schemas.microsoft.com/office/drawing/2014/main" id="{583DF407-7DD1-215A-77FB-17535035A7AF}"/>
              </a:ext>
            </a:extLst>
          </p:cNvPr>
          <p:cNvSpPr/>
          <p:nvPr/>
        </p:nvSpPr>
        <p:spPr bwMode="auto">
          <a:xfrm>
            <a:off x="332778" y="3608357"/>
            <a:ext cx="1018878" cy="43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05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Preamble data = [0101…]</a:t>
            </a:r>
            <a:endParaRPr kumimoji="0" lang="ja-JP"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cxnSp>
        <p:nvCxnSpPr>
          <p:cNvPr id="26" name="直線コネクタ 25">
            <a:extLst>
              <a:ext uri="{FF2B5EF4-FFF2-40B4-BE49-F238E27FC236}">
                <a16:creationId xmlns:a16="http://schemas.microsoft.com/office/drawing/2014/main" id="{601EA7E0-B65D-B958-D87A-623BA1B5A2A3}"/>
              </a:ext>
            </a:extLst>
          </p:cNvPr>
          <p:cNvCxnSpPr/>
          <p:nvPr/>
        </p:nvCxnSpPr>
        <p:spPr bwMode="auto">
          <a:xfrm flipH="1">
            <a:off x="332778" y="2683728"/>
            <a:ext cx="1018878" cy="924629"/>
          </a:xfrm>
          <a:prstGeom prst="line">
            <a:avLst/>
          </a:prstGeom>
          <a:solidFill>
            <a:schemeClr val="accent1"/>
          </a:solidFill>
          <a:ln w="190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a:extLst>
              <a:ext uri="{FF2B5EF4-FFF2-40B4-BE49-F238E27FC236}">
                <a16:creationId xmlns:a16="http://schemas.microsoft.com/office/drawing/2014/main" id="{9656DEE6-093E-C011-53CB-234522FD9BF7}"/>
              </a:ext>
            </a:extLst>
          </p:cNvPr>
          <p:cNvSpPr txBox="1"/>
          <p:nvPr/>
        </p:nvSpPr>
        <p:spPr>
          <a:xfrm>
            <a:off x="160725" y="4294777"/>
            <a:ext cx="5200224" cy="2062103"/>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t>In this SC-OFDM, </a:t>
            </a:r>
            <a:r>
              <a:rPr kumimoji="1" lang="en" altLang="ja-JP" sz="1600" dirty="0"/>
              <a:t>SHR consists of two Golay sequences a and b of equal length</a:t>
            </a:r>
            <a:r>
              <a:rPr kumimoji="1" lang="en-US" altLang="ja-JP" sz="1600" dirty="0"/>
              <a:t>. </a:t>
            </a:r>
          </a:p>
          <a:p>
            <a:pPr marL="285750" indent="-285750">
              <a:buFont typeface="Arial" panose="020B0604020202020204" pitchFamily="34" charset="0"/>
              <a:buChar char="•"/>
            </a:pPr>
            <a:r>
              <a:rPr kumimoji="1" lang="en-US" altLang="ja-JP" sz="1600" dirty="0"/>
              <a:t>This is because the PHR and PHY payload parts are transmitted in blocks, and pilot data is stored in each block.</a:t>
            </a:r>
          </a:p>
          <a:p>
            <a:pPr marL="285750" indent="-285750">
              <a:buFont typeface="Arial" panose="020B0604020202020204" pitchFamily="34" charset="0"/>
              <a:buChar char="•"/>
            </a:pPr>
            <a:r>
              <a:rPr kumimoji="1" lang="en-US" altLang="ja-JP" sz="1600" dirty="0"/>
              <a:t>Good auto correlation function and good cross correlation function with </a:t>
            </a:r>
            <a:r>
              <a:rPr kumimoji="1" lang="en-US" altLang="ja-JP" sz="1600" dirty="0" err="1"/>
              <a:t>exsiing</a:t>
            </a:r>
            <a:r>
              <a:rPr kumimoji="1" lang="en-US" altLang="ja-JP" sz="1600" dirty="0"/>
              <a:t> 802.15.4g SFD</a:t>
            </a:r>
          </a:p>
          <a:p>
            <a:pPr marL="285750" indent="-285750">
              <a:buFont typeface="Arial" panose="020B0604020202020204" pitchFamily="34" charset="0"/>
              <a:buChar char="•"/>
            </a:pPr>
            <a:r>
              <a:rPr kumimoji="1" lang="en-US" altLang="ja-JP" sz="1600" dirty="0"/>
              <a:t>The length of Golay code can be changed (128,256 bit…)</a:t>
            </a:r>
          </a:p>
        </p:txBody>
      </p:sp>
      <p:graphicFrame>
        <p:nvGraphicFramePr>
          <p:cNvPr id="8" name="表 9">
            <a:extLst>
              <a:ext uri="{FF2B5EF4-FFF2-40B4-BE49-F238E27FC236}">
                <a16:creationId xmlns:a16="http://schemas.microsoft.com/office/drawing/2014/main" id="{B4D39F8E-13B7-712B-CFEA-6A3F8953EFEE}"/>
              </a:ext>
            </a:extLst>
          </p:cNvPr>
          <p:cNvGraphicFramePr>
            <a:graphicFrameLocks noGrp="1"/>
          </p:cNvGraphicFramePr>
          <p:nvPr/>
        </p:nvGraphicFramePr>
        <p:xfrm>
          <a:off x="5572124" y="5046004"/>
          <a:ext cx="3457576" cy="1148894"/>
        </p:xfrm>
        <a:graphic>
          <a:graphicData uri="http://schemas.openxmlformats.org/drawingml/2006/table">
            <a:tbl>
              <a:tblPr firstRow="1" bandRow="1">
                <a:tableStyleId>{5C22544A-7EE6-4342-B048-85BDC9FD1C3A}</a:tableStyleId>
              </a:tblPr>
              <a:tblGrid>
                <a:gridCol w="396655">
                  <a:extLst>
                    <a:ext uri="{9D8B030D-6E8A-4147-A177-3AD203B41FA5}">
                      <a16:colId xmlns:a16="http://schemas.microsoft.com/office/drawing/2014/main" val="641876506"/>
                    </a:ext>
                  </a:extLst>
                </a:gridCol>
                <a:gridCol w="1472027">
                  <a:extLst>
                    <a:ext uri="{9D8B030D-6E8A-4147-A177-3AD203B41FA5}">
                      <a16:colId xmlns:a16="http://schemas.microsoft.com/office/drawing/2014/main" val="490526793"/>
                    </a:ext>
                  </a:extLst>
                </a:gridCol>
                <a:gridCol w="1588894">
                  <a:extLst>
                    <a:ext uri="{9D8B030D-6E8A-4147-A177-3AD203B41FA5}">
                      <a16:colId xmlns:a16="http://schemas.microsoft.com/office/drawing/2014/main" val="2968754351"/>
                    </a:ext>
                  </a:extLst>
                </a:gridCol>
              </a:tblGrid>
              <a:tr h="295454">
                <a:tc>
                  <a:txBody>
                    <a:bodyPr/>
                    <a:lstStyle/>
                    <a:p>
                      <a:endParaRPr kumimoji="1" lang="ja-JP" altLang="en-US" sz="1000"/>
                    </a:p>
                  </a:txBody>
                  <a:tcPr/>
                </a:tc>
                <a:tc>
                  <a:txBody>
                    <a:bodyPr/>
                    <a:lstStyle/>
                    <a:p>
                      <a:r>
                        <a:rPr kumimoji="1" lang="en-US" altLang="ja-JP" sz="1000" dirty="0" err="1"/>
                        <a:t>Golay</a:t>
                      </a:r>
                      <a:r>
                        <a:rPr kumimoji="1" lang="en-US" altLang="ja-JP" sz="1000" dirty="0"/>
                        <a:t> seq. a</a:t>
                      </a:r>
                      <a:endParaRPr kumimoji="1" lang="ja-JP" altLang="en-US" sz="1000"/>
                    </a:p>
                  </a:txBody>
                  <a:tcPr/>
                </a:tc>
                <a:tc>
                  <a:txBody>
                    <a:bodyPr/>
                    <a:lstStyle/>
                    <a:p>
                      <a:r>
                        <a:rPr kumimoji="1" lang="en-US" altLang="ja-JP" sz="1000" dirty="0" err="1"/>
                        <a:t>Golay</a:t>
                      </a:r>
                      <a:r>
                        <a:rPr kumimoji="1" lang="en-US" altLang="ja-JP" sz="1000" dirty="0"/>
                        <a:t> seq. b</a:t>
                      </a:r>
                      <a:endParaRPr kumimoji="1" lang="ja-JP" altLang="en-US" sz="1000"/>
                    </a:p>
                  </a:txBody>
                  <a:tcPr/>
                </a:tc>
                <a:extLst>
                  <a:ext uri="{0D108BD9-81ED-4DB2-BD59-A6C34878D82A}">
                    <a16:rowId xmlns:a16="http://schemas.microsoft.com/office/drawing/2014/main" val="3431773524"/>
                  </a:ext>
                </a:extLst>
              </a:tr>
              <a:tr h="295454">
                <a:tc>
                  <a:txBody>
                    <a:bodyPr/>
                    <a:lstStyle/>
                    <a:p>
                      <a:r>
                        <a:rPr kumimoji="1" lang="en-US" altLang="ja-JP" sz="1000" dirty="0"/>
                        <a:t>Value</a:t>
                      </a:r>
                      <a:endParaRPr kumimoji="1" lang="ja-JP" alt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00" dirty="0"/>
                        <a:t>0xEDE2ED1DEDE212E2EDE2ED1D121DED1DEDE2ED1DEDE212E2121D12E2EDE212E2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00" dirty="0"/>
                        <a:t>0xEDE2ED1DEDE212E2EDE2ED1D121DED1D121D12E2121DED1DEDE2ED1D121DED1D</a:t>
                      </a:r>
                    </a:p>
                  </a:txBody>
                  <a:tcPr/>
                </a:tc>
                <a:extLst>
                  <a:ext uri="{0D108BD9-81ED-4DB2-BD59-A6C34878D82A}">
                    <a16:rowId xmlns:a16="http://schemas.microsoft.com/office/drawing/2014/main" val="3155021837"/>
                  </a:ext>
                </a:extLst>
              </a:tr>
            </a:tbl>
          </a:graphicData>
        </a:graphic>
      </p:graphicFrame>
      <p:sp>
        <p:nvSpPr>
          <p:cNvPr id="10" name="テキスト ボックス 9">
            <a:extLst>
              <a:ext uri="{FF2B5EF4-FFF2-40B4-BE49-F238E27FC236}">
                <a16:creationId xmlns:a16="http://schemas.microsoft.com/office/drawing/2014/main" id="{B1BB6CFA-7461-DD51-87BC-891C41851E49}"/>
              </a:ext>
            </a:extLst>
          </p:cNvPr>
          <p:cNvSpPr txBox="1"/>
          <p:nvPr/>
        </p:nvSpPr>
        <p:spPr>
          <a:xfrm>
            <a:off x="6007914" y="4531855"/>
            <a:ext cx="2255140" cy="338554"/>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t>Example (256 bit)</a:t>
            </a:r>
          </a:p>
        </p:txBody>
      </p:sp>
      <p:sp>
        <p:nvSpPr>
          <p:cNvPr id="11" name="テキスト ボックス 10">
            <a:extLst>
              <a:ext uri="{FF2B5EF4-FFF2-40B4-BE49-F238E27FC236}">
                <a16:creationId xmlns:a16="http://schemas.microsoft.com/office/drawing/2014/main" id="{EB026E2E-CBAE-F796-985F-8338E4443507}"/>
              </a:ext>
            </a:extLst>
          </p:cNvPr>
          <p:cNvSpPr txBox="1"/>
          <p:nvPr/>
        </p:nvSpPr>
        <p:spPr>
          <a:xfrm>
            <a:off x="1417213" y="3206022"/>
            <a:ext cx="1437499" cy="338554"/>
          </a:xfrm>
          <a:prstGeom prst="rect">
            <a:avLst/>
          </a:prstGeom>
          <a:noFill/>
        </p:spPr>
        <p:txBody>
          <a:bodyPr wrap="square" rtlCol="0">
            <a:spAutoFit/>
          </a:bodyPr>
          <a:lstStyle/>
          <a:p>
            <a:r>
              <a:rPr kumimoji="1" lang="en-US" altLang="ja-JP" sz="1600" dirty="0"/>
              <a:t>64/128/256 bit</a:t>
            </a:r>
          </a:p>
        </p:txBody>
      </p:sp>
      <p:sp>
        <p:nvSpPr>
          <p:cNvPr id="13" name="テキスト ボックス 12">
            <a:extLst>
              <a:ext uri="{FF2B5EF4-FFF2-40B4-BE49-F238E27FC236}">
                <a16:creationId xmlns:a16="http://schemas.microsoft.com/office/drawing/2014/main" id="{7FD95EC2-03CE-6896-A544-2FB2B0B518AC}"/>
              </a:ext>
            </a:extLst>
          </p:cNvPr>
          <p:cNvSpPr txBox="1"/>
          <p:nvPr/>
        </p:nvSpPr>
        <p:spPr>
          <a:xfrm>
            <a:off x="2818549" y="3224607"/>
            <a:ext cx="1437499" cy="338554"/>
          </a:xfrm>
          <a:prstGeom prst="rect">
            <a:avLst/>
          </a:prstGeom>
          <a:noFill/>
        </p:spPr>
        <p:txBody>
          <a:bodyPr wrap="square" rtlCol="0">
            <a:spAutoFit/>
          </a:bodyPr>
          <a:lstStyle/>
          <a:p>
            <a:r>
              <a:rPr kumimoji="1" lang="en-US" altLang="ja-JP" sz="1600" dirty="0"/>
              <a:t>64/128/256 bit</a:t>
            </a:r>
          </a:p>
        </p:txBody>
      </p:sp>
      <p:sp>
        <p:nvSpPr>
          <p:cNvPr id="12" name="テキスト ボックス 11">
            <a:extLst>
              <a:ext uri="{FF2B5EF4-FFF2-40B4-BE49-F238E27FC236}">
                <a16:creationId xmlns:a16="http://schemas.microsoft.com/office/drawing/2014/main" id="{0A028300-CE1B-DBAF-BF42-DF512931FF03}"/>
              </a:ext>
            </a:extLst>
          </p:cNvPr>
          <p:cNvSpPr txBox="1"/>
          <p:nvPr/>
        </p:nvSpPr>
        <p:spPr>
          <a:xfrm>
            <a:off x="562745" y="3214584"/>
            <a:ext cx="813991" cy="338554"/>
          </a:xfrm>
          <a:prstGeom prst="rect">
            <a:avLst/>
          </a:prstGeom>
          <a:noFill/>
        </p:spPr>
        <p:txBody>
          <a:bodyPr wrap="square" rtlCol="0">
            <a:spAutoFit/>
          </a:bodyPr>
          <a:lstStyle/>
          <a:p>
            <a:r>
              <a:rPr kumimoji="1" lang="en-US" altLang="ja-JP" sz="1600" dirty="0"/>
              <a:t>32bits</a:t>
            </a:r>
          </a:p>
        </p:txBody>
      </p:sp>
    </p:spTree>
    <p:extLst>
      <p:ext uri="{BB962C8B-B14F-4D97-AF65-F5344CB8AC3E}">
        <p14:creationId xmlns:p14="http://schemas.microsoft.com/office/powerpoint/2010/main" val="3391971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9BDA7-962E-0BAE-59BD-3753FC48405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38DFEA4-5E5F-3199-A67E-74B5B6362853}"/>
              </a:ext>
            </a:extLst>
          </p:cNvPr>
          <p:cNvSpPr>
            <a:spLocks noGrp="1"/>
          </p:cNvSpPr>
          <p:nvPr>
            <p:ph type="title"/>
          </p:nvPr>
        </p:nvSpPr>
        <p:spPr>
          <a:xfrm>
            <a:off x="685800" y="729070"/>
            <a:ext cx="7772400" cy="982866"/>
          </a:xfrm>
        </p:spPr>
        <p:txBody>
          <a:bodyPr/>
          <a:lstStyle/>
          <a:p>
            <a:r>
              <a:rPr kumimoji="1" lang="en-US" altLang="ja-JP" b="1" dirty="0"/>
              <a:t>Current proposal of SHR for </a:t>
            </a:r>
            <a:br>
              <a:rPr kumimoji="1" lang="en-US" altLang="ja-JP" b="1" dirty="0"/>
            </a:br>
            <a:r>
              <a:rPr kumimoji="1" lang="en-US" altLang="ja-JP" b="1" dirty="0"/>
              <a:t>SUN-OFDM LR</a:t>
            </a:r>
            <a:r>
              <a:rPr lang="en-US" altLang="ja-JP" b="1" dirty="0"/>
              <a:t> (15-25/0481r0)</a:t>
            </a:r>
            <a:endParaRPr kumimoji="1" lang="ja-JP" altLang="en-US" sz="3200" b="1"/>
          </a:p>
        </p:txBody>
      </p:sp>
      <p:sp>
        <p:nvSpPr>
          <p:cNvPr id="4" name="日付プレースホルダー 3">
            <a:extLst>
              <a:ext uri="{FF2B5EF4-FFF2-40B4-BE49-F238E27FC236}">
                <a16:creationId xmlns:a16="http://schemas.microsoft.com/office/drawing/2014/main" id="{3176B45B-3704-C4B1-AAAA-4683DFD918F6}"/>
              </a:ext>
            </a:extLst>
          </p:cNvPr>
          <p:cNvSpPr>
            <a:spLocks noGrp="1"/>
          </p:cNvSpPr>
          <p:nvPr>
            <p:ph type="dt" sz="half" idx="10"/>
          </p:nvPr>
        </p:nvSpPr>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C2045456-2F1F-BFA5-7242-D6938CF93013}"/>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7</a:t>
            </a:fld>
            <a:endParaRPr lang="en-US" altLang="ja-JP"/>
          </a:p>
        </p:txBody>
      </p:sp>
      <p:sp>
        <p:nvSpPr>
          <p:cNvPr id="6" name="フッター プレースホルダー 5">
            <a:extLst>
              <a:ext uri="{FF2B5EF4-FFF2-40B4-BE49-F238E27FC236}">
                <a16:creationId xmlns:a16="http://schemas.microsoft.com/office/drawing/2014/main" id="{E0AF0C77-585B-595A-47E9-5D7D25593158}"/>
              </a:ext>
            </a:extLst>
          </p:cNvPr>
          <p:cNvSpPr>
            <a:spLocks noGrp="1"/>
          </p:cNvSpPr>
          <p:nvPr>
            <p:ph type="ftr" sz="quarter" idx="11"/>
          </p:nvPr>
        </p:nvSpPr>
        <p:spPr/>
        <p:txBody>
          <a:bodyPr/>
          <a:lstStyle/>
          <a:p>
            <a:r>
              <a:rPr lang="en-US" altLang="ja-JP"/>
              <a:t>H. Harada (Kyoto University)</a:t>
            </a:r>
            <a:endParaRPr lang="en-US" altLang="ja-JP" dirty="0"/>
          </a:p>
        </p:txBody>
      </p:sp>
      <p:cxnSp>
        <p:nvCxnSpPr>
          <p:cNvPr id="3" name="直線コネクタ 2">
            <a:extLst>
              <a:ext uri="{FF2B5EF4-FFF2-40B4-BE49-F238E27FC236}">
                <a16:creationId xmlns:a16="http://schemas.microsoft.com/office/drawing/2014/main" id="{7997F465-9ECD-0FCF-8B10-D2896E777C18}"/>
              </a:ext>
            </a:extLst>
          </p:cNvPr>
          <p:cNvCxnSpPr/>
          <p:nvPr/>
        </p:nvCxnSpPr>
        <p:spPr bwMode="auto">
          <a:xfrm>
            <a:off x="4254093" y="2049945"/>
            <a:ext cx="0" cy="888464"/>
          </a:xfrm>
          <a:prstGeom prst="line">
            <a:avLst/>
          </a:prstGeom>
          <a:solidFill>
            <a:schemeClr val="accent1"/>
          </a:solidFill>
          <a:ln w="190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正方形/長方形 8">
            <a:extLst>
              <a:ext uri="{FF2B5EF4-FFF2-40B4-BE49-F238E27FC236}">
                <a16:creationId xmlns:a16="http://schemas.microsoft.com/office/drawing/2014/main" id="{AB4A495A-657E-0CF2-8A62-3EF2D662D29E}"/>
              </a:ext>
            </a:extLst>
          </p:cNvPr>
          <p:cNvSpPr/>
          <p:nvPr/>
        </p:nvSpPr>
        <p:spPr>
          <a:xfrm>
            <a:off x="1374093" y="2075243"/>
            <a:ext cx="2880000"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SHR</a:t>
            </a:r>
          </a:p>
        </p:txBody>
      </p:sp>
      <p:sp>
        <p:nvSpPr>
          <p:cNvPr id="15" name="正方形/長方形 14">
            <a:extLst>
              <a:ext uri="{FF2B5EF4-FFF2-40B4-BE49-F238E27FC236}">
                <a16:creationId xmlns:a16="http://schemas.microsoft.com/office/drawing/2014/main" id="{CB65DE2E-88E6-9D9A-1F59-0E2E34A6983F}"/>
              </a:ext>
            </a:extLst>
          </p:cNvPr>
          <p:cNvSpPr/>
          <p:nvPr/>
        </p:nvSpPr>
        <p:spPr>
          <a:xfrm>
            <a:off x="4260068" y="2071079"/>
            <a:ext cx="1443600"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PHR</a:t>
            </a:r>
            <a:endParaRPr kumimoji="1" lang="ja-JP" altLang="en-US">
              <a:solidFill>
                <a:sysClr val="windowText" lastClr="000000"/>
              </a:solidFill>
            </a:endParaRPr>
          </a:p>
        </p:txBody>
      </p:sp>
      <p:sp>
        <p:nvSpPr>
          <p:cNvPr id="16" name="正方形/長方形 15">
            <a:extLst>
              <a:ext uri="{FF2B5EF4-FFF2-40B4-BE49-F238E27FC236}">
                <a16:creationId xmlns:a16="http://schemas.microsoft.com/office/drawing/2014/main" id="{D4C2C982-24D2-236D-8518-BF01AB5EB477}"/>
              </a:ext>
            </a:extLst>
          </p:cNvPr>
          <p:cNvSpPr/>
          <p:nvPr/>
        </p:nvSpPr>
        <p:spPr>
          <a:xfrm>
            <a:off x="5700068" y="2071079"/>
            <a:ext cx="2880000"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PHY payload</a:t>
            </a:r>
            <a:endParaRPr kumimoji="1" lang="ja-JP" altLang="en-US">
              <a:solidFill>
                <a:sysClr val="windowText" lastClr="000000"/>
              </a:solidFill>
            </a:endParaRPr>
          </a:p>
        </p:txBody>
      </p:sp>
      <p:sp>
        <p:nvSpPr>
          <p:cNvPr id="22" name="正方形/長方形 21">
            <a:extLst>
              <a:ext uri="{FF2B5EF4-FFF2-40B4-BE49-F238E27FC236}">
                <a16:creationId xmlns:a16="http://schemas.microsoft.com/office/drawing/2014/main" id="{6897C34D-7017-1644-437D-A065665A2468}"/>
              </a:ext>
            </a:extLst>
          </p:cNvPr>
          <p:cNvSpPr/>
          <p:nvPr/>
        </p:nvSpPr>
        <p:spPr>
          <a:xfrm>
            <a:off x="1380156" y="2945199"/>
            <a:ext cx="2891629" cy="43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STF (64bit) +DSSS2 (Spread Factor  2)</a:t>
            </a:r>
            <a:endParaRPr kumimoji="1" lang="ja-JP" altLang="en-US">
              <a:solidFill>
                <a:sysClr val="windowText" lastClr="000000"/>
              </a:solidFill>
            </a:endParaRPr>
          </a:p>
        </p:txBody>
      </p:sp>
      <p:cxnSp>
        <p:nvCxnSpPr>
          <p:cNvPr id="26" name="直線コネクタ 25">
            <a:extLst>
              <a:ext uri="{FF2B5EF4-FFF2-40B4-BE49-F238E27FC236}">
                <a16:creationId xmlns:a16="http://schemas.microsoft.com/office/drawing/2014/main" id="{681CE4AC-1B57-F575-AB91-19396E4ADA14}"/>
              </a:ext>
            </a:extLst>
          </p:cNvPr>
          <p:cNvCxnSpPr>
            <a:cxnSpLocks/>
          </p:cNvCxnSpPr>
          <p:nvPr/>
        </p:nvCxnSpPr>
        <p:spPr bwMode="auto">
          <a:xfrm flipH="1">
            <a:off x="359596" y="2503079"/>
            <a:ext cx="1010286" cy="445604"/>
          </a:xfrm>
          <a:prstGeom prst="line">
            <a:avLst/>
          </a:prstGeom>
          <a:solidFill>
            <a:schemeClr val="accent1"/>
          </a:solidFill>
          <a:ln w="190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D69DBEC6-56BE-9F82-2CCE-7D2BD5A570E8}"/>
              </a:ext>
            </a:extLst>
          </p:cNvPr>
          <p:cNvSpPr txBox="1"/>
          <p:nvPr/>
        </p:nvSpPr>
        <p:spPr>
          <a:xfrm>
            <a:off x="4391825" y="2753013"/>
            <a:ext cx="4587788" cy="461665"/>
          </a:xfrm>
          <a:prstGeom prst="rect">
            <a:avLst/>
          </a:prstGeom>
          <a:noFill/>
        </p:spPr>
        <p:txBody>
          <a:bodyPr wrap="square">
            <a:spAutoFit/>
          </a:bodyPr>
          <a:lstStyle/>
          <a:p>
            <a:pPr marL="0" indent="0"/>
            <a:r>
              <a:rPr lang="en-US" altLang="ja-JP" sz="1200" kern="0" dirty="0"/>
              <a:t>STF = [ 1 0 0 1  0 1 1 0  1 1 1 0  0 1 0 0    0 1 0 1  1 0 1 1  0 0 1 1  0 0 0 0  0 0 1 1  1 1 1 0  0 1 1 1  0 0 0 1    1 1 0 0  1 0 1 0  0 0 1 0  1 0 1 0 ];</a:t>
            </a:r>
          </a:p>
        </p:txBody>
      </p:sp>
      <p:graphicFrame>
        <p:nvGraphicFramePr>
          <p:cNvPr id="20" name="Table 4">
            <a:extLst>
              <a:ext uri="{FF2B5EF4-FFF2-40B4-BE49-F238E27FC236}">
                <a16:creationId xmlns:a16="http://schemas.microsoft.com/office/drawing/2014/main" id="{110586DA-9124-F56B-1FAA-B99323202AAD}"/>
              </a:ext>
            </a:extLst>
          </p:cNvPr>
          <p:cNvGraphicFramePr>
            <a:graphicFrameLocks noGrp="1"/>
          </p:cNvGraphicFramePr>
          <p:nvPr>
            <p:extLst>
              <p:ext uri="{D42A27DB-BD31-4B8C-83A1-F6EECF244321}">
                <p14:modId xmlns:p14="http://schemas.microsoft.com/office/powerpoint/2010/main" val="2597042400"/>
              </p:ext>
            </p:extLst>
          </p:nvPr>
        </p:nvGraphicFramePr>
        <p:xfrm>
          <a:off x="4716016" y="4149080"/>
          <a:ext cx="3823871" cy="914400"/>
        </p:xfrm>
        <a:graphic>
          <a:graphicData uri="http://schemas.openxmlformats.org/drawingml/2006/table">
            <a:tbl>
              <a:tblPr firstRow="1" firstCol="1" bandRow="1">
                <a:tableStyleId>{5C22544A-7EE6-4342-B048-85BDC9FD1C3A}</a:tableStyleId>
              </a:tblPr>
              <a:tblGrid>
                <a:gridCol w="953716">
                  <a:extLst>
                    <a:ext uri="{9D8B030D-6E8A-4147-A177-3AD203B41FA5}">
                      <a16:colId xmlns:a16="http://schemas.microsoft.com/office/drawing/2014/main" val="39485021"/>
                    </a:ext>
                  </a:extLst>
                </a:gridCol>
                <a:gridCol w="1255044">
                  <a:extLst>
                    <a:ext uri="{9D8B030D-6E8A-4147-A177-3AD203B41FA5}">
                      <a16:colId xmlns:a16="http://schemas.microsoft.com/office/drawing/2014/main" val="1855380242"/>
                    </a:ext>
                  </a:extLst>
                </a:gridCol>
                <a:gridCol w="1615111">
                  <a:extLst>
                    <a:ext uri="{9D8B030D-6E8A-4147-A177-3AD203B41FA5}">
                      <a16:colId xmlns:a16="http://schemas.microsoft.com/office/drawing/2014/main" val="1133847270"/>
                    </a:ext>
                  </a:extLst>
                </a:gridCol>
              </a:tblGrid>
              <a:tr h="173355">
                <a:tc>
                  <a:txBody>
                    <a:bodyPr/>
                    <a:lstStyle/>
                    <a:p>
                      <a:pPr>
                        <a:buNone/>
                      </a:pPr>
                      <a:r>
                        <a:rPr lang="en-US" sz="1200" dirty="0">
                          <a:effectLst/>
                        </a:rPr>
                        <a:t>K</a:t>
                      </a:r>
                      <a:endParaRPr lang="en-N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200">
                          <a:effectLst/>
                        </a:rPr>
                        <a:t>Input bit</a:t>
                      </a:r>
                      <a:endParaRPr lang="en-N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200">
                          <a:effectLst/>
                        </a:rPr>
                        <a:t>Chip Values (c0 c1)</a:t>
                      </a:r>
                      <a:endParaRPr lang="en-N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341434"/>
                  </a:ext>
                </a:extLst>
              </a:tr>
              <a:tr h="173355">
                <a:tc rowSpan="2">
                  <a:txBody>
                    <a:bodyPr/>
                    <a:lstStyle/>
                    <a:p>
                      <a:pPr>
                        <a:buNone/>
                      </a:pPr>
                      <a:r>
                        <a:rPr lang="en-US" sz="1200" dirty="0">
                          <a:effectLst/>
                        </a:rPr>
                        <a:t>K=even</a:t>
                      </a:r>
                      <a:endParaRPr lang="en-N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buNone/>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a:t>
                      </a:r>
                      <a:endParaRPr lang="en-NO"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buNone/>
                      </a:pPr>
                      <a:r>
                        <a:rPr lang="en-US" sz="1200" b="0">
                          <a:effectLst/>
                        </a:rPr>
                        <a:t>0 0</a:t>
                      </a:r>
                      <a:endParaRPr lang="en-NO"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0350200"/>
                  </a:ext>
                </a:extLst>
              </a:tr>
              <a:tr h="173355">
                <a:tc vMerge="1">
                  <a:txBody>
                    <a:bodyPr/>
                    <a:lstStyle/>
                    <a:p>
                      <a:endParaRPr lang="en-GB"/>
                    </a:p>
                  </a:txBody>
                  <a:tcPr/>
                </a:tc>
                <a:tc>
                  <a:txBody>
                    <a:bodyPr/>
                    <a:lstStyle/>
                    <a:p>
                      <a:pPr algn="ctr">
                        <a:buNone/>
                      </a:pPr>
                      <a:r>
                        <a:rPr lang="en-US" sz="1200" b="0" dirty="0">
                          <a:effectLst/>
                          <a:latin typeface="Calibri" panose="020F0502020204030204" pitchFamily="34" charset="0"/>
                          <a:ea typeface="Calibri" panose="020F0502020204030204" pitchFamily="34" charset="0"/>
                          <a:cs typeface="Times New Roman" panose="02020603050405020304" pitchFamily="18" charset="0"/>
                        </a:rPr>
                        <a:t>0</a:t>
                      </a:r>
                      <a:endParaRPr lang="en-NO"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buNone/>
                      </a:pPr>
                      <a:r>
                        <a:rPr lang="en-US" sz="1200" b="0" dirty="0">
                          <a:effectLst/>
                        </a:rPr>
                        <a:t>0 1</a:t>
                      </a:r>
                      <a:endParaRPr lang="en-NO"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9964739"/>
                  </a:ext>
                </a:extLst>
              </a:tr>
              <a:tr h="173355">
                <a:tc rowSpan="2">
                  <a:txBody>
                    <a:bodyPr/>
                    <a:lstStyle/>
                    <a:p>
                      <a:pPr>
                        <a:buNone/>
                      </a:pPr>
                      <a:r>
                        <a:rPr lang="en-US" sz="1200">
                          <a:effectLst/>
                        </a:rPr>
                        <a:t>K=odd</a:t>
                      </a:r>
                      <a:endParaRPr lang="en-N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buNone/>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a:t>
                      </a:r>
                      <a:endParaRPr lang="en-NO"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buNone/>
                      </a:pPr>
                      <a:r>
                        <a:rPr lang="en-US" sz="1200" b="0" dirty="0">
                          <a:effectLst/>
                        </a:rPr>
                        <a:t>1 1</a:t>
                      </a:r>
                      <a:endParaRPr lang="en-NO"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6277497"/>
                  </a:ext>
                </a:extLst>
              </a:tr>
              <a:tr h="173355">
                <a:tc vMerge="1">
                  <a:txBody>
                    <a:bodyPr/>
                    <a:lstStyle/>
                    <a:p>
                      <a:endParaRPr lang="en-GB"/>
                    </a:p>
                  </a:txBody>
                  <a:tcPr/>
                </a:tc>
                <a:tc>
                  <a:txBody>
                    <a:bodyPr/>
                    <a:lstStyle/>
                    <a:p>
                      <a:pPr algn="ctr">
                        <a:buNone/>
                      </a:pPr>
                      <a:r>
                        <a:rPr lang="en-US" sz="1200" b="0" dirty="0">
                          <a:effectLst/>
                          <a:latin typeface="Calibri" panose="020F0502020204030204" pitchFamily="34" charset="0"/>
                          <a:ea typeface="Calibri" panose="020F0502020204030204" pitchFamily="34" charset="0"/>
                          <a:cs typeface="Times New Roman" panose="02020603050405020304" pitchFamily="18" charset="0"/>
                        </a:rPr>
                        <a:t>0</a:t>
                      </a:r>
                      <a:endParaRPr lang="en-NO"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buNone/>
                      </a:pPr>
                      <a:r>
                        <a:rPr lang="en-US" sz="1200" b="0" dirty="0">
                          <a:effectLst/>
                        </a:rPr>
                        <a:t>1 0</a:t>
                      </a:r>
                      <a:endParaRPr lang="en-NO"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9101387"/>
                  </a:ext>
                </a:extLst>
              </a:tr>
            </a:tbl>
          </a:graphicData>
        </a:graphic>
      </p:graphicFrame>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AC599B92-397F-EB00-91B0-30300851E697}"/>
                  </a:ext>
                </a:extLst>
              </p:cNvPr>
              <p:cNvSpPr txBox="1"/>
              <p:nvPr/>
            </p:nvSpPr>
            <p:spPr>
              <a:xfrm>
                <a:off x="185938" y="3821832"/>
                <a:ext cx="4572000" cy="864467"/>
              </a:xfrm>
              <a:prstGeom prst="rect">
                <a:avLst/>
              </a:prstGeom>
              <a:noFill/>
            </p:spPr>
            <p:txBody>
              <a:bodyPr wrap="square">
                <a:spAutoFit/>
              </a:bodyPr>
              <a:lstStyle/>
              <a:p>
                <a:pPr marL="285750" indent="-285750">
                  <a:buFont typeface="Arial" panose="020B0604020202020204" pitchFamily="34" charset="0"/>
                  <a:buChar char="•"/>
                </a:pPr>
                <a:r>
                  <a:rPr lang="en-GB" altLang="ja-JP" sz="1200" kern="0" dirty="0"/>
                  <a:t>64 bit sequence with good autocorrelation features</a:t>
                </a:r>
              </a:p>
              <a:p>
                <a:pPr marL="285750" indent="-285750">
                  <a:buFont typeface="Arial" panose="020B0604020202020204" pitchFamily="34" charset="0"/>
                  <a:buChar char="•"/>
                </a:pPr>
                <a:r>
                  <a:rPr lang="en-GB" altLang="ja-JP" sz="1200" kern="0" dirty="0"/>
                  <a:t>DSSS=2 expansion</a:t>
                </a:r>
              </a:p>
              <a:p>
                <a:pPr marL="285750" indent="-285750">
                  <a:buFont typeface="Arial" panose="020B0604020202020204" pitchFamily="34" charset="0"/>
                  <a:buChar char="•"/>
                </a:pPr>
                <a:r>
                  <a:rPr lang="en-GB" altLang="ja-JP" sz="1200" kern="0" dirty="0"/>
                  <a:t>Single subcarrier modulation: multiplication by </a:t>
                </a:r>
                <a14:m>
                  <m:oMath xmlns:m="http://schemas.openxmlformats.org/officeDocument/2006/math">
                    <m:sSup>
                      <m:sSupPr>
                        <m:ctrlPr>
                          <a:rPr lang="en-US" altLang="ja-JP" sz="1200" b="0" i="1" kern="0" smtClean="0">
                            <a:latin typeface="Cambria Math" panose="02040503050406030204" pitchFamily="18" charset="0"/>
                          </a:rPr>
                        </m:ctrlPr>
                      </m:sSupPr>
                      <m:e>
                        <m:r>
                          <a:rPr lang="en-US" altLang="ja-JP" sz="1200" b="0" i="1" kern="0" smtClean="0">
                            <a:latin typeface="Cambria Math" panose="02040503050406030204" pitchFamily="18" charset="0"/>
                          </a:rPr>
                          <m:t>𝑒</m:t>
                        </m:r>
                      </m:e>
                      <m:sup>
                        <m:r>
                          <a:rPr lang="en-US" altLang="ja-JP" sz="1200" b="0" i="1" kern="0" smtClean="0">
                            <a:latin typeface="Cambria Math" panose="02040503050406030204" pitchFamily="18" charset="0"/>
                          </a:rPr>
                          <m:t>𝑗</m:t>
                        </m:r>
                        <m:d>
                          <m:dPr>
                            <m:ctrlPr>
                              <a:rPr lang="en-US" altLang="ja-JP" sz="1200" b="0" i="1" kern="0" smtClean="0">
                                <a:latin typeface="Cambria Math" panose="02040503050406030204" pitchFamily="18" charset="0"/>
                              </a:rPr>
                            </m:ctrlPr>
                          </m:dPr>
                          <m:e>
                            <m:r>
                              <a:rPr lang="en-US" altLang="ja-JP" sz="1200" b="0" i="1" kern="0" smtClean="0">
                                <a:latin typeface="Cambria Math" panose="02040503050406030204" pitchFamily="18" charset="0"/>
                              </a:rPr>
                              <m:t>2</m:t>
                            </m:r>
                            <m:r>
                              <a:rPr lang="en-US" altLang="ja-JP" sz="1200" b="0" i="1" kern="0" smtClean="0">
                                <a:latin typeface="Cambria Math" panose="02040503050406030204" pitchFamily="18" charset="0"/>
                              </a:rPr>
                              <m:t>𝜋</m:t>
                            </m:r>
                            <m:sSub>
                              <m:sSubPr>
                                <m:ctrlPr>
                                  <a:rPr lang="en-US" altLang="ja-JP" sz="1200" b="0" i="1" kern="0" smtClean="0">
                                    <a:latin typeface="Cambria Math" panose="02040503050406030204" pitchFamily="18" charset="0"/>
                                  </a:rPr>
                                </m:ctrlPr>
                              </m:sSubPr>
                              <m:e>
                                <m:r>
                                  <a:rPr lang="en-US" altLang="ja-JP" sz="1200" b="0" i="1" kern="0" smtClean="0">
                                    <a:latin typeface="Cambria Math" panose="02040503050406030204" pitchFamily="18" charset="0"/>
                                  </a:rPr>
                                  <m:t>𝑘</m:t>
                                </m:r>
                              </m:e>
                              <m:sub>
                                <m:r>
                                  <a:rPr lang="en-US" altLang="ja-JP" sz="1200" b="0" i="1" kern="0" smtClean="0">
                                    <a:latin typeface="Cambria Math" panose="02040503050406030204" pitchFamily="18" charset="0"/>
                                  </a:rPr>
                                  <m:t>𝑠𝑡𝑓</m:t>
                                </m:r>
                              </m:sub>
                            </m:sSub>
                            <m:r>
                              <a:rPr lang="en-US" altLang="ja-JP" sz="1200" b="0" i="1" kern="0" smtClean="0">
                                <a:latin typeface="Cambria Math" panose="02040503050406030204" pitchFamily="18" charset="0"/>
                              </a:rPr>
                              <m:t>𝑛</m:t>
                            </m:r>
                          </m:e>
                        </m:d>
                      </m:sup>
                    </m:sSup>
                  </m:oMath>
                </a14:m>
                <a:endParaRPr lang="en-GB" altLang="ja-JP" sz="1200" kern="0" dirty="0"/>
              </a:p>
              <a:p>
                <a:pPr marL="285750" indent="-285750">
                  <a:buFont typeface="Arial" panose="020B0604020202020204" pitchFamily="34" charset="0"/>
                  <a:buChar char="•"/>
                </a:pPr>
                <a:r>
                  <a:rPr lang="en-GB" altLang="ja-JP" sz="1200" kern="0" dirty="0"/>
                  <a:t>Cyclic Prefix Insertion + Filtering</a:t>
                </a:r>
                <a:endParaRPr lang="en-GB" altLang="ja-JP" sz="1100" kern="0" dirty="0"/>
              </a:p>
            </p:txBody>
          </p:sp>
        </mc:Choice>
        <mc:Fallback xmlns="">
          <p:sp>
            <p:nvSpPr>
              <p:cNvPr id="24" name="テキスト ボックス 23">
                <a:extLst>
                  <a:ext uri="{FF2B5EF4-FFF2-40B4-BE49-F238E27FC236}">
                    <a16:creationId xmlns:a16="http://schemas.microsoft.com/office/drawing/2014/main" id="{AC599B92-397F-EB00-91B0-30300851E697}"/>
                  </a:ext>
                </a:extLst>
              </p:cNvPr>
              <p:cNvSpPr txBox="1">
                <a:spLocks noRot="1" noChangeAspect="1" noMove="1" noResize="1" noEditPoints="1" noAdjustHandles="1" noChangeArrowheads="1" noChangeShapeType="1" noTextEdit="1"/>
              </p:cNvSpPr>
              <p:nvPr/>
            </p:nvSpPr>
            <p:spPr>
              <a:xfrm>
                <a:off x="185938" y="3821832"/>
                <a:ext cx="4572000" cy="864467"/>
              </a:xfrm>
              <a:prstGeom prst="rect">
                <a:avLst/>
              </a:prstGeom>
              <a:blipFill>
                <a:blip r:embed="rId2"/>
                <a:stretch>
                  <a:fillRect b="-2857"/>
                </a:stretch>
              </a:blipFill>
            </p:spPr>
            <p:txBody>
              <a:bodyPr/>
              <a:lstStyle/>
              <a:p>
                <a:r>
                  <a:rPr lang="ja-JP" altLang="en-US">
                    <a:noFill/>
                  </a:rPr>
                  <a:t> </a:t>
                </a:r>
              </a:p>
            </p:txBody>
          </p:sp>
        </mc:Fallback>
      </mc:AlternateContent>
      <p:sp>
        <p:nvSpPr>
          <p:cNvPr id="28" name="正方形/長方形 27">
            <a:extLst>
              <a:ext uri="{FF2B5EF4-FFF2-40B4-BE49-F238E27FC236}">
                <a16:creationId xmlns:a16="http://schemas.microsoft.com/office/drawing/2014/main" id="{1A0C0CDB-9C64-58C9-E82F-78857EC2E506}"/>
              </a:ext>
            </a:extLst>
          </p:cNvPr>
          <p:cNvSpPr/>
          <p:nvPr/>
        </p:nvSpPr>
        <p:spPr bwMode="auto">
          <a:xfrm>
            <a:off x="363601" y="2950812"/>
            <a:ext cx="1018878" cy="43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05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Preamble(16bit)+DSSS2</a:t>
            </a:r>
            <a:endParaRPr kumimoji="0" lang="ja-JP"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37" name="テキスト ボックス 36">
            <a:extLst>
              <a:ext uri="{FF2B5EF4-FFF2-40B4-BE49-F238E27FC236}">
                <a16:creationId xmlns:a16="http://schemas.microsoft.com/office/drawing/2014/main" id="{20F27623-9D30-869D-04F2-1BAEDAE8BF98}"/>
              </a:ext>
            </a:extLst>
          </p:cNvPr>
          <p:cNvSpPr txBox="1"/>
          <p:nvPr/>
        </p:nvSpPr>
        <p:spPr>
          <a:xfrm>
            <a:off x="4338743" y="3254735"/>
            <a:ext cx="4187096" cy="276999"/>
          </a:xfrm>
          <a:prstGeom prst="rect">
            <a:avLst/>
          </a:prstGeom>
          <a:noFill/>
        </p:spPr>
        <p:txBody>
          <a:bodyPr wrap="square">
            <a:spAutoFit/>
          </a:bodyPr>
          <a:lstStyle/>
          <a:p>
            <a:pPr marL="0" indent="0"/>
            <a:r>
              <a:rPr lang="en-US" altLang="ja-JP" sz="1200" kern="0" dirty="0"/>
              <a:t>Preamble = [</a:t>
            </a:r>
            <a:r>
              <a:rPr lang="en-US" altLang="ja-JP" dirty="0"/>
              <a:t>0 0 0 0 0 0 0 0 0 0 0 0 0 0 0 0</a:t>
            </a:r>
            <a:r>
              <a:rPr lang="en-US" altLang="ja-JP" sz="1200" kern="0" dirty="0"/>
              <a:t> ];</a:t>
            </a:r>
          </a:p>
        </p:txBody>
      </p:sp>
      <p:sp>
        <p:nvSpPr>
          <p:cNvPr id="38" name="テキスト ボックス 37">
            <a:extLst>
              <a:ext uri="{FF2B5EF4-FFF2-40B4-BE49-F238E27FC236}">
                <a16:creationId xmlns:a16="http://schemas.microsoft.com/office/drawing/2014/main" id="{F807CC32-791D-322A-C658-E53E63D3AC4E}"/>
              </a:ext>
            </a:extLst>
          </p:cNvPr>
          <p:cNvSpPr txBox="1"/>
          <p:nvPr/>
        </p:nvSpPr>
        <p:spPr>
          <a:xfrm>
            <a:off x="4559303" y="3857331"/>
            <a:ext cx="789774" cy="276999"/>
          </a:xfrm>
          <a:prstGeom prst="rect">
            <a:avLst/>
          </a:prstGeom>
          <a:noFill/>
        </p:spPr>
        <p:txBody>
          <a:bodyPr wrap="square">
            <a:spAutoFit/>
          </a:bodyPr>
          <a:lstStyle/>
          <a:p>
            <a:pPr marL="0" indent="0"/>
            <a:r>
              <a:rPr lang="en-US" altLang="ja-JP" sz="1200" b="1" kern="0" dirty="0"/>
              <a:t>DSSS</a:t>
            </a:r>
          </a:p>
        </p:txBody>
      </p:sp>
      <p:sp>
        <p:nvSpPr>
          <p:cNvPr id="39" name="Rectangle 1">
            <a:extLst>
              <a:ext uri="{FF2B5EF4-FFF2-40B4-BE49-F238E27FC236}">
                <a16:creationId xmlns:a16="http://schemas.microsoft.com/office/drawing/2014/main" id="{ECDA10DF-1B8E-28D2-8FC7-96AD3BBDD5A6}"/>
              </a:ext>
            </a:extLst>
          </p:cNvPr>
          <p:cNvSpPr>
            <a:spLocks noChangeArrowheads="1"/>
          </p:cNvSpPr>
          <p:nvPr/>
        </p:nvSpPr>
        <p:spPr bwMode="auto">
          <a:xfrm>
            <a:off x="452064" y="5055771"/>
            <a:ext cx="5763802" cy="1215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chemeClr val="tx1"/>
                </a:solidFill>
                <a:effectLst/>
                <a:cs typeface="Times New Roman" panose="02020603050405020304" pitchFamily="18" charset="0"/>
              </a:rPr>
              <a:t>16 preamble + DSSS2 = 32 chips</a:t>
            </a:r>
            <a:endParaRPr kumimoji="0" lang="ja-JP" altLang="ja-JP" sz="700" b="0" i="0" u="none" strike="noStrike" cap="none" normalizeH="0" baseline="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chemeClr val="tx1"/>
                </a:solidFill>
                <a:effectLst/>
                <a:cs typeface="Times New Roman" panose="02020603050405020304" pitchFamily="18" charset="0"/>
              </a:rPr>
              <a:t>[ 0 1 1 0 0 1 1 0 0 1 1 0 0 1 1 0 0 1 1 0 0 1 1 0 0 1 1 0 0 1 1 0 ]</a:t>
            </a:r>
            <a:endParaRPr kumimoji="0" lang="en-US" altLang="ja-JP" sz="1100" b="0" i="0" u="none" strike="noStrike" cap="none" normalizeH="0" baseline="0" dirty="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700" b="0" i="0" u="none" strike="noStrike" cap="none" normalizeH="0" baseline="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chemeClr val="tx1"/>
                </a:solidFill>
                <a:effectLst/>
                <a:cs typeface="Times New Roman" panose="02020603050405020304" pitchFamily="18" charset="0"/>
              </a:rPr>
              <a:t>64 correlation sequence + DSSS2 = 128 chips</a:t>
            </a:r>
            <a:endParaRPr kumimoji="0" lang="ja-JP" altLang="ja-JP" sz="700" b="0" i="0" u="none" strike="noStrike" cap="none" normalizeH="0" baseline="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chemeClr val="tx1"/>
                </a:solidFill>
                <a:effectLst/>
                <a:cs typeface="Times New Roman" panose="02020603050405020304" pitchFamily="18" charset="0"/>
              </a:rPr>
              <a:t>[ 0 0 1 0 0 1 1 1 0 1 1 1 0 0 1 0 0 0 1 1 0 0 1 0 0 1 1 1 0 1 1 0 0 1 1 1 0 1 1 1 0 0 1 0 0 0 1 1 0 1 1 0 0 0 1 1 0 1 1 0 0 1 1 0 0 1 1 0 0 0 1 1 0 0 1 1 0 0 1 0 0 1 1 1 0 0 1 1 0 1 1 0 0 1 1 1 0 0 1 1 0 1 1 0 0 0 1 0 0 0 1 0 0 1 1 0 0 0 1 0 0 0 1 0 0 0 1 0 ]</a:t>
            </a:r>
            <a:endParaRPr kumimoji="0" lang="ja-JP" altLang="ja-JP" sz="1800" b="0" i="0" u="none" strike="noStrike" cap="none" normalizeH="0" baseline="0">
              <a:ln>
                <a:noFill/>
              </a:ln>
              <a:solidFill>
                <a:schemeClr val="tx1"/>
              </a:solidFill>
              <a:effectLst/>
              <a:cs typeface="Times New Roman" panose="02020603050405020304" pitchFamily="18" charset="0"/>
            </a:endParaRPr>
          </a:p>
        </p:txBody>
      </p:sp>
    </p:spTree>
    <p:extLst>
      <p:ext uri="{BB962C8B-B14F-4D97-AF65-F5344CB8AC3E}">
        <p14:creationId xmlns:p14="http://schemas.microsoft.com/office/powerpoint/2010/main" val="2920164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DA885FB7-694D-8264-D34D-EFA30CDB7D46}"/>
              </a:ext>
            </a:extLst>
          </p:cNvPr>
          <p:cNvSpPr/>
          <p:nvPr/>
        </p:nvSpPr>
        <p:spPr bwMode="auto">
          <a:xfrm>
            <a:off x="1572322" y="5096107"/>
            <a:ext cx="6133171" cy="892098"/>
          </a:xfrm>
          <a:prstGeom prst="rec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 name="タイトル 1">
            <a:extLst>
              <a:ext uri="{FF2B5EF4-FFF2-40B4-BE49-F238E27FC236}">
                <a16:creationId xmlns:a16="http://schemas.microsoft.com/office/drawing/2014/main" id="{E9DF2CC8-8071-0494-8893-6BD4F65BF2C7}"/>
              </a:ext>
            </a:extLst>
          </p:cNvPr>
          <p:cNvSpPr>
            <a:spLocks noGrp="1"/>
          </p:cNvSpPr>
          <p:nvPr>
            <p:ph type="title"/>
          </p:nvPr>
        </p:nvSpPr>
        <p:spPr/>
        <p:txBody>
          <a:bodyPr/>
          <a:lstStyle/>
          <a:p>
            <a:r>
              <a:rPr kumimoji="1" lang="en-US" altLang="ja-JP" b="1" dirty="0"/>
              <a:t>Discussion point on SHR </a:t>
            </a:r>
            <a:endParaRPr kumimoji="1" lang="ja-JP" altLang="en-US" b="1"/>
          </a:p>
        </p:txBody>
      </p:sp>
      <p:sp>
        <p:nvSpPr>
          <p:cNvPr id="3" name="コンテンツ プレースホルダー 2">
            <a:extLst>
              <a:ext uri="{FF2B5EF4-FFF2-40B4-BE49-F238E27FC236}">
                <a16:creationId xmlns:a16="http://schemas.microsoft.com/office/drawing/2014/main" id="{C41C2315-1EC3-9EDE-600E-636353BD1627}"/>
              </a:ext>
            </a:extLst>
          </p:cNvPr>
          <p:cNvSpPr>
            <a:spLocks noGrp="1"/>
          </p:cNvSpPr>
          <p:nvPr>
            <p:ph idx="1"/>
          </p:nvPr>
        </p:nvSpPr>
        <p:spPr>
          <a:xfrm>
            <a:off x="685800" y="1981200"/>
            <a:ext cx="7772400" cy="2735766"/>
          </a:xfrm>
        </p:spPr>
        <p:txBody>
          <a:bodyPr/>
          <a:lstStyle/>
          <a:p>
            <a:r>
              <a:rPr lang="en" altLang="ja-JP" sz="2400" dirty="0">
                <a:latin typeface="Times New Roman" panose="02020603050405020304" pitchFamily="18" charset="0"/>
                <a:cs typeface="Times New Roman" panose="02020603050405020304" pitchFamily="18" charset="0"/>
              </a:rPr>
              <a:t>Consider the length of the SHR </a:t>
            </a:r>
          </a:p>
          <a:p>
            <a:r>
              <a:rPr lang="en" altLang="ja-JP" sz="2400" dirty="0">
                <a:latin typeface="Times New Roman" panose="02020603050405020304" pitchFamily="18" charset="0"/>
                <a:cs typeface="Times New Roman" panose="02020603050405020304" pitchFamily="18" charset="0"/>
              </a:rPr>
              <a:t>Consider to add the 0101 series</a:t>
            </a:r>
          </a:p>
          <a:p>
            <a:r>
              <a:rPr lang="en" altLang="ja-JP" sz="2400" dirty="0">
                <a:latin typeface="Times New Roman" panose="02020603050405020304" pitchFamily="18" charset="0"/>
                <a:cs typeface="Times New Roman" panose="02020603050405020304" pitchFamily="18" charset="0"/>
              </a:rPr>
              <a:t>More performance analysis is required</a:t>
            </a:r>
          </a:p>
          <a:p>
            <a:pPr lvl="1"/>
            <a:r>
              <a:rPr lang="en" altLang="ja-JP" sz="2000" dirty="0">
                <a:latin typeface="Times New Roman" panose="02020603050405020304" pitchFamily="18" charset="0"/>
                <a:cs typeface="Times New Roman" panose="02020603050405020304" pitchFamily="18" charset="0"/>
              </a:rPr>
              <a:t>Synchronization performance</a:t>
            </a:r>
          </a:p>
          <a:p>
            <a:pPr lvl="1"/>
            <a:r>
              <a:rPr lang="en" altLang="ja-JP" sz="2000" dirty="0">
                <a:latin typeface="Times New Roman" panose="02020603050405020304" pitchFamily="18" charset="0"/>
                <a:cs typeface="Times New Roman" panose="02020603050405020304" pitchFamily="18" charset="0"/>
              </a:rPr>
              <a:t>PER performance</a:t>
            </a:r>
          </a:p>
          <a:p>
            <a:pPr lvl="1"/>
            <a:r>
              <a:rPr lang="en" altLang="ja-JP" sz="2000" dirty="0">
                <a:latin typeface="Times New Roman" panose="02020603050405020304" pitchFamily="18" charset="0"/>
                <a:cs typeface="Times New Roman" panose="02020603050405020304" pitchFamily="18" charset="0"/>
              </a:rPr>
              <a:t>Cross correlation with existence SFD of 802.15.4g …</a:t>
            </a:r>
          </a:p>
          <a:p>
            <a:endParaRPr lang="en" altLang="ja-JP" sz="2400" dirty="0"/>
          </a:p>
          <a:p>
            <a:endParaRPr kumimoji="1" lang="ja-JP" altLang="en-US" sz="2400"/>
          </a:p>
        </p:txBody>
      </p:sp>
      <p:sp>
        <p:nvSpPr>
          <p:cNvPr id="4" name="日付プレースホルダー 3">
            <a:extLst>
              <a:ext uri="{FF2B5EF4-FFF2-40B4-BE49-F238E27FC236}">
                <a16:creationId xmlns:a16="http://schemas.microsoft.com/office/drawing/2014/main" id="{2C3DAAFC-92D5-57AD-4F28-DDE928DCBCC9}"/>
              </a:ext>
            </a:extLst>
          </p:cNvPr>
          <p:cNvSpPr>
            <a:spLocks noGrp="1"/>
          </p:cNvSpPr>
          <p:nvPr>
            <p:ph type="dt" sz="half" idx="10"/>
          </p:nvPr>
        </p:nvSpPr>
        <p:spPr>
          <a:xfrm>
            <a:off x="685800" y="378281"/>
            <a:ext cx="1600200" cy="215444"/>
          </a:xfrm>
        </p:spPr>
        <p:txBody>
          <a:bodyPr/>
          <a:lstStyle/>
          <a:p>
            <a:r>
              <a:rPr lang="en-US" altLang="ja-JP" dirty="0"/>
              <a:t>September 2025</a:t>
            </a:r>
          </a:p>
        </p:txBody>
      </p:sp>
      <p:sp>
        <p:nvSpPr>
          <p:cNvPr id="5" name="スライド番号プレースホルダー 4">
            <a:extLst>
              <a:ext uri="{FF2B5EF4-FFF2-40B4-BE49-F238E27FC236}">
                <a16:creationId xmlns:a16="http://schemas.microsoft.com/office/drawing/2014/main" id="{D4ECEED7-AC9B-5713-DE77-ABAB52F6152D}"/>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8</a:t>
            </a:fld>
            <a:endParaRPr lang="en-US" altLang="ja-JP"/>
          </a:p>
        </p:txBody>
      </p:sp>
      <p:sp>
        <p:nvSpPr>
          <p:cNvPr id="6" name="フッター プレースホルダー 5">
            <a:extLst>
              <a:ext uri="{FF2B5EF4-FFF2-40B4-BE49-F238E27FC236}">
                <a16:creationId xmlns:a16="http://schemas.microsoft.com/office/drawing/2014/main" id="{494A139E-63AD-3C3C-0F16-954B0A6DB20B}"/>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テキスト ボックス 6">
            <a:extLst>
              <a:ext uri="{FF2B5EF4-FFF2-40B4-BE49-F238E27FC236}">
                <a16:creationId xmlns:a16="http://schemas.microsoft.com/office/drawing/2014/main" id="{7393C696-2F32-B65D-4A80-B4FB205D4004}"/>
              </a:ext>
            </a:extLst>
          </p:cNvPr>
          <p:cNvSpPr txBox="1"/>
          <p:nvPr/>
        </p:nvSpPr>
        <p:spPr>
          <a:xfrm>
            <a:off x="2062975" y="5319131"/>
            <a:ext cx="5163593" cy="461665"/>
          </a:xfrm>
          <a:prstGeom prst="rect">
            <a:avLst/>
          </a:prstGeom>
          <a:noFill/>
        </p:spPr>
        <p:txBody>
          <a:bodyPr wrap="none" rtlCol="0">
            <a:spAutoFit/>
          </a:bodyPr>
          <a:lstStyle/>
          <a:p>
            <a:r>
              <a:rPr kumimoji="1" lang="en-US" altLang="ja-JP" sz="2400" dirty="0"/>
              <a:t>Continue to discuss in Bangkok meeting</a:t>
            </a:r>
            <a:endParaRPr kumimoji="1" lang="ja-JP" altLang="en-US" sz="2400"/>
          </a:p>
        </p:txBody>
      </p:sp>
      <p:sp>
        <p:nvSpPr>
          <p:cNvPr id="9" name="テキスト ボックス 8">
            <a:extLst>
              <a:ext uri="{FF2B5EF4-FFF2-40B4-BE49-F238E27FC236}">
                <a16:creationId xmlns:a16="http://schemas.microsoft.com/office/drawing/2014/main" id="{12F9361A-4FB8-A020-A209-C6D3CA05DC19}"/>
              </a:ext>
            </a:extLst>
          </p:cNvPr>
          <p:cNvSpPr txBox="1"/>
          <p:nvPr/>
        </p:nvSpPr>
        <p:spPr>
          <a:xfrm>
            <a:off x="971600" y="4653136"/>
            <a:ext cx="1587294" cy="461665"/>
          </a:xfrm>
          <a:prstGeom prst="rect">
            <a:avLst/>
          </a:prstGeom>
          <a:noFill/>
        </p:spPr>
        <p:txBody>
          <a:bodyPr wrap="none" rtlCol="0">
            <a:spAutoFit/>
          </a:bodyPr>
          <a:lstStyle/>
          <a:p>
            <a:r>
              <a:rPr kumimoji="1" lang="en-US" altLang="ja-JP" sz="2400" b="1" dirty="0">
                <a:solidFill>
                  <a:srgbClr val="C00000"/>
                </a:solidFill>
              </a:rPr>
              <a:t>Resolution</a:t>
            </a:r>
            <a:endParaRPr kumimoji="1" lang="ja-JP" altLang="en-US" sz="2400" b="1">
              <a:solidFill>
                <a:srgbClr val="C00000"/>
              </a:solidFill>
            </a:endParaRPr>
          </a:p>
        </p:txBody>
      </p:sp>
    </p:spTree>
    <p:extLst>
      <p:ext uri="{BB962C8B-B14F-4D97-AF65-F5344CB8AC3E}">
        <p14:creationId xmlns:p14="http://schemas.microsoft.com/office/powerpoint/2010/main" val="4086570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3A016-EADE-3036-9B0C-394BDF6F55EA}"/>
            </a:ext>
          </a:extLst>
        </p:cNvPr>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E4B677E-20BC-E091-029A-22FC1DE6F7D0}"/>
              </a:ext>
            </a:extLst>
          </p:cNvPr>
          <p:cNvSpPr>
            <a:spLocks noGrp="1"/>
          </p:cNvSpPr>
          <p:nvPr>
            <p:ph type="dt" sz="half" idx="10"/>
          </p:nvPr>
        </p:nvSpPr>
        <p:spPr>
          <a:xfrm>
            <a:off x="685800" y="378281"/>
            <a:ext cx="1600200" cy="215444"/>
          </a:xfrm>
        </p:spPr>
        <p:txBody>
          <a:bodyPr/>
          <a:lstStyle/>
          <a:p>
            <a:r>
              <a:rPr lang="en-US" altLang="ja-JP" dirty="0"/>
              <a:t>September 2025</a:t>
            </a:r>
          </a:p>
        </p:txBody>
      </p:sp>
      <p:sp>
        <p:nvSpPr>
          <p:cNvPr id="5" name="フッター プレースホルダー 4">
            <a:extLst>
              <a:ext uri="{FF2B5EF4-FFF2-40B4-BE49-F238E27FC236}">
                <a16:creationId xmlns:a16="http://schemas.microsoft.com/office/drawing/2014/main" id="{FA2E8292-8BD7-7BF9-BE8F-C68AEF3520B9}"/>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3C2D7ACE-ECFE-F39B-B3B2-A6B35FD70E3F}"/>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9</a:t>
            </a:fld>
            <a:endParaRPr lang="en-US" altLang="ja-JP"/>
          </a:p>
        </p:txBody>
      </p:sp>
      <p:sp>
        <p:nvSpPr>
          <p:cNvPr id="9" name="Rectangle 2">
            <a:extLst>
              <a:ext uri="{FF2B5EF4-FFF2-40B4-BE49-F238E27FC236}">
                <a16:creationId xmlns:a16="http://schemas.microsoft.com/office/drawing/2014/main" id="{A721AD4D-2FB8-75F6-82A6-A484FBA3AA53}"/>
              </a:ext>
            </a:extLst>
          </p:cNvPr>
          <p:cNvSpPr>
            <a:spLocks noGrp="1" noChangeArrowheads="1"/>
          </p:cNvSpPr>
          <p:nvPr>
            <p:ph type="ctrTitle"/>
          </p:nvPr>
        </p:nvSpPr>
        <p:spPr>
          <a:xfrm>
            <a:off x="715537" y="2541547"/>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Payload for OFDM LR</a:t>
            </a:r>
            <a:endParaRPr lang="ja-JP" altLang="ja-JP"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5141644"/>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13287</TotalTime>
  <Words>1547</Words>
  <Application>Microsoft Macintosh PowerPoint</Application>
  <PresentationFormat>画面に合わせる (4:3)</PresentationFormat>
  <Paragraphs>269</Paragraphs>
  <Slides>14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Arial</vt:lpstr>
      <vt:lpstr>Calibri</vt:lpstr>
      <vt:lpstr>Cambria Math</vt:lpstr>
      <vt:lpstr>Times New Roman</vt:lpstr>
      <vt:lpstr>Office テーマ</vt:lpstr>
      <vt:lpstr>PowerPoint プレゼンテーション</vt:lpstr>
      <vt:lpstr>Summary of Discussion on Merged Baseline for SUN OFDM Low Rate (LR)</vt:lpstr>
      <vt:lpstr>Background</vt:lpstr>
      <vt:lpstr>Discussion topics</vt:lpstr>
      <vt:lpstr>SHR for SUN OFDM LR</vt:lpstr>
      <vt:lpstr>Current proposal of SHR for  SUN-OFDM LR 1 (15-25/0348r3)</vt:lpstr>
      <vt:lpstr>Current proposal of SHR for  SUN-OFDM LR (15-25/0481r0)</vt:lpstr>
      <vt:lpstr>Discussion point on SHR </vt:lpstr>
      <vt:lpstr>Payload for OFDM LR</vt:lpstr>
      <vt:lpstr>Reference modulator diagram</vt:lpstr>
      <vt:lpstr>Modulation and coding scheme (Option 1, 15-25/0348r3) </vt:lpstr>
      <vt:lpstr>Modulation and coding scheme (Option 1, 15-25/0348r3) </vt:lpstr>
      <vt:lpstr>Modulation and coding scheme (Option 2, 15-25/0351r0)</vt:lpstr>
      <vt:lpstr>Agreement point on payload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175</cp:revision>
  <cp:lastPrinted>2025-09-18T14:25:32Z</cp:lastPrinted>
  <dcterms:created xsi:type="dcterms:W3CDTF">2023-07-11T09:26:43Z</dcterms:created>
  <dcterms:modified xsi:type="dcterms:W3CDTF">2025-09-18T15:32:12Z</dcterms:modified>
  <cp:category/>
</cp:coreProperties>
</file>