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handoutMasterIdLst>
    <p:handoutMasterId r:id="rId11"/>
  </p:handoutMasterIdLst>
  <p:sldIdLst>
    <p:sldId id="346" r:id="rId2"/>
    <p:sldId id="311" r:id="rId3"/>
    <p:sldId id="371" r:id="rId4"/>
    <p:sldId id="372" r:id="rId5"/>
    <p:sldId id="363" r:id="rId6"/>
    <p:sldId id="358" r:id="rId7"/>
    <p:sldId id="362" r:id="rId8"/>
    <p:sldId id="373"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4"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0FD677-0D02-0343-BA1C-FFB776AA08E9}" v="2" dt="2025-09-19T01:53:19.0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1233" autoAdjust="0"/>
    <p:restoredTop sz="93488" autoAdjust="0"/>
  </p:normalViewPr>
  <p:slideViewPr>
    <p:cSldViewPr showGuides="1">
      <p:cViewPr varScale="1">
        <p:scale>
          <a:sx n="227" d="100"/>
          <a:sy n="227" d="100"/>
        </p:scale>
        <p:origin x="2552" y="184"/>
      </p:cViewPr>
      <p:guideLst>
        <p:guide orient="horz" pos="2160"/>
        <p:guide pos="2884"/>
      </p:guideLst>
    </p:cSldViewPr>
  </p:slideViewPr>
  <p:notesTextViewPr>
    <p:cViewPr>
      <p:scale>
        <a:sx n="100" d="100"/>
        <a:sy n="100" d="100"/>
      </p:scale>
      <p:origin x="0" y="0"/>
    </p:cViewPr>
  </p:notesTextViewPr>
  <p:notesViewPr>
    <p:cSldViewPr>
      <p:cViewPr varScale="1">
        <p:scale>
          <a:sx n="167" d="100"/>
          <a:sy n="167" d="100"/>
        </p:scale>
        <p:origin x="6560" y="192"/>
      </p:cViewPr>
      <p:guideLst>
        <p:guide orient="horz" pos="2928"/>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da Bagus Krishna Yoga Utama" userId="5d1fd389759448ae" providerId="LiveId" clId="{290FD677-0D02-0343-BA1C-FFB776AA08E9}"/>
    <pc:docChg chg="modSld modMainMaster">
      <pc:chgData name="Ida Bagus Krishna Yoga Utama" userId="5d1fd389759448ae" providerId="LiveId" clId="{290FD677-0D02-0343-BA1C-FFB776AA08E9}" dt="2025-09-19T01:53:19.073" v="5"/>
      <pc:docMkLst>
        <pc:docMk/>
      </pc:docMkLst>
      <pc:sldChg chg="modSp mod">
        <pc:chgData name="Ida Bagus Krishna Yoga Utama" userId="5d1fd389759448ae" providerId="LiveId" clId="{290FD677-0D02-0343-BA1C-FFB776AA08E9}" dt="2025-09-19T01:51:40.753" v="1" actId="20577"/>
        <pc:sldMkLst>
          <pc:docMk/>
          <pc:sldMk cId="0" sldId="311"/>
        </pc:sldMkLst>
        <pc:spChg chg="mod">
          <ac:chgData name="Ida Bagus Krishna Yoga Utama" userId="5d1fd389759448ae" providerId="LiveId" clId="{290FD677-0D02-0343-BA1C-FFB776AA08E9}" dt="2025-09-19T01:51:40.753" v="1" actId="20577"/>
          <ac:spMkLst>
            <pc:docMk/>
            <pc:sldMk cId="0" sldId="311"/>
            <ac:spMk id="6" creationId="{00000000-0000-0000-0000-000000000000}"/>
          </ac:spMkLst>
        </pc:spChg>
      </pc:sldChg>
      <pc:sldChg chg="modSp mod">
        <pc:chgData name="Ida Bagus Krishna Yoga Utama" userId="5d1fd389759448ae" providerId="LiveId" clId="{290FD677-0D02-0343-BA1C-FFB776AA08E9}" dt="2025-09-19T01:51:45.039" v="3" actId="20577"/>
        <pc:sldMkLst>
          <pc:docMk/>
          <pc:sldMk cId="0" sldId="346"/>
        </pc:sldMkLst>
        <pc:spChg chg="mod">
          <ac:chgData name="Ida Bagus Krishna Yoga Utama" userId="5d1fd389759448ae" providerId="LiveId" clId="{290FD677-0D02-0343-BA1C-FFB776AA08E9}" dt="2025-09-19T01:51:45.039" v="3" actId="20577"/>
          <ac:spMkLst>
            <pc:docMk/>
            <pc:sldMk cId="0" sldId="346"/>
            <ac:spMk id="3" creationId="{00000000-0000-0000-0000-000000000000}"/>
          </ac:spMkLst>
        </pc:spChg>
      </pc:sldChg>
      <pc:sldMasterChg chg="modSldLayout">
        <pc:chgData name="Ida Bagus Krishna Yoga Utama" userId="5d1fd389759448ae" providerId="LiveId" clId="{290FD677-0D02-0343-BA1C-FFB776AA08E9}" dt="2025-09-19T01:53:19.073" v="5"/>
        <pc:sldMasterMkLst>
          <pc:docMk/>
          <pc:sldMasterMk cId="0" sldId="2147483648"/>
        </pc:sldMasterMkLst>
        <pc:sldLayoutChg chg="modSp">
          <pc:chgData name="Ida Bagus Krishna Yoga Utama" userId="5d1fd389759448ae" providerId="LiveId" clId="{290FD677-0D02-0343-BA1C-FFB776AA08E9}" dt="2025-09-19T01:53:19.073" v="5"/>
          <pc:sldLayoutMkLst>
            <pc:docMk/>
            <pc:sldMasterMk cId="0" sldId="2147483648"/>
            <pc:sldLayoutMk cId="0" sldId="2147483649"/>
          </pc:sldLayoutMkLst>
          <pc:spChg chg="mod">
            <ac:chgData name="Ida Bagus Krishna Yoga Utama" userId="5d1fd389759448ae" providerId="LiveId" clId="{290FD677-0D02-0343-BA1C-FFB776AA08E9}" dt="2025-09-19T01:53:19.073" v="5"/>
            <ac:spMkLst>
              <pc:docMk/>
              <pc:sldMasterMk cId="0" sldId="2147483648"/>
              <pc:sldLayoutMk cId="0" sldId="2147483649"/>
              <ac:spMk id="8" creationId="{00000000-0000-0000-0000-000000000000}"/>
            </ac:spMkLst>
          </pc:spChg>
        </pc:sldLayoutChg>
        <pc:sldLayoutChg chg="modSp">
          <pc:chgData name="Ida Bagus Krishna Yoga Utama" userId="5d1fd389759448ae" providerId="LiveId" clId="{290FD677-0D02-0343-BA1C-FFB776AA08E9}" dt="2025-09-19T01:53:01.296" v="4"/>
          <pc:sldLayoutMkLst>
            <pc:docMk/>
            <pc:sldMasterMk cId="0" sldId="2147483648"/>
            <pc:sldLayoutMk cId="0" sldId="2147483650"/>
          </pc:sldLayoutMkLst>
          <pc:spChg chg="mod">
            <ac:chgData name="Ida Bagus Krishna Yoga Utama" userId="5d1fd389759448ae" providerId="LiveId" clId="{290FD677-0D02-0343-BA1C-FFB776AA08E9}" dt="2025-09-19T01:53:01.296" v="4"/>
            <ac:spMkLst>
              <pc:docMk/>
              <pc:sldMasterMk cId="0" sldId="2147483648"/>
              <pc:sldLayoutMk cId="0" sldId="2147483650"/>
              <ac:spMk id="15"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July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9/19/25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9/19/25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69332"/>
          </a:xfrm>
          <a:prstGeom prst="rect">
            <a:avLst/>
          </a:prstGeom>
          <a:noFill/>
        </p:spPr>
        <p:txBody>
          <a:bodyPr wrap="square" rtlCol="0">
            <a:spAutoFit/>
          </a:bodyPr>
          <a:lstStyle/>
          <a:p>
            <a:pPr algn="r"/>
            <a:r>
              <a:rPr lang="en-US" sz="1800" b="0" i="0" u="none" strike="noStrike" kern="1200">
                <a:solidFill>
                  <a:schemeClr val="tx1"/>
                </a:solidFill>
                <a:effectLst/>
                <a:latin typeface="+mn-lt"/>
                <a:ea typeface="+mn-ea"/>
                <a:cs typeface="+mn-cs"/>
              </a:rPr>
              <a:t>DCN </a:t>
            </a:r>
            <a:r>
              <a:rPr lang="en-US" sz="1800" b="1" i="0" u="none" strike="noStrike" kern="1200">
                <a:solidFill>
                  <a:schemeClr val="tx1"/>
                </a:solidFill>
                <a:effectLst/>
                <a:latin typeface="+mn-lt"/>
                <a:ea typeface="+mn-ea"/>
                <a:cs typeface="+mn-cs"/>
              </a:rPr>
              <a:t>15-25-0494-01-07ma</a:t>
            </a:r>
            <a:endParaRPr lang="en-US" sz="1400" b="1"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9/19/25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9/19/25</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27355" y="114935"/>
            <a:ext cx="2767965" cy="368300"/>
          </a:xfrm>
          <a:prstGeom prst="rect">
            <a:avLst/>
          </a:prstGeom>
          <a:noFill/>
        </p:spPr>
        <p:txBody>
          <a:bodyPr wrap="square" rtlCol="0">
            <a:spAutoFit/>
          </a:bodyPr>
          <a:lstStyle/>
          <a:p>
            <a:r>
              <a:rPr lang="en-US" sz="1800" b="1" dirty="0">
                <a:latin typeface="Times New Roman" panose="02020603050405020304" pitchFamily="18" charset="0"/>
                <a:cs typeface="Times New Roman" panose="02020603050405020304" pitchFamily="18" charset="0"/>
              </a:rPr>
              <a:t>September 2025</a:t>
            </a: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486400" y="105697"/>
            <a:ext cx="3276600"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lang="en-US" sz="1800" b="0" i="0" u="none" strike="noStrike" kern="1200" dirty="0">
                <a:solidFill>
                  <a:schemeClr val="tx1"/>
                </a:solidFill>
                <a:effectLst/>
                <a:latin typeface="+mn-lt"/>
                <a:ea typeface="+mn-ea"/>
                <a:cs typeface="+mn-cs"/>
              </a:rPr>
              <a:t>DCN </a:t>
            </a:r>
            <a:r>
              <a:rPr lang="en-US" sz="1800" b="1" i="0" u="none" strike="noStrike" kern="1200" dirty="0">
                <a:solidFill>
                  <a:schemeClr val="tx1"/>
                </a:solidFill>
                <a:effectLst/>
                <a:latin typeface="+mn-lt"/>
                <a:ea typeface="+mn-ea"/>
                <a:cs typeface="+mn-cs"/>
              </a:rPr>
              <a:t>15-25-0494-01-07ma</a:t>
            </a:r>
            <a:endParaRPr lang="en-US" altLang="it-IT" sz="2000" b="0" i="0" kern="1200" dirty="0">
              <a:solidFill>
                <a:schemeClr val="tx1"/>
              </a:solidFill>
              <a:effectLst/>
              <a:highlight>
                <a:srgbClr val="FFFFFF"/>
              </a:highlight>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9/19/25</a:t>
            </a:fld>
            <a:endParaRPr lang="en-US"/>
          </a:p>
        </p:txBody>
      </p:sp>
      <p:sp>
        <p:nvSpPr>
          <p:cNvPr id="7"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9/19/25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9/19/25</a:t>
            </a:fld>
            <a:endParaRPr lang="en-US"/>
          </a:p>
        </p:txBody>
      </p:sp>
      <p:sp>
        <p:nvSpPr>
          <p:cNvPr id="10"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9/19/25</a:t>
            </a:fld>
            <a:endParaRPr lang="en-US"/>
          </a:p>
        </p:txBody>
      </p:sp>
      <p:sp>
        <p:nvSpPr>
          <p:cNvPr id="6"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9/19/25</a:t>
            </a:fld>
            <a:endParaRPr lang="en-US"/>
          </a:p>
        </p:txBody>
      </p:sp>
      <p:sp>
        <p:nvSpPr>
          <p:cNvPr id="5"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9/19/25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9/19/25</a:t>
            </a:fld>
            <a:endParaRPr lang="en-US"/>
          </a:p>
        </p:txBody>
      </p:sp>
      <p:sp>
        <p:nvSpPr>
          <p:cNvPr id="8" name="Slide Number Placeholder 5"/>
          <p:cNvSpPr txBox="1"/>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25/15-25-0162-02-07ma-ieee-802-15-ig-ng-owc-call-for-applications.do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457200" y="838200"/>
            <a:ext cx="8229600" cy="5539105"/>
          </a:xfrm>
          <a:prstGeom prst="rect">
            <a:avLst/>
          </a:prstGeom>
          <a:noFill/>
          <a:ln w="12700">
            <a:noFill/>
            <a:miter lim="800000"/>
            <a:headEnd type="none" w="sm" len="sm"/>
            <a:tailEnd type="none" w="sm" len="sm"/>
          </a:ln>
          <a:effectLst/>
        </p:spPr>
        <p:txBody>
          <a:bodyPr wrap="square" lIns="91440" tIns="45720" rIns="91440" bIns="45720" anchor="t">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MS PGothic" panose="020B0600070205080204" charset="-128"/>
                <a:cs typeface="Times New Roman" panose="02020603050405020304" pitchFamily="18" charset="0"/>
              </a:rPr>
              <a:t>Project: IEEE P802.15 Working Group for Wireless Specialty Networks (WSNs)</a:t>
            </a:r>
            <a:endParaRPr lang="en-US" altLang="ja-JP" sz="1600" b="1"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a:t>
            </a:r>
            <a:r>
              <a:rPr lang="en-US" altLang="ja-JP" sz="1600" dirty="0">
                <a:latin typeface="Times New Roman" panose="02020603050405020304" pitchFamily="18" charset="0"/>
                <a:ea typeface="MS PGothic" panose="020B0600070205080204" charset="-128"/>
                <a:cs typeface="Times New Roman" panose="02020603050405020304" pitchFamily="18" charset="0"/>
              </a:rPr>
              <a:t> IEEE 802.15 IG NG-OWC Closing Report (September 2025)</a:t>
            </a:r>
          </a:p>
          <a:p>
            <a:r>
              <a:rPr lang="en-US" altLang="ja-JP" sz="1600" b="1" dirty="0">
                <a:latin typeface="Times New Roman" panose="02020603050405020304"/>
                <a:ea typeface="MS PGothic" panose="020B0600070205080204" charset="-128"/>
                <a:cs typeface="Times New Roman" panose="02020603050405020304"/>
              </a:rPr>
              <a:t>Date Submitted: </a:t>
            </a:r>
            <a:r>
              <a:rPr lang="en-US" altLang="ja-JP" sz="1600" dirty="0">
                <a:latin typeface="Times New Roman" panose="02020603050405020304"/>
                <a:ea typeface="MS PGothic" panose="020B0600070205080204" charset="-128"/>
                <a:cs typeface="Times New Roman" panose="02020603050405020304"/>
              </a:rPr>
              <a:t>September 18, 2025	</a:t>
            </a:r>
          </a:p>
          <a:p>
            <a:r>
              <a:rPr lang="en-US" altLang="ja-JP" sz="1600" b="1" dirty="0">
                <a:latin typeface="Times New Roman" panose="02020603050405020304"/>
                <a:ea typeface="MS PGothic" panose="020B0600070205080204" charset="-128"/>
                <a:cs typeface="Times New Roman" panose="02020603050405020304"/>
              </a:rPr>
              <a:t>Source:</a:t>
            </a:r>
            <a:r>
              <a:rPr lang="en-US" altLang="ja-JP" sz="1600" dirty="0">
                <a:latin typeface="Times New Roman" panose="02020603050405020304"/>
                <a:ea typeface="MS PGothic" panose="020B0600070205080204" charset="-128"/>
                <a:cs typeface="Times New Roman" panose="02020603050405020304"/>
              </a:rPr>
              <a:t> </a:t>
            </a:r>
            <a:r>
              <a:rPr lang="en-US" altLang="zh-CN" sz="1600" dirty="0">
                <a:latin typeface="Times New Roman" panose="02020603050405020304"/>
                <a:ea typeface="SimSun" panose="02010600030101010101" pitchFamily="2" charset="-122"/>
                <a:cs typeface="Times New Roman" panose="02020603050405020304"/>
              </a:rPr>
              <a:t>Yeong Min Jang</a:t>
            </a:r>
            <a:r>
              <a:rPr lang="en-US" altLang="zh-CN" sz="1600" dirty="0">
                <a:latin typeface="Times New Roman" panose="02020603050405020304"/>
                <a:ea typeface="MS PGothic" panose="020B0600070205080204" charset="-128"/>
                <a:cs typeface="Times New Roman" panose="02020603050405020304"/>
              </a:rPr>
              <a:t>,</a:t>
            </a:r>
            <a:r>
              <a:rPr lang="en-US" altLang="ja-JP" sz="1600" dirty="0">
                <a:latin typeface="Times New Roman" panose="02020603050405020304"/>
                <a:ea typeface="MS PGothic" panose="020B0600070205080204" charset="-128"/>
                <a:cs typeface="Times New Roman" panose="02020603050405020304"/>
              </a:rPr>
              <a:t> </a:t>
            </a:r>
            <a:r>
              <a:rPr lang="en-US" altLang="ko-KR" sz="1600" dirty="0">
                <a:latin typeface="Times New Roman" panose="02020603050405020304"/>
                <a:ea typeface="굴림" panose="020B0600000101010101" charset="-127"/>
                <a:cs typeface="Times New Roman" panose="02020603050405020304"/>
              </a:rPr>
              <a:t>Kookmin University</a:t>
            </a: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a:ea typeface="MS PGothic" panose="020B0600070205080204" charset="-128"/>
                <a:cs typeface="Times New Roman" panose="02020603050405020304"/>
              </a:rPr>
              <a:t>Address: Kookmin University, 77 </a:t>
            </a:r>
            <a:r>
              <a:rPr lang="en-US" altLang="ja-JP" sz="1600" dirty="0" err="1">
                <a:latin typeface="Times New Roman" panose="02020603050405020304"/>
                <a:ea typeface="MS PGothic" panose="020B0600070205080204" charset="-128"/>
                <a:cs typeface="Times New Roman" panose="02020603050405020304"/>
              </a:rPr>
              <a:t>Jeongneung</a:t>
            </a:r>
            <a:r>
              <a:rPr lang="en-US" altLang="ja-JP" sz="1600" dirty="0">
                <a:latin typeface="Times New Roman" panose="02020603050405020304"/>
                <a:ea typeface="MS PGothic" panose="020B0600070205080204" charset="-128"/>
                <a:cs typeface="Times New Roman" panose="02020603050405020304"/>
              </a:rPr>
              <a:t>-Ro, </a:t>
            </a:r>
            <a:r>
              <a:rPr lang="en-US" altLang="ja-JP" sz="1600" dirty="0" err="1">
                <a:latin typeface="Times New Roman" panose="02020603050405020304"/>
                <a:ea typeface="MS PGothic" panose="020B0600070205080204" charset="-128"/>
                <a:cs typeface="Times New Roman" panose="02020603050405020304"/>
              </a:rPr>
              <a:t>Seongbuk</a:t>
            </a:r>
            <a:r>
              <a:rPr lang="en-US" altLang="ja-JP" sz="1600" dirty="0">
                <a:latin typeface="Times New Roman" panose="02020603050405020304"/>
                <a:ea typeface="MS PGothic" panose="020B0600070205080204" charset="-128"/>
                <a:cs typeface="Times New Roman" panose="02020603050405020304"/>
              </a:rPr>
              <a:t>-Gu, Seoul, 02707, Republic of Korea</a:t>
            </a: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panose="020B0600000101010101" charset="-127"/>
                <a:cs typeface="Times New Roman" panose="02020603050405020304" pitchFamily="18" charset="0"/>
              </a:rPr>
              <a:t>@kookmin.ac.kr</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a:ea typeface="MS PGothic" panose="020B0600070205080204" charset="-128"/>
                <a:cs typeface="Times New Roman" panose="02020603050405020304"/>
              </a:rPr>
              <a:t>Abstract:</a:t>
            </a:r>
            <a:r>
              <a:rPr lang="en-US" altLang="ja-JP" sz="1600" dirty="0">
                <a:latin typeface="Times New Roman" panose="02020603050405020304"/>
                <a:ea typeface="MS PGothic" panose="020B0600070205080204" charset="-128"/>
                <a:cs typeface="Times New Roman" panose="02020603050405020304"/>
              </a:rPr>
              <a:t>	IG NG-OWC Closing Report for September 2025</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 </a:t>
            </a:r>
            <a:r>
              <a:rPr lang="en-US" altLang="ja-JP" sz="1600" dirty="0">
                <a:latin typeface="Times New Roman" panose="02020603050405020304" pitchFamily="18" charset="0"/>
                <a:ea typeface="MS PGothic" panose="020B0600070205080204" charset="-128"/>
                <a:cs typeface="Times New Roman" panose="02020603050405020304" pitchFamily="18" charset="0"/>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MS PGothic" panose="020B0600070205080204" charset="-128"/>
              </a:rPr>
              <a:t>IEEE 802.15 IG NG-OWC</a:t>
            </a:r>
            <a:br>
              <a:rPr lang="en-US" altLang="ja-JP" b="1" dirty="0">
                <a:ea typeface="MS PGothic" panose="020B0600070205080204" charset="-128"/>
              </a:rPr>
            </a:br>
            <a:br>
              <a:rPr lang="en-US" altLang="ja-JP" b="1" dirty="0">
                <a:ea typeface="MS PGothic" panose="020B0600070205080204" charset="-128"/>
              </a:rPr>
            </a:br>
            <a:r>
              <a:rPr lang="en-US" altLang="ja-JP" dirty="0">
                <a:ea typeface="MS PGothic" panose="020B0600070205080204" charset="-128"/>
              </a:rPr>
              <a:t>Closing report</a:t>
            </a:r>
            <a:br>
              <a:rPr lang="en-US" altLang="ja-JP" dirty="0">
                <a:ea typeface="MS PGothic" panose="020B0600070205080204" charset="-128"/>
              </a:rPr>
            </a:br>
            <a:br>
              <a:rPr lang="en-US" altLang="ja-JP" dirty="0">
                <a:ea typeface="MS PGothic" panose="020B0600070205080204" charset="-128"/>
              </a:rPr>
            </a:br>
            <a:r>
              <a:rPr lang="en-US" altLang="ja-JP" dirty="0">
                <a:ea typeface="MS PGothic" panose="020B0600070205080204" charset="-128"/>
              </a:rPr>
              <a:t> </a:t>
            </a:r>
            <a:br>
              <a:rPr lang="en-US" altLang="ja-JP" dirty="0">
                <a:ea typeface="MS PGothic" panose="020B0600070205080204" charset="-128"/>
              </a:rPr>
            </a:br>
            <a:r>
              <a:rPr lang="en-US" altLang="ja-JP" dirty="0">
                <a:ea typeface="MS PGothic" panose="020B0600070205080204" charset="-128"/>
              </a:rPr>
              <a:t>September 18, 2025</a:t>
            </a:r>
            <a:endParaRPr lang="ja-JP" altLang="ja-JP" dirty="0">
              <a:ea typeface="MS PGothic" panose="020B060007020508020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Session Objectives</a:t>
            </a:r>
          </a:p>
        </p:txBody>
      </p:sp>
      <p:sp>
        <p:nvSpPr>
          <p:cNvPr id="7" name="Rectangle 3"/>
          <p:cNvSpPr>
            <a:spLocks noGrp="1" noChangeArrowheads="1"/>
          </p:cNvSpPr>
          <p:nvPr>
            <p:ph idx="1"/>
          </p:nvPr>
        </p:nvSpPr>
        <p:spPr>
          <a:xfrm>
            <a:off x="457200" y="1417638"/>
            <a:ext cx="8599140" cy="4918464"/>
          </a:xfrm>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Present ten contributions related to the future of next generation OWC(OCC, FSO) technology</a:t>
            </a:r>
          </a:p>
          <a:p>
            <a:pPr algn="just"/>
            <a:r>
              <a:rPr lang="en-US" altLang="ja-JP" sz="2800" dirty="0">
                <a:latin typeface="Times New Roman" panose="02020603050405020304" pitchFamily="18" charset="0"/>
                <a:cs typeface="Times New Roman" panose="02020603050405020304" pitchFamily="18" charset="0"/>
              </a:rPr>
              <a:t>Extended </a:t>
            </a:r>
            <a:r>
              <a:rPr lang="en-US" altLang="ja-JP" sz="2800" dirty="0">
                <a:solidFill>
                  <a:prstClr val="black"/>
                </a:solidFill>
                <a:latin typeface="Times New Roman" panose="02020603050405020304" pitchFamily="18" charset="0"/>
                <a:cs typeface="Times New Roman" panose="02020603050405020304" pitchFamily="18" charset="0"/>
              </a:rPr>
              <a:t>Call for Applications on IG NG-OWC </a:t>
            </a:r>
            <a:r>
              <a:rPr lang="it-IT" altLang="ko-KR" sz="2800" dirty="0">
                <a:solidFill>
                  <a:prstClr val="black"/>
                </a:solidFill>
                <a:latin typeface="Times New Roman" panose="02020603050405020304" pitchFamily="18" charset="0"/>
                <a:cs typeface="Times New Roman" panose="02020603050405020304" pitchFamily="18" charset="0"/>
              </a:rPr>
              <a:t>by</a:t>
            </a:r>
            <a:r>
              <a:rPr lang="ko-KR" altLang="en-US" sz="2800" dirty="0">
                <a:solidFill>
                  <a:prstClr val="black"/>
                </a:solidFill>
                <a:latin typeface="Times New Roman" panose="02020603050405020304" pitchFamily="18" charset="0"/>
                <a:cs typeface="Times New Roman" panose="02020603050405020304" pitchFamily="18" charset="0"/>
              </a:rPr>
              <a:t> </a:t>
            </a:r>
            <a:r>
              <a:rPr lang="en-US" altLang="ko-KR" sz="2800" dirty="0">
                <a:solidFill>
                  <a:prstClr val="black"/>
                </a:solidFill>
                <a:latin typeface="Times New Roman" panose="02020603050405020304" pitchFamily="18" charset="0"/>
                <a:cs typeface="Times New Roman" panose="02020603050405020304" pitchFamily="18" charset="0"/>
              </a:rPr>
              <a:t>Nov. meeting</a:t>
            </a: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Session Schedule</a:t>
            </a:r>
          </a:p>
        </p:txBody>
      </p:sp>
      <p:sp>
        <p:nvSpPr>
          <p:cNvPr id="7" name="Rectangle 3"/>
          <p:cNvSpPr>
            <a:spLocks noGrp="1" noChangeArrowheads="1"/>
          </p:cNvSpPr>
          <p:nvPr>
            <p:ph idx="1"/>
          </p:nvPr>
        </p:nvSpPr>
        <p:spPr>
          <a:xfrm>
            <a:off x="457200" y="1417638"/>
            <a:ext cx="8599140" cy="4918464"/>
          </a:xfrm>
        </p:spPr>
        <p:txBody>
          <a:bodyPr vert="horz" lIns="91440" tIns="45720" rIns="91440" bIns="45720" rtlCol="0" anchor="t">
            <a:normAutofit/>
          </a:bodyPr>
          <a:lstStyle/>
          <a:p>
            <a:pPr lvl="0" algn="just"/>
            <a:r>
              <a:rPr lang="en-US" altLang="ja-JP" dirty="0">
                <a:latin typeface="Times New Roman" panose="02020603050405020304" pitchFamily="18" charset="0"/>
                <a:cs typeface="Times New Roman" panose="02020603050405020304" pitchFamily="18" charset="0"/>
              </a:rPr>
              <a:t>IG NG-OWC scheduled 2 time slots in this week meeting </a:t>
            </a:r>
          </a:p>
          <a:p>
            <a:pPr marL="0" lvl="0" indent="0" algn="just">
              <a:buNone/>
            </a:pPr>
            <a:r>
              <a:rPr lang="en-US" altLang="ja-JP" sz="2400" dirty="0">
                <a:latin typeface="Times New Roman" panose="02020603050405020304"/>
                <a:ea typeface="MS PGothic" panose="020B0600070205080204" charset="-128"/>
                <a:cs typeface="Times New Roman" panose="02020603050405020304"/>
              </a:rPr>
              <a:t>   </a:t>
            </a:r>
            <a:r>
              <a:rPr lang="en-US" altLang="ja-JP" sz="2000" dirty="0">
                <a:latin typeface="Times New Roman" panose="02020603050405020304"/>
                <a:ea typeface="MS PGothic" panose="020B0600070205080204" charset="-128"/>
                <a:cs typeface="Times New Roman" panose="02020603050405020304"/>
              </a:rPr>
              <a:t>- Tue. PM2 and Wed. PM2</a:t>
            </a:r>
          </a:p>
          <a:p>
            <a:pPr marL="0" lvl="0" indent="0" algn="just">
              <a:buNone/>
            </a:pPr>
            <a:r>
              <a:rPr lang="en-US" altLang="ja-JP" sz="2000" dirty="0">
                <a:latin typeface="Times New Roman" panose="02020603050405020304" pitchFamily="18" charset="0"/>
                <a:cs typeface="Times New Roman" panose="02020603050405020304" pitchFamily="18" charset="0"/>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916" y="533400"/>
            <a:ext cx="8229600" cy="1143000"/>
          </a:xfrm>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p:spPr>
        <p:txBody>
          <a:bodyPr vert="horz" lIns="91440" tIns="45720" rIns="91440" bIns="45720" rtlCol="0" anchor="t">
            <a:normAutofit/>
          </a:bodyPr>
          <a:lstStyle/>
          <a:p>
            <a:pPr algn="just">
              <a:lnSpc>
                <a:spcPct val="110000"/>
              </a:lnSpc>
            </a:pPr>
            <a:r>
              <a:rPr lang="en-US" altLang="ja-JP" sz="1800" b="1" dirty="0">
                <a:latin typeface="Times New Roman" panose="02020603050405020304"/>
                <a:ea typeface="MS PGothic" panose="020B0600070205080204" charset="-128"/>
                <a:cs typeface="Times New Roman" panose="02020603050405020304"/>
              </a:rPr>
              <a:t>1</a:t>
            </a:r>
            <a:r>
              <a:rPr lang="en-US" altLang="ja-JP" sz="1800" b="1" baseline="30000" dirty="0">
                <a:latin typeface="Times New Roman" panose="02020603050405020304"/>
                <a:ea typeface="MS PGothic" panose="020B0600070205080204" charset="-128"/>
                <a:cs typeface="Times New Roman" panose="02020603050405020304"/>
              </a:rPr>
              <a:t>st</a:t>
            </a:r>
            <a:r>
              <a:rPr lang="en-US" altLang="ja-JP" sz="1800" b="1" dirty="0">
                <a:latin typeface="Times New Roman" panose="02020603050405020304"/>
                <a:ea typeface="MS PGothic" panose="020B0600070205080204" charset="-128"/>
                <a:cs typeface="Times New Roman" panose="02020603050405020304"/>
              </a:rPr>
              <a:t> Slot: Tue. PM2</a:t>
            </a:r>
          </a:p>
          <a:p>
            <a:pPr lvl="1" algn="just">
              <a:lnSpc>
                <a:spcPct val="110000"/>
              </a:lnSpc>
            </a:pPr>
            <a:r>
              <a:rPr lang="en-US" altLang="ja-JP" sz="1600" dirty="0">
                <a:latin typeface="Times New Roman" panose="02020603050405020304" pitchFamily="18" charset="0"/>
                <a:ea typeface="MS PGothic" panose="020B0600070205080204" charset="-128"/>
                <a:cs typeface="Times New Roman" panose="02020603050405020304" pitchFamily="18" charset="0"/>
              </a:rPr>
              <a:t>Meeting Objectives and Agenda Approval (</a:t>
            </a:r>
            <a:r>
              <a:rPr lang="en-US" altLang="en-US" sz="1600" dirty="0">
                <a:latin typeface="Times New Roman" panose="02020603050405020304" pitchFamily="18" charset="0"/>
                <a:ea typeface="MS PGothic" panose="020B0600070205080204" charset="-128"/>
                <a:cs typeface="Times New Roman" panose="02020603050405020304" pitchFamily="18" charset="0"/>
              </a:rPr>
              <a:t>449-01</a:t>
            </a:r>
            <a:r>
              <a:rPr lang="en-US" altLang="ja-JP" sz="1600" dirty="0">
                <a:latin typeface="Times New Roman" panose="02020603050405020304" pitchFamily="18" charset="0"/>
                <a:ea typeface="MS PGothic" panose="020B0600070205080204" charset="-128"/>
                <a:cs typeface="Times New Roman" panose="02020603050405020304" pitchFamily="18" charset="0"/>
              </a:rPr>
              <a:t>)</a:t>
            </a:r>
          </a:p>
          <a:p>
            <a:pPr lvl="1" algn="just">
              <a:lnSpc>
                <a:spcPct val="110000"/>
              </a:lnSpc>
            </a:pPr>
            <a:r>
              <a:rPr lang="en-US" altLang="ko-KR" sz="1600" dirty="0">
                <a:latin typeface="Times New Roman" panose="02020603050405020304" pitchFamily="18" charset="0"/>
                <a:ea typeface="MS PGothic" panose="020B0600070205080204" charset="-128"/>
                <a:cs typeface="Times New Roman" panose="02020603050405020304" pitchFamily="18" charset="0"/>
                <a:sym typeface="+mn-ea"/>
              </a:rPr>
              <a:t>Review and Approval for IG NG-OWC March 2025 Wireless Plenary Meeting Minutes (400-00)</a:t>
            </a:r>
          </a:p>
          <a:p>
            <a:pPr lvl="1" algn="just">
              <a:lnSpc>
                <a:spcPct val="110000"/>
              </a:lnSpc>
            </a:pPr>
            <a:r>
              <a:rPr lang="en-US" altLang="ko-KR" sz="1600" dirty="0">
                <a:latin typeface="Times New Roman" panose="02020603050405020304" pitchFamily="18" charset="0"/>
                <a:ea typeface="MS PGothic" panose="020B0600070205080204" charset="-128"/>
                <a:cs typeface="Times New Roman" panose="02020603050405020304" pitchFamily="18" charset="0"/>
              </a:rPr>
              <a:t>Mr. Krishna was appointed as the secretary.</a:t>
            </a:r>
          </a:p>
          <a:p>
            <a:pPr lvl="1" algn="just">
              <a:lnSpc>
                <a:spcPct val="110000"/>
              </a:lnSpc>
            </a:pPr>
            <a:r>
              <a:rPr lang="en-US" altLang="ja-JP" sz="1600"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titled "</a:t>
            </a:r>
            <a:r>
              <a:rPr lang="en-US" altLang="en-US" sz="1600" dirty="0">
                <a:latin typeface="Times New Roman" panose="02020603050405020304" pitchFamily="18" charset="0"/>
                <a:ea typeface="MS PGothic" panose="020B0600070205080204" charset="-128"/>
                <a:cs typeface="Times New Roman" panose="02020603050405020304" pitchFamily="18" charset="0"/>
              </a:rPr>
              <a:t>Optical Camera Communication System Using DMT Modulation  (463-00) </a:t>
            </a:r>
          </a:p>
          <a:p>
            <a:pPr lvl="1" algn="just">
              <a:lnSpc>
                <a:spcPct val="110000"/>
              </a:lnSpc>
            </a:pPr>
            <a:r>
              <a:rPr lang="en-US" altLang="ja-JP" sz="1600"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titled "</a:t>
            </a:r>
            <a:r>
              <a:rPr lang="en-US" altLang="en-US" sz="1600" dirty="0">
                <a:latin typeface="Times New Roman" panose="02020603050405020304" pitchFamily="18" charset="0"/>
                <a:ea typeface="MS PGothic" panose="020B0600070205080204" charset="-128"/>
                <a:cs typeface="Times New Roman" panose="02020603050405020304" pitchFamily="18" charset="0"/>
              </a:rPr>
              <a:t>UAV Swarm Localization and Synchronization via OCC (464-00)</a:t>
            </a:r>
          </a:p>
          <a:p>
            <a:pPr lvl="1" algn="just">
              <a:lnSpc>
                <a:spcPct val="110000"/>
              </a:lnSpc>
            </a:pPr>
            <a:r>
              <a:rPr lang="en-US" altLang="ja-JP" sz="1600" dirty="0">
                <a:latin typeface="Times New Roman" panose="02020603050405020304" pitchFamily="18" charset="0"/>
                <a:ea typeface="MS PGothic" panose="020B0600070205080204" charset="-128"/>
                <a:cs typeface="Times New Roman" panose="02020603050405020304" pitchFamily="18" charset="0"/>
                <a:sym typeface="+mn-ea"/>
              </a:rPr>
              <a:t>Present and accept the presentation from Kookmin University titled "</a:t>
            </a:r>
            <a:r>
              <a:rPr lang="en-US" altLang="en-US" sz="1600" dirty="0">
                <a:latin typeface="Times New Roman" panose="02020603050405020304" pitchFamily="18" charset="0"/>
                <a:ea typeface="MS PGothic" panose="020B0600070205080204" charset="-128"/>
                <a:cs typeface="Times New Roman" panose="02020603050405020304" pitchFamily="18" charset="0"/>
                <a:sym typeface="+mn-ea"/>
              </a:rPr>
              <a:t>Mobility-Aware MAC Protocol for Next-Generation OWC Systems (465-00)</a:t>
            </a:r>
          </a:p>
          <a:p>
            <a:pPr lvl="1" algn="just">
              <a:lnSpc>
                <a:spcPct val="110000"/>
              </a:lnSpc>
            </a:pPr>
            <a:r>
              <a:rPr lang="en-US" altLang="ja-JP" sz="1600" dirty="0">
                <a:latin typeface="Times New Roman" panose="02020603050405020304" pitchFamily="18" charset="0"/>
                <a:ea typeface="MS PGothic" panose="020B0600070205080204" charset="-128"/>
                <a:cs typeface="Times New Roman" panose="02020603050405020304" pitchFamily="18" charset="0"/>
                <a:sym typeface="+mn-ea"/>
              </a:rPr>
              <a:t>Present and accept the presentation from Kookmin University titled "</a:t>
            </a:r>
            <a:r>
              <a:rPr lang="en-US" altLang="en-US" sz="1600" dirty="0">
                <a:latin typeface="Times New Roman" panose="02020603050405020304" pitchFamily="18" charset="0"/>
                <a:ea typeface="MS PGothic" panose="020B0600070205080204" charset="-128"/>
                <a:cs typeface="Times New Roman" panose="02020603050405020304" pitchFamily="18" charset="0"/>
                <a:sym typeface="+mn-ea"/>
              </a:rPr>
              <a:t>Standardization Framework for Object Tracking in Optical Camera Communication Systems (466-00)</a:t>
            </a:r>
          </a:p>
          <a:p>
            <a:pPr lvl="1" algn="just">
              <a:lnSpc>
                <a:spcPct val="110000"/>
              </a:lnSpc>
            </a:pPr>
            <a:r>
              <a:rPr lang="en-US" altLang="ja-JP" sz="1600" dirty="0">
                <a:latin typeface="Times New Roman" panose="02020603050405020304" pitchFamily="18" charset="0"/>
                <a:ea typeface="MS PGothic" panose="020B0600070205080204" charset="-128"/>
                <a:cs typeface="Times New Roman" panose="02020603050405020304" pitchFamily="18" charset="0"/>
                <a:sym typeface="+mn-ea"/>
              </a:rPr>
              <a:t>Present and accept the presentation from Kookmin University titled "</a:t>
            </a:r>
            <a:r>
              <a:rPr lang="en-US" altLang="en-US" sz="1600" dirty="0">
                <a:latin typeface="Times New Roman" panose="02020603050405020304" pitchFamily="18" charset="0"/>
                <a:ea typeface="MS PGothic" panose="020B0600070205080204" charset="-128"/>
                <a:cs typeface="Times New Roman" panose="02020603050405020304" pitchFamily="18" charset="0"/>
                <a:sym typeface="+mn-ea"/>
              </a:rPr>
              <a:t>Lightweight Cryptographic Algorithm for Drone-to-Drone Communication (467-00)</a:t>
            </a:r>
            <a:endParaRPr lang="en-US" altLang="en-US" sz="1600" dirty="0">
              <a:latin typeface="Times New Roman" panose="02020603050405020304" pitchFamily="18" charset="0"/>
              <a:ea typeface="MS PGothic" panose="020B0600070205080204" charset="-128"/>
              <a:cs typeface="Times New Roman" panose="02020603050405020304" pitchFamily="18" charset="0"/>
            </a:endParaRPr>
          </a:p>
          <a:p>
            <a:pPr lvl="1" algn="just">
              <a:lnSpc>
                <a:spcPct val="110000"/>
              </a:lnSpc>
            </a:pPr>
            <a:r>
              <a:rPr lang="en-US" altLang="ja-JP" sz="1600" dirty="0">
                <a:latin typeface="Times New Roman" panose="02020603050405020304" pitchFamily="18" charset="0"/>
                <a:cs typeface="Times New Roman" panose="02020603050405020304" pitchFamily="18" charset="0"/>
              </a:rPr>
              <a:t>Recess</a:t>
            </a:r>
          </a:p>
          <a:p>
            <a:pPr lvl="1" algn="just">
              <a:lnSpc>
                <a:spcPct val="110000"/>
              </a:lnSpc>
            </a:pPr>
            <a:endParaRPr lang="en-US" altLang="ja-JP" sz="1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81000" y="1224915"/>
            <a:ext cx="8331200" cy="5023485"/>
          </a:xfrm>
        </p:spPr>
        <p:txBody>
          <a:bodyPr vert="horz" lIns="91440" tIns="45720" rIns="91440" bIns="45720" rtlCol="0" anchor="t">
            <a:normAutofit fontScale="45000" lnSpcReduction="20000"/>
          </a:bodyPr>
          <a:lstStyle/>
          <a:p>
            <a:pPr algn="just">
              <a:lnSpc>
                <a:spcPct val="120000"/>
              </a:lnSpc>
            </a:pPr>
            <a:r>
              <a:rPr lang="en-US" altLang="ja-JP" sz="3600" dirty="0">
                <a:latin typeface="Times New Roman" panose="02020603050405020304" pitchFamily="18" charset="0"/>
                <a:cs typeface="Times New Roman" panose="02020603050405020304" pitchFamily="18" charset="0"/>
              </a:rPr>
              <a:t>2</a:t>
            </a:r>
            <a:r>
              <a:rPr lang="en-US" altLang="ja-JP" sz="3600" baseline="30000" dirty="0">
                <a:latin typeface="Times New Roman" panose="02020603050405020304" pitchFamily="18" charset="0"/>
                <a:cs typeface="Times New Roman" panose="02020603050405020304" pitchFamily="18" charset="0"/>
              </a:rPr>
              <a:t>nd</a:t>
            </a:r>
            <a:r>
              <a:rPr lang="en-US" altLang="ja-JP" sz="3600" dirty="0">
                <a:latin typeface="Times New Roman" panose="02020603050405020304" pitchFamily="18" charset="0"/>
                <a:cs typeface="Times New Roman" panose="02020603050405020304" pitchFamily="18" charset="0"/>
              </a:rPr>
              <a:t> Slot: Wed. PM2</a:t>
            </a:r>
          </a:p>
          <a:p>
            <a:pPr lvl="1" algn="just">
              <a:lnSpc>
                <a:spcPct val="140000"/>
              </a:lnSpc>
            </a:pPr>
            <a:r>
              <a:rPr lang="en-US" altLang="ja-JP" sz="3600" dirty="0">
                <a:latin typeface="Times New Roman" panose="02020603050405020304" pitchFamily="18" charset="0"/>
                <a:ea typeface="MS PGothic" panose="020B0600070205080204" charset="-128"/>
                <a:cs typeface="Times New Roman" panose="02020603050405020304" pitchFamily="18" charset="0"/>
              </a:rPr>
              <a:t>Meeting objectives and agenda approval (</a:t>
            </a:r>
            <a:r>
              <a:rPr lang="en-US" altLang="en-US" sz="3600" dirty="0">
                <a:latin typeface="Times New Roman" panose="02020603050405020304" pitchFamily="18" charset="0"/>
                <a:ea typeface="MS PGothic" panose="020B0600070205080204" charset="-128"/>
                <a:cs typeface="Times New Roman" panose="02020603050405020304" pitchFamily="18" charset="0"/>
              </a:rPr>
              <a:t>449-03</a:t>
            </a:r>
            <a:r>
              <a:rPr lang="en-US" altLang="ja-JP" sz="3600" dirty="0">
                <a:latin typeface="Times New Roman" panose="02020603050405020304" pitchFamily="18" charset="0"/>
                <a:ea typeface="MS PGothic" panose="020B0600070205080204" charset="-128"/>
                <a:cs typeface="Times New Roman" panose="02020603050405020304" pitchFamily="18" charset="0"/>
              </a:rPr>
              <a:t>) </a:t>
            </a:r>
          </a:p>
          <a:p>
            <a:pPr lvl="1" algn="just">
              <a:lnSpc>
                <a:spcPct val="140000"/>
              </a:lnSpc>
            </a:pPr>
            <a:r>
              <a:rPr lang="en-US" altLang="ja-JP" sz="3600"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titled "</a:t>
            </a:r>
            <a:r>
              <a:rPr lang="en-US" altLang="en-US" sz="3600" dirty="0">
                <a:latin typeface="Times New Roman" panose="02020603050405020304" pitchFamily="18" charset="0"/>
                <a:ea typeface="MS PGothic" panose="020B0600070205080204" charset="-128"/>
                <a:cs typeface="Times New Roman" panose="02020603050405020304" pitchFamily="18" charset="0"/>
              </a:rPr>
              <a:t>Future Directions for UAV FSO Link Pointing Error Optimization (468-00)</a:t>
            </a:r>
          </a:p>
          <a:p>
            <a:pPr lvl="1" algn="just">
              <a:lnSpc>
                <a:spcPct val="140000"/>
              </a:lnSpc>
            </a:pPr>
            <a:r>
              <a:rPr lang="en-US" altLang="ja-JP" sz="3600"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and ETRI titled "</a:t>
            </a:r>
            <a:r>
              <a:rPr lang="en-US" altLang="ko-KR" sz="3600" dirty="0">
                <a:latin typeface="Times New Roman" panose="02020603050405020304" pitchFamily="18" charset="0"/>
                <a:ea typeface="MS PGothic" panose="020B0600070205080204" charset="-128"/>
                <a:cs typeface="Times New Roman" panose="02020603050405020304" pitchFamily="18" charset="0"/>
              </a:rPr>
              <a:t>Adaptive Beamforming Prediction using LSTM for Enhanced ATP in UAV FSO Communication</a:t>
            </a:r>
            <a:r>
              <a:rPr lang="en-US" altLang="en-US" sz="3600" dirty="0">
                <a:latin typeface="Times New Roman" panose="02020603050405020304" pitchFamily="18" charset="0"/>
                <a:ea typeface="MS PGothic" panose="020B0600070205080204" charset="-128"/>
                <a:cs typeface="Times New Roman" panose="02020603050405020304" pitchFamily="18" charset="0"/>
              </a:rPr>
              <a:t> (491-00)</a:t>
            </a:r>
          </a:p>
          <a:p>
            <a:pPr lvl="1" algn="just">
              <a:lnSpc>
                <a:spcPct val="140000"/>
              </a:lnSpc>
            </a:pPr>
            <a:r>
              <a:rPr lang="en-US" altLang="ja-JP" sz="3600" dirty="0">
                <a:latin typeface="Times New Roman" panose="02020603050405020304" pitchFamily="18" charset="0"/>
                <a:ea typeface="MS PGothic" panose="020B0600070205080204" charset="-128"/>
                <a:cs typeface="Times New Roman" panose="02020603050405020304" pitchFamily="18" charset="0"/>
              </a:rPr>
              <a:t>Present and accept the presentation from Kookmin University titled "</a:t>
            </a:r>
            <a:r>
              <a:rPr lang="en-US" altLang="en-US" sz="3600" dirty="0">
                <a:latin typeface="Times New Roman" panose="02020603050405020304" pitchFamily="18" charset="0"/>
                <a:ea typeface="MS PGothic" panose="020B0600070205080204" charset="-128"/>
                <a:cs typeface="Times New Roman" panose="02020603050405020304" pitchFamily="18" charset="0"/>
              </a:rPr>
              <a:t>Small Form-factor and Lightweight Construction for Fast-Mobility FSO UAV System (470-00)</a:t>
            </a:r>
          </a:p>
          <a:p>
            <a:pPr lvl="1" algn="just">
              <a:lnSpc>
                <a:spcPct val="140000"/>
              </a:lnSpc>
            </a:pPr>
            <a:r>
              <a:rPr lang="en-US" altLang="en-US" sz="3600" dirty="0">
                <a:latin typeface="Times New Roman" panose="02020603050405020304" pitchFamily="18" charset="0"/>
                <a:ea typeface="MS PGothic" panose="020B0600070205080204" charset="-128"/>
                <a:cs typeface="Times New Roman" panose="02020603050405020304" pitchFamily="18" charset="0"/>
              </a:rPr>
              <a:t>Draft PAR for  NG OCC TG (489-00)</a:t>
            </a:r>
          </a:p>
          <a:p>
            <a:pPr lvl="1" algn="just">
              <a:lnSpc>
                <a:spcPct val="140000"/>
              </a:lnSpc>
            </a:pPr>
            <a:r>
              <a:rPr lang="en-US" altLang="en-US" sz="3600" dirty="0">
                <a:latin typeface="Times New Roman" panose="02020603050405020304" pitchFamily="18" charset="0"/>
                <a:ea typeface="MS PGothic" panose="020B0600070205080204" charset="-128"/>
                <a:cs typeface="Times New Roman" panose="02020603050405020304" pitchFamily="18" charset="0"/>
              </a:rPr>
              <a:t>Draft PAR for FSO TG (490-00)</a:t>
            </a:r>
          </a:p>
          <a:p>
            <a:pPr lvl="1" algn="just">
              <a:lnSpc>
                <a:spcPct val="140000"/>
              </a:lnSpc>
            </a:pPr>
            <a:r>
              <a:rPr lang="en-US" altLang="en-US" sz="3600" dirty="0">
                <a:latin typeface="Times New Roman" panose="02020603050405020304" pitchFamily="18" charset="0"/>
                <a:ea typeface="MS PGothic" panose="020B0600070205080204" charset="-128"/>
                <a:cs typeface="Times New Roman" panose="02020603050405020304" pitchFamily="18" charset="0"/>
              </a:rPr>
              <a:t>Extending Call for applications</a:t>
            </a:r>
          </a:p>
          <a:p>
            <a:pPr lvl="1" algn="just">
              <a:lnSpc>
                <a:spcPct val="140000"/>
              </a:lnSpc>
            </a:pPr>
            <a:r>
              <a:rPr lang="en-US" altLang="en-US" sz="3600" dirty="0">
                <a:latin typeface="Times New Roman" panose="02020603050405020304" pitchFamily="18" charset="0"/>
                <a:ea typeface="MS PGothic" panose="020B0600070205080204" charset="-128"/>
                <a:cs typeface="Times New Roman" panose="02020603050405020304" pitchFamily="18" charset="0"/>
              </a:rPr>
              <a:t>Possible PAR and CSD for future OCC TG and FSO TG</a:t>
            </a:r>
          </a:p>
          <a:p>
            <a:pPr lvl="1" algn="just">
              <a:lnSpc>
                <a:spcPct val="140000"/>
              </a:lnSpc>
            </a:pPr>
            <a:r>
              <a:rPr lang="en-US" altLang="en-US" sz="3600" dirty="0">
                <a:latin typeface="Times New Roman" panose="02020603050405020304" pitchFamily="18" charset="0"/>
                <a:ea typeface="MS PGothic" panose="020B0600070205080204" charset="-128"/>
                <a:cs typeface="Times New Roman" panose="02020603050405020304" pitchFamily="18" charset="0"/>
              </a:rPr>
              <a:t>Plan for Nov. meeting</a:t>
            </a:r>
          </a:p>
          <a:p>
            <a:pPr lvl="1" algn="just">
              <a:lnSpc>
                <a:spcPct val="140000"/>
              </a:lnSpc>
            </a:pPr>
            <a:r>
              <a:rPr lang="en-US" altLang="en-US" sz="3600" dirty="0">
                <a:latin typeface="Times New Roman" panose="02020603050405020304" pitchFamily="18" charset="0"/>
                <a:cs typeface="Times New Roman" panose="02020603050405020304" pitchFamily="18" charset="0"/>
              </a:rPr>
              <a:t>Adjourn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57200"/>
            <a:ext cx="8229600" cy="1143000"/>
          </a:xfrm>
        </p:spPr>
        <p:txBody>
          <a:bodyPr>
            <a:normAutofit/>
          </a:bodyPr>
          <a:lstStyle/>
          <a:p>
            <a:r>
              <a:rPr lang="en-US" altLang="ja-JP" sz="4000" dirty="0">
                <a:latin typeface="Times New Roman" panose="02020603050405020304"/>
                <a:ea typeface="MS PGothic" panose="020B0600070205080204" charset="-128"/>
                <a:cs typeface="Times New Roman" panose="02020603050405020304"/>
              </a:rPr>
              <a:t>Plan for Nov.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381000" y="1752600"/>
            <a:ext cx="8640960" cy="3887944"/>
          </a:xfrm>
        </p:spPr>
        <p:txBody>
          <a:bodyPr vert="horz" lIns="91440" tIns="45720" rIns="91440" bIns="45720" rtlCol="0" anchor="t">
            <a:normAutofit/>
          </a:bodyPr>
          <a:lstStyle/>
          <a:p>
            <a:pPr algn="just"/>
            <a:r>
              <a:rPr lang="en-US" altLang="it-IT" sz="2800" dirty="0">
                <a:latin typeface="Times New Roman" panose="02020603050405020304"/>
                <a:ea typeface="MS PGothic" panose="020B0600070205080204" charset="-128"/>
                <a:cs typeface="Times New Roman" panose="02020603050405020304"/>
              </a:rPr>
              <a:t>3 </a:t>
            </a:r>
            <a:r>
              <a:rPr lang="it-IT" altLang="ko-KR" sz="2800" dirty="0">
                <a:latin typeface="Times New Roman" panose="02020603050405020304"/>
                <a:ea typeface="MS PGothic" panose="020B0600070205080204" charset="-128"/>
                <a:cs typeface="Times New Roman" panose="02020603050405020304"/>
              </a:rPr>
              <a:t>Time</a:t>
            </a:r>
            <a:r>
              <a:rPr lang="ko-KR" altLang="en-US" sz="2800" dirty="0">
                <a:latin typeface="Times New Roman" panose="02020603050405020304"/>
                <a:ea typeface="MS PGothic" panose="020B0600070205080204" charset="-128"/>
                <a:cs typeface="Times New Roman" panose="02020603050405020304"/>
              </a:rPr>
              <a:t> </a:t>
            </a:r>
            <a:r>
              <a:rPr lang="en-US" altLang="ko-KR" sz="2800" dirty="0">
                <a:latin typeface="Times New Roman" panose="02020603050405020304"/>
                <a:ea typeface="MS PGothic" panose="020B0600070205080204" charset="-128"/>
                <a:cs typeface="Times New Roman" panose="02020603050405020304"/>
              </a:rPr>
              <a:t>slots: PM2</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229600" cy="1143000"/>
          </a:xfrm>
        </p:spPr>
        <p:txBody>
          <a:bodyPr>
            <a:normAutofit/>
          </a:bodyPr>
          <a:lstStyle/>
          <a:p>
            <a:pPr lvl="1" algn="ctr"/>
            <a:r>
              <a:rPr lang="en-US" altLang="ja-JP" sz="4000" dirty="0">
                <a:latin typeface="Times New Roman" panose="02020603050405020304" pitchFamily="18" charset="0"/>
                <a:cs typeface="Times New Roman" panose="02020603050405020304" pitchFamily="18" charset="0"/>
              </a:rPr>
              <a:t>Plan for IG NG-OWC</a:t>
            </a:r>
          </a:p>
        </p:txBody>
      </p:sp>
      <p:sp>
        <p:nvSpPr>
          <p:cNvPr id="7" name="Rectangle 3"/>
          <p:cNvSpPr>
            <a:spLocks noGrp="1" noChangeArrowheads="1"/>
          </p:cNvSpPr>
          <p:nvPr>
            <p:ph idx="1"/>
          </p:nvPr>
        </p:nvSpPr>
        <p:spPr>
          <a:xfrm>
            <a:off x="251520" y="2057400"/>
            <a:ext cx="8640960" cy="3887944"/>
          </a:xfrm>
        </p:spPr>
        <p:txBody>
          <a:bodyPr vert="horz" lIns="91440" tIns="45720" rIns="91440" bIns="45720" rtlCol="0" anchor="t">
            <a:normAutofit/>
          </a:bodyPr>
          <a:lstStyle/>
          <a:p>
            <a:pPr algn="just"/>
            <a:r>
              <a:rPr lang="en-US" altLang="ko-KR" sz="2800" dirty="0">
                <a:latin typeface="Times New Roman" panose="02020603050405020304" pitchFamily="18" charset="0"/>
                <a:ea typeface="굴림" panose="020B0600000101010101" charset="-127"/>
                <a:cs typeface="Times New Roman" panose="02020603050405020304" pitchFamily="18" charset="0"/>
              </a:rPr>
              <a:t>Invite contributors from companies worldwide</a:t>
            </a:r>
          </a:p>
          <a:p>
            <a:pPr algn="just"/>
            <a:r>
              <a:rPr lang="en-US" altLang="ko-KR" sz="2800" i="0" u="none" strike="noStrike" dirty="0">
                <a:effectLst/>
                <a:latin typeface="Times New Roman" panose="02020603050405020304" pitchFamily="18" charset="0"/>
                <a:ea typeface="맑은 고딕" panose="020B0503020000020004" pitchFamily="34" charset="-127"/>
              </a:rPr>
              <a:t>IEEE 802.15 IG NG-OWC (OCC or FSO) Extended Call For Applications</a:t>
            </a:r>
          </a:p>
          <a:p>
            <a:pPr marL="0" indent="0" algn="just">
              <a:buNone/>
            </a:pPr>
            <a:r>
              <a:rPr lang="en-US" altLang="ja-JP" sz="2800" dirty="0">
                <a:latin typeface="Times New Roman" panose="02020603050405020304" pitchFamily="18" charset="0"/>
                <a:ea typeface="맑은 고딕" panose="020B0503020000020004" pitchFamily="34" charset="-127"/>
                <a:cs typeface="Times New Roman" panose="02020603050405020304"/>
              </a:rPr>
              <a:t> </a:t>
            </a:r>
            <a:r>
              <a:rPr lang="en-US" altLang="ja-JP" sz="2800" dirty="0">
                <a:solidFill>
                  <a:srgbClr val="FF0000"/>
                </a:solidFill>
                <a:latin typeface="Times New Roman" panose="02020603050405020304" pitchFamily="18" charset="0"/>
                <a:ea typeface="맑은 고딕" panose="020B0503020000020004" pitchFamily="34" charset="-127"/>
                <a:cs typeface="Times New Roman" panose="02020603050405020304"/>
                <a:hlinkClick r:id="rId2"/>
              </a:rPr>
              <a:t>https://mentor.ieee.org/802.15/dcn/25/15-25-0162-02-07ma-ieee-802-15-ig-ng-owc-call-for-applications.doc</a:t>
            </a:r>
            <a:endParaRPr lang="en-US" altLang="ja-JP" sz="2800" dirty="0">
              <a:latin typeface="Times New Roman" panose="02020603050405020304"/>
              <a:ea typeface="MS PGothic" panose="020B0600070205080204" charset="-128"/>
              <a:cs typeface="Times New Roman" panose="02020603050405020304"/>
            </a:endParaRPr>
          </a:p>
          <a:p>
            <a:pPr algn="just"/>
            <a:endParaRPr lang="en-US" dirty="0">
              <a:latin typeface="Times New Roman" panose="02020603050405020304" pitchFamily="18" charset="0"/>
              <a:cs typeface="Times New Roman" panose="02020603050405020304" pitchFamily="18" charset="0"/>
            </a:endParaRPr>
          </a:p>
          <a:p>
            <a:pPr algn="just"/>
            <a:endParaRPr lang="en-US" altLang="ko-KR" sz="2800" dirty="0">
              <a:solidFill>
                <a:srgbClr val="0070C0"/>
              </a:solidFill>
              <a:latin typeface="Times New Roman" panose="02020603050405020304" pitchFamily="18" charset="0"/>
              <a:ea typeface="굴림" panose="020B0600000101010101" charset="-127"/>
              <a:cs typeface="Times New Roman" panose="02020603050405020304" pitchFamily="18" charset="0"/>
            </a:endParaRPr>
          </a:p>
          <a:p>
            <a:pPr algn="just">
              <a:lnSpc>
                <a:spcPct val="80000"/>
              </a:lnSpc>
            </a:pPr>
            <a:endParaRPr lang="en-US" altLang="ko-KR" sz="2800" dirty="0">
              <a:solidFill>
                <a:srgbClr val="000000"/>
              </a:solidFill>
              <a:latin typeface="Times New Roman" panose="02020603050405020304" pitchFamily="18" charset="0"/>
              <a:ea typeface="굴림" panose="020B0600000101010101" charset="-127"/>
              <a:cs typeface="Times New Roman" panose="02020603050405020304" pitchFamily="18" charset="0"/>
            </a:endParaRPr>
          </a:p>
          <a:p>
            <a:pPr marL="0" indent="0" algn="just">
              <a:buNone/>
            </a:pPr>
            <a:endParaRPr lang="en-US" altLang="ja-JP" sz="2000" dirty="0">
              <a:latin typeface="Times New Roman" panose="02020603050405020304" pitchFamily="18" charset="0"/>
              <a:ea typeface="MS PGothic" panose="020B0600070205080204" charset="-128"/>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589</Words>
  <Application>Microsoft Macintosh PowerPoint</Application>
  <PresentationFormat>On-screen Show (4:3)</PresentationFormat>
  <Paragraphs>53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MS PGothic</vt:lpstr>
      <vt:lpstr>Arial</vt:lpstr>
      <vt:lpstr>Calibri</vt:lpstr>
      <vt:lpstr>Times New Roman</vt:lpstr>
      <vt:lpstr>Office Theme</vt:lpstr>
      <vt:lpstr>PowerPoint Presentation</vt:lpstr>
      <vt:lpstr>PowerPoint Presentation</vt:lpstr>
      <vt:lpstr>Session Objectives</vt:lpstr>
      <vt:lpstr>Session Schedule</vt:lpstr>
      <vt:lpstr>Accomplishment for the meeting</vt:lpstr>
      <vt:lpstr>Accomplishment for the meeting</vt:lpstr>
      <vt:lpstr>Plan for Nov. Meeting</vt:lpstr>
      <vt:lpstr>Plan for IG NG-OWC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Ida Bagus Krishna Yoga Utama</cp:lastModifiedBy>
  <cp:revision>1023</cp:revision>
  <cp:lastPrinted>2017-05-07T15:48:00Z</cp:lastPrinted>
  <dcterms:created xsi:type="dcterms:W3CDTF">2010-05-15T17:50:00Z</dcterms:created>
  <dcterms:modified xsi:type="dcterms:W3CDTF">2025-09-19T01:53:19Z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78DB4E6C29DB4BF1A4ADA24F4AC81C6B_13</vt:lpwstr>
  </property>
  <property fmtid="{D5CDD505-2E9C-101B-9397-08002B2CF9AE}" pid="3" name="KSOProductBuildVer">
    <vt:lpwstr>1033-12.2.0.22549</vt:lpwstr>
  </property>
</Properties>
</file>