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2" autoAdjust="0"/>
    <p:restoredTop sz="93488" autoAdjust="0"/>
  </p:normalViewPr>
  <p:slideViewPr>
    <p:cSldViewPr showGuides="1">
      <p:cViewPr varScale="1">
        <p:scale>
          <a:sx n="82" d="100"/>
          <a:sy n="82" d="100"/>
        </p:scale>
        <p:origin x="1363" y="72"/>
      </p:cViewPr>
      <p:guideLst>
        <p:guide orient="horz" pos="2160"/>
        <p:guide pos="2884"/>
      </p:guideLst>
    </p:cSldViewPr>
  </p:slideViewPr>
  <p:notesTextViewPr>
    <p:cViewPr>
      <p:scale>
        <a:sx n="100" d="100"/>
        <a:sy n="100" d="100"/>
      </p:scale>
      <p:origin x="0" y="0"/>
    </p:cViewPr>
  </p:notesTextViewPr>
  <p:notesViewPr>
    <p:cSldViewPr>
      <p:cViewPr varScale="1">
        <p:scale>
          <a:sx n="108" d="100"/>
          <a:sy n="108" d="100"/>
        </p:scale>
        <p:origin x="1158" y="114"/>
      </p:cViewPr>
      <p:guideLst>
        <p:guide orient="horz" pos="2928"/>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July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9/18/2025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9/18/2025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9/18/2025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27355" y="114935"/>
            <a:ext cx="2767965" cy="368300"/>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September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86400" y="105697"/>
            <a:ext cx="32766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it-IT" altLang="ko-KR" sz="1800" b="0" i="0" kern="1200" dirty="0">
                <a:solidFill>
                  <a:schemeClr val="tx1"/>
                </a:solidFill>
                <a:effectLst/>
                <a:latin typeface="+mn-lt"/>
                <a:ea typeface="+mn-ea"/>
                <a:cs typeface="+mn-cs"/>
              </a:rPr>
              <a:t>DCN </a:t>
            </a:r>
            <a:r>
              <a:rPr lang="it-IT" altLang="ko-KR" sz="1800" b="1" i="0" kern="1200" dirty="0">
                <a:solidFill>
                  <a:schemeClr val="tx1"/>
                </a:solidFill>
                <a:effectLst/>
                <a:latin typeface="+mn-lt"/>
                <a:ea typeface="+mn-ea"/>
                <a:cs typeface="+mn-cs"/>
              </a:rPr>
              <a:t>15-25-0494-00-07ma</a:t>
            </a:r>
            <a:endParaRPr lang="en-US" altLang="it-IT" sz="2000" b="0" i="0" kern="1200" dirty="0">
              <a:solidFill>
                <a:schemeClr val="tx1"/>
              </a:solidFill>
              <a:effectLst/>
              <a:highlight>
                <a:srgbClr val="FFFFFF"/>
              </a:highlight>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9/18/2025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9/18/2025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9/18/2025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9/18/2025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9/18/2025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9/18/2025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9/18/2025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5/15-25-0162-02-07ma-ieee-802-15-ig-ng-owc-call-for-applications.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57200" y="838200"/>
            <a:ext cx="8229600" cy="5539105"/>
          </a:xfrm>
          <a:prstGeom prst="rect">
            <a:avLst/>
          </a:prstGeom>
          <a:noFill/>
          <a:ln w="12700">
            <a:noFill/>
            <a:miter lim="800000"/>
            <a:headEnd type="none" w="sm" len="sm"/>
            <a:tailEnd type="none" w="sm" len="sm"/>
          </a:ln>
          <a:effectLst/>
        </p:spPr>
        <p:txBody>
          <a:bodyPr wrap="square" lIns="91440" tIns="45720" rIns="91440" bIns="45720" anchor="t">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IEEE 802.15 IG NG-OWC Closing Report (September 2025)</a:t>
            </a:r>
          </a:p>
          <a:p>
            <a:r>
              <a:rPr lang="en-US" altLang="ja-JP" sz="1600" b="1" dirty="0">
                <a:latin typeface="Times New Roman" panose="02020603050405020304"/>
                <a:ea typeface="MS PGothic" panose="020B0600070205080204" charset="-128"/>
                <a:cs typeface="Times New Roman" panose="02020603050405020304"/>
              </a:rPr>
              <a:t>Date Submitted: </a:t>
            </a:r>
            <a:r>
              <a:rPr lang="en-US" altLang="ja-JP" sz="1600" dirty="0">
                <a:latin typeface="Times New Roman" panose="02020603050405020304"/>
                <a:ea typeface="MS PGothic" panose="020B0600070205080204" charset="-128"/>
                <a:cs typeface="Times New Roman" panose="02020603050405020304"/>
              </a:rPr>
              <a:t>September 17, 2025	</a:t>
            </a:r>
          </a:p>
          <a:p>
            <a:r>
              <a:rPr lang="en-US" altLang="ja-JP" sz="1600" b="1" dirty="0">
                <a:latin typeface="Times New Roman" panose="02020603050405020304"/>
                <a:ea typeface="MS PGothic" panose="020B0600070205080204" charset="-128"/>
                <a:cs typeface="Times New Roman" panose="02020603050405020304"/>
              </a:rPr>
              <a:t>Source:</a:t>
            </a:r>
            <a:r>
              <a:rPr lang="en-US" altLang="ja-JP" sz="1600" dirty="0">
                <a:latin typeface="Times New Roman" panose="02020603050405020304"/>
                <a:ea typeface="MS PGothic" panose="020B0600070205080204" charset="-128"/>
                <a:cs typeface="Times New Roman" panose="02020603050405020304"/>
              </a:rPr>
              <a:t> </a:t>
            </a:r>
            <a:r>
              <a:rPr lang="en-US" altLang="zh-CN" sz="1600" dirty="0">
                <a:latin typeface="Times New Roman" panose="02020603050405020304"/>
                <a:ea typeface="SimSun" panose="02010600030101010101" pitchFamily="2" charset="-122"/>
                <a:cs typeface="Times New Roman" panose="02020603050405020304"/>
              </a:rPr>
              <a:t>Yeong Min Jang</a:t>
            </a:r>
            <a:r>
              <a:rPr lang="en-US" altLang="zh-CN" sz="1600" dirty="0">
                <a:latin typeface="Times New Roman" panose="02020603050405020304"/>
                <a:ea typeface="MS PGothic" panose="020B0600070205080204" charset="-128"/>
                <a:cs typeface="Times New Roman" panose="02020603050405020304"/>
              </a:rPr>
              <a:t>,</a:t>
            </a:r>
            <a:r>
              <a:rPr lang="en-US" altLang="ja-JP" sz="1600" dirty="0">
                <a:latin typeface="Times New Roman" panose="02020603050405020304"/>
                <a:ea typeface="MS PGothic" panose="020B0600070205080204" charset="-128"/>
                <a:cs typeface="Times New Roman" panose="02020603050405020304"/>
              </a:rPr>
              <a:t> </a:t>
            </a:r>
            <a:r>
              <a:rPr lang="en-US" altLang="ko-KR" sz="1600" dirty="0">
                <a:latin typeface="Times New Roman" panose="02020603050405020304"/>
                <a:ea typeface="굴림" panose="020B0600000101010101" charset="-127"/>
                <a:cs typeface="Times New Roman" panose="02020603050405020304"/>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a:ea typeface="MS PGothic" panose="020B0600070205080204" charset="-128"/>
                <a:cs typeface="Times New Roman" panose="02020603050405020304"/>
              </a:rPr>
              <a:t>Address: Kookmin University, 77 </a:t>
            </a:r>
            <a:r>
              <a:rPr lang="en-US" altLang="ja-JP" sz="1600" dirty="0" err="1">
                <a:latin typeface="Times New Roman" panose="02020603050405020304"/>
                <a:ea typeface="MS PGothic" panose="020B0600070205080204" charset="-128"/>
                <a:cs typeface="Times New Roman" panose="02020603050405020304"/>
              </a:rPr>
              <a:t>Jeongneung</a:t>
            </a:r>
            <a:r>
              <a:rPr lang="en-US" altLang="ja-JP" sz="1600" dirty="0">
                <a:latin typeface="Times New Roman" panose="02020603050405020304"/>
                <a:ea typeface="MS PGothic" panose="020B0600070205080204" charset="-128"/>
                <a:cs typeface="Times New Roman" panose="02020603050405020304"/>
              </a:rPr>
              <a:t>-Ro, </a:t>
            </a:r>
            <a:r>
              <a:rPr lang="en-US" altLang="ja-JP" sz="1600" dirty="0" err="1">
                <a:latin typeface="Times New Roman" panose="02020603050405020304"/>
                <a:ea typeface="MS PGothic" panose="020B0600070205080204" charset="-128"/>
                <a:cs typeface="Times New Roman" panose="02020603050405020304"/>
              </a:rPr>
              <a:t>Seongbuk</a:t>
            </a:r>
            <a:r>
              <a:rPr lang="en-US" altLang="ja-JP" sz="1600" dirty="0">
                <a:latin typeface="Times New Roman" panose="02020603050405020304"/>
                <a:ea typeface="MS PGothic" panose="020B0600070205080204" charset="-128"/>
                <a:cs typeface="Times New Roman" panose="02020603050405020304"/>
              </a:rPr>
              <a:t>-Gu, Seoul, 02707,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a:ea typeface="MS PGothic" panose="020B0600070205080204" charset="-128"/>
                <a:cs typeface="Times New Roman" panose="02020603050405020304"/>
              </a:rPr>
              <a:t>Abstract:</a:t>
            </a:r>
            <a:r>
              <a:rPr lang="en-US" altLang="ja-JP" sz="1600" dirty="0">
                <a:latin typeface="Times New Roman" panose="02020603050405020304"/>
                <a:ea typeface="MS PGothic" panose="020B0600070205080204" charset="-128"/>
                <a:cs typeface="Times New Roman" panose="02020603050405020304"/>
              </a:rPr>
              <a:t>	IG NG-OWC Closing Report for September 2025</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 </a:t>
            </a:r>
            <a:r>
              <a:rPr lang="en-US" altLang="ja-JP" sz="1600" dirty="0">
                <a:latin typeface="Times New Roman" panose="02020603050405020304" pitchFamily="18" charset="0"/>
                <a:ea typeface="MS PGothic" panose="020B0600070205080204" charset="-128"/>
                <a:cs typeface="Times New Roman" panose="02020603050405020304" pitchFamily="18" charset="0"/>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IEEE 802.15 IG NG-OWC</a:t>
            </a:r>
            <a:br>
              <a:rPr lang="en-US" altLang="ja-JP" b="1" dirty="0">
                <a:ea typeface="MS PGothic" panose="020B0600070205080204" charset="-128"/>
              </a:rPr>
            </a:br>
            <a:br>
              <a:rPr lang="en-US" altLang="ja-JP" b="1" dirty="0">
                <a:ea typeface="MS PGothic" panose="020B0600070205080204" charset="-128"/>
              </a:rPr>
            </a:br>
            <a:r>
              <a:rPr lang="en-US" altLang="ja-JP" dirty="0">
                <a:ea typeface="MS PGothic" panose="020B0600070205080204" charset="-128"/>
              </a:rPr>
              <a:t>Closing report</a:t>
            </a: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September 17, 2025</a:t>
            </a:r>
            <a:endParaRPr lang="ja-JP" altLang="ja-JP" dirty="0">
              <a:ea typeface="MS PGothic" panose="020B060007020508020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ten contributions related to the future of next generation OWC(OCC, FSO) technology</a:t>
            </a:r>
          </a:p>
          <a:p>
            <a:pPr algn="just"/>
            <a:r>
              <a:rPr lang="en-US" altLang="ja-JP" sz="2800" dirty="0">
                <a:latin typeface="Times New Roman" panose="02020603050405020304" pitchFamily="18" charset="0"/>
                <a:cs typeface="Times New Roman" panose="02020603050405020304" pitchFamily="18" charset="0"/>
              </a:rPr>
              <a:t>Extended </a:t>
            </a:r>
            <a:r>
              <a:rPr lang="en-US" altLang="ja-JP" sz="2800" dirty="0">
                <a:solidFill>
                  <a:prstClr val="black"/>
                </a:solidFill>
                <a:latin typeface="Times New Roman" panose="02020603050405020304" pitchFamily="18" charset="0"/>
                <a:cs typeface="Times New Roman" panose="02020603050405020304" pitchFamily="18" charset="0"/>
              </a:rPr>
              <a:t>Call for Applications on IG NG-OWC </a:t>
            </a:r>
            <a:r>
              <a:rPr lang="it-IT" altLang="ko-KR" sz="2800" dirty="0">
                <a:solidFill>
                  <a:prstClr val="black"/>
                </a:solidFill>
                <a:latin typeface="Times New Roman" panose="02020603050405020304" pitchFamily="18" charset="0"/>
                <a:cs typeface="Times New Roman" panose="02020603050405020304" pitchFamily="18" charset="0"/>
              </a:rPr>
              <a:t>by</a:t>
            </a:r>
            <a:r>
              <a:rPr lang="ko-KR" altLang="en-US" sz="2800" dirty="0">
                <a:solidFill>
                  <a:prstClr val="black"/>
                </a:solidFill>
                <a:latin typeface="Times New Roman" panose="02020603050405020304" pitchFamily="18" charset="0"/>
                <a:cs typeface="Times New Roman" panose="02020603050405020304" pitchFamily="18" charset="0"/>
              </a:rPr>
              <a:t> </a:t>
            </a:r>
            <a:r>
              <a:rPr lang="en-US" altLang="ko-KR" sz="2800" dirty="0">
                <a:solidFill>
                  <a:prstClr val="black"/>
                </a:solidFill>
                <a:latin typeface="Times New Roman" panose="02020603050405020304" pitchFamily="18" charset="0"/>
                <a:cs typeface="Times New Roman" panose="02020603050405020304" pitchFamily="18" charset="0"/>
              </a:rPr>
              <a:t>Nov. meeting</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lvl="0" algn="just"/>
            <a:r>
              <a:rPr lang="en-US" altLang="ja-JP" dirty="0">
                <a:latin typeface="Times New Roman" panose="02020603050405020304" pitchFamily="18" charset="0"/>
                <a:cs typeface="Times New Roman" panose="02020603050405020304" pitchFamily="18" charset="0"/>
              </a:rPr>
              <a:t>IG NG-OWC scheduled 2 time slots in this week meeting </a:t>
            </a:r>
          </a:p>
          <a:p>
            <a:pPr marL="0" lvl="0" indent="0" algn="just">
              <a:buNone/>
            </a:pPr>
            <a:r>
              <a:rPr lang="en-US" altLang="ja-JP" sz="2400" dirty="0">
                <a:latin typeface="Times New Roman" panose="02020603050405020304"/>
                <a:ea typeface="MS PGothic" panose="020B0600070205080204" charset="-128"/>
                <a:cs typeface="Times New Roman" panose="02020603050405020304"/>
              </a:rPr>
              <a:t>   </a:t>
            </a:r>
            <a:r>
              <a:rPr lang="en-US" altLang="ja-JP" sz="2000" dirty="0">
                <a:latin typeface="Times New Roman" panose="02020603050405020304"/>
                <a:ea typeface="MS PGothic" panose="020B0600070205080204" charset="-128"/>
                <a:cs typeface="Times New Roman" panose="02020603050405020304"/>
              </a:rPr>
              <a:t>- Tue. PM2 and Wed. PM2</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algn="just">
              <a:lnSpc>
                <a:spcPct val="110000"/>
              </a:lnSpc>
            </a:pPr>
            <a:r>
              <a:rPr lang="en-US" altLang="ja-JP" sz="1800" b="1" dirty="0">
                <a:latin typeface="Times New Roman" panose="02020603050405020304"/>
                <a:ea typeface="MS PGothic" panose="020B0600070205080204" charset="-128"/>
                <a:cs typeface="Times New Roman" panose="02020603050405020304"/>
              </a:rPr>
              <a:t>1</a:t>
            </a:r>
            <a:r>
              <a:rPr lang="en-US" altLang="ja-JP" sz="1800" b="1" baseline="30000" dirty="0">
                <a:latin typeface="Times New Roman" panose="02020603050405020304"/>
                <a:ea typeface="MS PGothic" panose="020B0600070205080204" charset="-128"/>
                <a:cs typeface="Times New Roman" panose="02020603050405020304"/>
              </a:rPr>
              <a:t>st</a:t>
            </a:r>
            <a:r>
              <a:rPr lang="en-US" altLang="ja-JP" sz="1800" b="1" dirty="0">
                <a:latin typeface="Times New Roman" panose="02020603050405020304"/>
                <a:ea typeface="MS PGothic" panose="020B0600070205080204" charset="-128"/>
                <a:cs typeface="Times New Roman" panose="02020603050405020304"/>
              </a:rPr>
              <a:t> Slot: Tue. PM2</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rPr>
              <a:t>Meeting Objectives and Agenda Approval (</a:t>
            </a:r>
            <a:r>
              <a:rPr lang="en-US" altLang="en-US" sz="1600" dirty="0">
                <a:latin typeface="Times New Roman" panose="02020603050405020304" pitchFamily="18" charset="0"/>
                <a:ea typeface="MS PGothic" panose="020B0600070205080204" charset="-128"/>
                <a:cs typeface="Times New Roman" panose="02020603050405020304" pitchFamily="18" charset="0"/>
              </a:rPr>
              <a:t>449-01</a:t>
            </a:r>
            <a:r>
              <a:rPr lang="en-US" altLang="ja-JP" sz="1600" dirty="0">
                <a:latin typeface="Times New Roman" panose="02020603050405020304" pitchFamily="18" charset="0"/>
                <a:ea typeface="MS PGothic" panose="020B0600070205080204" charset="-128"/>
                <a:cs typeface="Times New Roman" panose="02020603050405020304" pitchFamily="18" charset="0"/>
              </a:rPr>
              <a:t>)</a:t>
            </a:r>
          </a:p>
          <a:p>
            <a:pPr lvl="1" algn="just">
              <a:lnSpc>
                <a:spcPct val="110000"/>
              </a:lnSpc>
            </a:pPr>
            <a:r>
              <a:rPr lang="en-US" altLang="ko-KR" sz="1600" dirty="0">
                <a:latin typeface="Times New Roman" panose="02020603050405020304" pitchFamily="18" charset="0"/>
                <a:ea typeface="MS PGothic" panose="020B0600070205080204" charset="-128"/>
                <a:cs typeface="Times New Roman" panose="02020603050405020304" pitchFamily="18" charset="0"/>
                <a:sym typeface="+mn-ea"/>
              </a:rPr>
              <a:t>Review and Approval for IG NG-OWC March 2025 Wireless Plenary Meeting Minutes (400-00)</a:t>
            </a:r>
          </a:p>
          <a:p>
            <a:pPr lvl="1" algn="just">
              <a:lnSpc>
                <a:spcPct val="110000"/>
              </a:lnSpc>
            </a:pPr>
            <a:r>
              <a:rPr lang="en-US" altLang="ko-KR" sz="1600" dirty="0">
                <a:latin typeface="Times New Roman" panose="02020603050405020304" pitchFamily="18" charset="0"/>
                <a:ea typeface="MS PGothic" panose="020B0600070205080204" charset="-128"/>
                <a:cs typeface="Times New Roman" panose="02020603050405020304" pitchFamily="18" charset="0"/>
              </a:rPr>
              <a:t>Mr. Krishna was appointed as the secretary.</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  (463-00) </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rPr>
              <a:t>UAV Swarm Localization and Synchronization via OCC (464-00)</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Mobility-Aware MAC Protocol for Next-Generation OWC Systems (465-00)</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Standardization Framework for Object Tracking in Optical Camera Communication Systems (466-00)</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Lightweight Cryptographic Algorithm for Drone-to-Drone Communication (467-00)</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pPr lvl="1" algn="just">
              <a:lnSpc>
                <a:spcPct val="110000"/>
              </a:lnSpc>
            </a:pPr>
            <a:r>
              <a:rPr lang="en-US" altLang="ja-JP" sz="1600" dirty="0">
                <a:latin typeface="Times New Roman" panose="02020603050405020304" pitchFamily="18" charset="0"/>
                <a:cs typeface="Times New Roman" panose="02020603050405020304" pitchFamily="18" charset="0"/>
              </a:rPr>
              <a:t>Recess</a:t>
            </a:r>
          </a:p>
          <a:p>
            <a:pPr lvl="1" algn="just">
              <a:lnSpc>
                <a:spcPct val="110000"/>
              </a:lnSpc>
            </a:pPr>
            <a:endParaRPr lang="en-US" altLang="ja-JP"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224915"/>
            <a:ext cx="8331200" cy="5023485"/>
          </a:xfrm>
        </p:spPr>
        <p:txBody>
          <a:bodyPr vert="horz" lIns="91440" tIns="45720" rIns="91440" bIns="45720" rtlCol="0" anchor="t">
            <a:normAutofit fontScale="45000" lnSpcReduction="20000"/>
          </a:bodyPr>
          <a:lstStyle/>
          <a:p>
            <a:pPr algn="just">
              <a:lnSpc>
                <a:spcPct val="120000"/>
              </a:lnSpc>
            </a:pPr>
            <a:r>
              <a:rPr lang="en-US" altLang="ja-JP" sz="3600" dirty="0">
                <a:latin typeface="Times New Roman" panose="02020603050405020304" pitchFamily="18" charset="0"/>
                <a:cs typeface="Times New Roman" panose="02020603050405020304" pitchFamily="18" charset="0"/>
              </a:rPr>
              <a:t>2</a:t>
            </a:r>
            <a:r>
              <a:rPr lang="en-US" altLang="ja-JP" sz="3600" baseline="30000" dirty="0">
                <a:latin typeface="Times New Roman" panose="02020603050405020304" pitchFamily="18" charset="0"/>
                <a:cs typeface="Times New Roman" panose="02020603050405020304" pitchFamily="18" charset="0"/>
              </a:rPr>
              <a:t>nd</a:t>
            </a:r>
            <a:r>
              <a:rPr lang="en-US" altLang="ja-JP" sz="3600" dirty="0">
                <a:latin typeface="Times New Roman" panose="02020603050405020304" pitchFamily="18" charset="0"/>
                <a:cs typeface="Times New Roman" panose="02020603050405020304" pitchFamily="18" charset="0"/>
              </a:rPr>
              <a:t> Slot: Wed. PM2</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Meeting objectives and agenda approval (</a:t>
            </a:r>
            <a:r>
              <a:rPr lang="en-US" altLang="en-US" sz="3600" dirty="0">
                <a:latin typeface="Times New Roman" panose="02020603050405020304" pitchFamily="18" charset="0"/>
                <a:ea typeface="MS PGothic" panose="020B0600070205080204" charset="-128"/>
                <a:cs typeface="Times New Roman" panose="02020603050405020304" pitchFamily="18" charset="0"/>
              </a:rPr>
              <a:t>449-03</a:t>
            </a:r>
            <a:r>
              <a:rPr lang="en-US" altLang="ja-JP" sz="3600" dirty="0">
                <a:latin typeface="Times New Roman" panose="02020603050405020304" pitchFamily="18" charset="0"/>
                <a:ea typeface="MS PGothic" panose="020B0600070205080204" charset="-128"/>
                <a:cs typeface="Times New Roman" panose="02020603050405020304" pitchFamily="18" charset="0"/>
              </a:rPr>
              <a:t>) </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3600" dirty="0">
                <a:latin typeface="Times New Roman" panose="02020603050405020304" pitchFamily="18" charset="0"/>
                <a:ea typeface="MS PGothic" panose="020B0600070205080204" charset="-128"/>
                <a:cs typeface="Times New Roman" panose="02020603050405020304" pitchFamily="18" charset="0"/>
              </a:rPr>
              <a:t>Future Directions for UAV FSO Link Pointing Error Optimization (468-00)</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and ETRI titled "</a:t>
            </a:r>
            <a:r>
              <a:rPr lang="en-US" altLang="ko-KR" sz="3600" dirty="0">
                <a:latin typeface="Times New Roman" panose="02020603050405020304" pitchFamily="18" charset="0"/>
                <a:ea typeface="MS PGothic" panose="020B0600070205080204" charset="-128"/>
                <a:cs typeface="Times New Roman" panose="02020603050405020304" pitchFamily="18" charset="0"/>
              </a:rPr>
              <a:t>Adaptive Beamforming Prediction using LSTM for Enhanced ATP in UAV FSO Communication</a:t>
            </a:r>
            <a:r>
              <a:rPr lang="en-US" altLang="en-US" sz="3600" dirty="0">
                <a:latin typeface="Times New Roman" panose="02020603050405020304" pitchFamily="18" charset="0"/>
                <a:ea typeface="MS PGothic" panose="020B0600070205080204" charset="-128"/>
                <a:cs typeface="Times New Roman" panose="02020603050405020304" pitchFamily="18" charset="0"/>
              </a:rPr>
              <a:t> (491-00)</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3600" dirty="0">
                <a:latin typeface="Times New Roman" panose="02020603050405020304" pitchFamily="18" charset="0"/>
                <a:ea typeface="MS PGothic" panose="020B0600070205080204" charset="-128"/>
                <a:cs typeface="Times New Roman" panose="02020603050405020304" pitchFamily="18" charset="0"/>
              </a:rPr>
              <a:t>Small Form-factor and Lightweight Construction for Fast-Mobility FSO UAV System (470-00)</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Draft PAR for  NG OCC TG (489-00)</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Draft PAR for FSO TG (490-00)</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Extending Call for applications</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Possible PAR and CSD for future OCC TG and FSO TG</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Plan for Nov. meeting</a:t>
            </a:r>
          </a:p>
          <a:p>
            <a:pPr lvl="1" algn="just">
              <a:lnSpc>
                <a:spcPct val="140000"/>
              </a:lnSpc>
            </a:pPr>
            <a:r>
              <a:rPr lang="en-US" altLang="en-US" sz="3600" dirty="0">
                <a:latin typeface="Times New Roman" panose="02020603050405020304" pitchFamily="18" charset="0"/>
                <a:cs typeface="Times New Roman" panose="02020603050405020304" pitchFamily="18" charset="0"/>
              </a:rPr>
              <a:t>Adjourn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a:ea typeface="MS PGothic" panose="020B0600070205080204" charset="-128"/>
                <a:cs typeface="Times New Roman" panose="02020603050405020304"/>
              </a:rPr>
              <a:t>Plan for Nov.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p:spPr>
        <p:txBody>
          <a:bodyPr vert="horz" lIns="91440" tIns="45720" rIns="91440" bIns="45720" rtlCol="0" anchor="t">
            <a:normAutofit/>
          </a:bodyPr>
          <a:lstStyle/>
          <a:p>
            <a:pPr algn="just"/>
            <a:r>
              <a:rPr lang="en-US" altLang="it-IT" sz="2800" dirty="0">
                <a:latin typeface="Times New Roman" panose="02020603050405020304"/>
                <a:ea typeface="MS PGothic" panose="020B0600070205080204" charset="-128"/>
                <a:cs typeface="Times New Roman" panose="02020603050405020304"/>
              </a:rPr>
              <a:t>3 </a:t>
            </a:r>
            <a:r>
              <a:rPr lang="it-IT" altLang="ko-KR" sz="2800" dirty="0">
                <a:latin typeface="Times New Roman" panose="02020603050405020304"/>
                <a:ea typeface="MS PGothic" panose="020B0600070205080204" charset="-128"/>
                <a:cs typeface="Times New Roman" panose="02020603050405020304"/>
              </a:rPr>
              <a:t>Time</a:t>
            </a:r>
            <a:r>
              <a:rPr lang="ko-KR" altLang="en-US" sz="2800" dirty="0">
                <a:latin typeface="Times New Roman" panose="02020603050405020304"/>
                <a:ea typeface="MS PGothic" panose="020B0600070205080204" charset="-128"/>
                <a:cs typeface="Times New Roman" panose="02020603050405020304"/>
              </a:rPr>
              <a:t> </a:t>
            </a:r>
            <a:r>
              <a:rPr lang="en-US" altLang="ko-KR" sz="2800" dirty="0">
                <a:latin typeface="Times New Roman" panose="02020603050405020304"/>
                <a:ea typeface="MS PGothic" panose="020B0600070205080204" charset="-128"/>
                <a:cs typeface="Times New Roman" panose="02020603050405020304"/>
              </a:rPr>
              <a:t>slots: PM2</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p:spPr>
        <p:txBody>
          <a:bodyPr vert="horz" lIns="91440" tIns="45720" rIns="91440" bIns="45720" rtlCol="0" anchor="t">
            <a:normAutofit/>
          </a:bodyPr>
          <a:lstStyle/>
          <a:p>
            <a:pPr algn="just"/>
            <a:r>
              <a:rPr lang="en-US" altLang="ko-KR" sz="2800" dirty="0">
                <a:latin typeface="Times New Roman" panose="02020603050405020304" pitchFamily="18" charset="0"/>
                <a:ea typeface="굴림" panose="020B0600000101010101" charset="-127"/>
                <a:cs typeface="Times New Roman" panose="02020603050405020304" pitchFamily="18" charset="0"/>
              </a:rPr>
              <a:t>Invite contributors from companies worldwide</a:t>
            </a:r>
          </a:p>
          <a:p>
            <a:pPr algn="just"/>
            <a:r>
              <a:rPr lang="en-US" altLang="ko-KR" sz="2800" i="0" u="none" strike="noStrike" dirty="0">
                <a:effectLst/>
                <a:latin typeface="Times New Roman" panose="02020603050405020304" pitchFamily="18" charset="0"/>
                <a:ea typeface="맑은 고딕" panose="020B0503020000020004" pitchFamily="34" charset="-127"/>
              </a:rPr>
              <a:t>IEEE 802.15 IG NG-OWC (OCC or FSO) Extended Call For Applications</a:t>
            </a:r>
          </a:p>
          <a:p>
            <a:pPr marL="0" indent="0" algn="just">
              <a:buNone/>
            </a:pPr>
            <a:r>
              <a:rPr lang="en-US" altLang="ja-JP" sz="2800" dirty="0">
                <a:latin typeface="Times New Roman" panose="02020603050405020304" pitchFamily="18" charset="0"/>
                <a:ea typeface="맑은 고딕" panose="020B0503020000020004" pitchFamily="34" charset="-127"/>
                <a:cs typeface="Times New Roman" panose="02020603050405020304"/>
              </a:rPr>
              <a:t> </a:t>
            </a:r>
            <a:r>
              <a:rPr lang="en-US" altLang="ja-JP" sz="2800" dirty="0">
                <a:solidFill>
                  <a:srgbClr val="FF0000"/>
                </a:solidFill>
                <a:latin typeface="Times New Roman" panose="02020603050405020304" pitchFamily="18" charset="0"/>
                <a:ea typeface="맑은 고딕" panose="020B0503020000020004" pitchFamily="34" charset="-127"/>
                <a:cs typeface="Times New Roman" panose="02020603050405020304"/>
                <a:hlinkClick r:id="rId2"/>
              </a:rPr>
              <a:t>https://mentor.ieee.org/802.15/dcn/25/15-25-0162-02-07ma-ieee-802-15-ig-ng-owc-call-for-applications.doc</a:t>
            </a:r>
            <a:endParaRPr lang="en-US" altLang="ja-JP" sz="2800" dirty="0">
              <a:latin typeface="Times New Roman" panose="02020603050405020304"/>
              <a:ea typeface="MS PGothic" panose="020B0600070205080204" charset="-128"/>
              <a:cs typeface="Times New Roman" panose="02020603050405020304"/>
            </a:endParaRPr>
          </a:p>
          <a:p>
            <a:pPr algn="just"/>
            <a:endParaRPr lang="en-US" dirty="0">
              <a:latin typeface="Times New Roman" panose="02020603050405020304" pitchFamily="18" charset="0"/>
              <a:cs typeface="Times New Roman" panose="02020603050405020304" pitchFamily="18" charset="0"/>
            </a:endParaRPr>
          </a:p>
          <a:p>
            <a:pPr algn="just"/>
            <a:endParaRPr lang="en-US" altLang="ko-KR" sz="2800" dirty="0">
              <a:solidFill>
                <a:srgbClr val="0070C0"/>
              </a:solidFill>
              <a:latin typeface="Times New Roman" panose="02020603050405020304" pitchFamily="18" charset="0"/>
              <a:ea typeface="굴림" panose="020B0600000101010101" charset="-127"/>
              <a:cs typeface="Times New Roman" panose="02020603050405020304" pitchFamily="18" charset="0"/>
            </a:endParaRPr>
          </a:p>
          <a:p>
            <a:pPr algn="just">
              <a:lnSpc>
                <a:spcPct val="80000"/>
              </a:lnSpc>
            </a:pPr>
            <a:endParaRPr lang="en-US" altLang="ko-KR" sz="2800" dirty="0">
              <a:solidFill>
                <a:srgbClr val="000000"/>
              </a:solidFill>
              <a:latin typeface="Times New Roman" panose="02020603050405020304" pitchFamily="18" charset="0"/>
              <a:ea typeface="굴림" panose="020B0600000101010101" charset="-127"/>
              <a:cs typeface="Times New Roman" panose="02020603050405020304" pitchFamily="18" charset="0"/>
            </a:endParaRPr>
          </a:p>
          <a:p>
            <a:pPr marL="0" indent="0" algn="just">
              <a:buNone/>
            </a:pPr>
            <a:endParaRPr lang="en-US" altLang="ja-JP" sz="20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589</Words>
  <Application>Microsoft Office PowerPoint</Application>
  <PresentationFormat>화면 슬라이드 쇼(4:3)</PresentationFormat>
  <Paragraphs>53</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MS PGothic</vt:lpstr>
      <vt:lpstr>Arial</vt:lpstr>
      <vt:lpstr>Calibri</vt:lpstr>
      <vt:lpstr>Times New Roman</vt:lpstr>
      <vt:lpstr>Office Theme</vt:lpstr>
      <vt:lpstr>PowerPoint 프레젠테이션</vt:lpstr>
      <vt:lpstr>PowerPoint 프레젠테이션</vt:lpstr>
      <vt:lpstr>Session Objectives</vt:lpstr>
      <vt:lpstr>Session Schedule</vt:lpstr>
      <vt:lpstr>Accomplishment for the meeting</vt:lpstr>
      <vt:lpstr>Accomplishment for the meeting</vt:lpstr>
      <vt:lpstr>Plan for Nov.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1023</cp:revision>
  <cp:lastPrinted>2017-05-07T15:48:00Z</cp:lastPrinted>
  <dcterms:created xsi:type="dcterms:W3CDTF">2010-05-15T17:50:00Z</dcterms:created>
  <dcterms:modified xsi:type="dcterms:W3CDTF">2025-09-18T06:59:37Z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78DB4E6C29DB4BF1A4ADA24F4AC81C6B_13</vt:lpwstr>
  </property>
  <property fmtid="{D5CDD505-2E9C-101B-9397-08002B2CF9AE}" pid="3" name="KSOProductBuildVer">
    <vt:lpwstr>1033-12.2.0.22549</vt:lpwstr>
  </property>
</Properties>
</file>