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346" r:id="rId5"/>
    <p:sldId id="311" r:id="rId6"/>
    <p:sldId id="371" r:id="rId7"/>
    <p:sldId id="372" r:id="rId8"/>
    <p:sldId id="381" r:id="rId9"/>
    <p:sldId id="384" r:id="rId10"/>
    <p:sldId id="385" r:id="rId11"/>
    <p:sldId id="386" r:id="rId12"/>
    <p:sldId id="365" r:id="rId13"/>
    <p:sldId id="38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9AC44A-DC94-4999-BD32-CE1E0D72B1CD}" v="4" dt="2025-09-18T01:50:43.537"/>
    <p1510:client id="{58F2F900-98B1-411E-BB85-E6E54260FB9F}" v="1" dt="2025-09-18T01:52:34.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3548" autoAdjust="0"/>
  </p:normalViewPr>
  <p:slideViewPr>
    <p:cSldViewPr showGuides="1">
      <p:cViewPr varScale="1">
        <p:scale>
          <a:sx n="77" d="100"/>
          <a:sy n="77" d="100"/>
        </p:scale>
        <p:origin x="1781" y="4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9/18/2025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2</a:t>
            </a:fld>
            <a:endParaRPr lang="en-US"/>
          </a:p>
        </p:txBody>
      </p:sp>
    </p:spTree>
    <p:extLst>
      <p:ext uri="{BB962C8B-B14F-4D97-AF65-F5344CB8AC3E}">
        <p14:creationId xmlns:p14="http://schemas.microsoft.com/office/powerpoint/2010/main" val="539468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400110"/>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15-25-0385-00-07ma</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49423"/>
            <a:ext cx="1524000" cy="369332"/>
          </a:xfrm>
          <a:prstGeom prst="rect">
            <a:avLst/>
          </a:prstGeom>
          <a:noFill/>
        </p:spPr>
        <p:txBody>
          <a:bodyPr wrap="square" rtlCol="0">
            <a:spAutoFit/>
          </a:bodyPr>
          <a:lstStyle/>
          <a:p>
            <a:r>
              <a:rPr lang="it-IT" altLang="ko-KR" sz="1800" b="1" dirty="0">
                <a:latin typeface="Times New Roman" panose="02020603050405020304" pitchFamily="18" charset="0"/>
                <a:cs typeface="Times New Roman" panose="02020603050405020304" pitchFamily="18" charset="0"/>
              </a:rPr>
              <a:t>July</a:t>
            </a:r>
            <a:r>
              <a:rPr lang="ko-KR" altLang="en-US" sz="1800" b="1" dirty="0">
                <a:latin typeface="Times New Roman" panose="02020603050405020304" pitchFamily="18" charset="0"/>
                <a:cs typeface="Times New Roman" panose="02020603050405020304" pitchFamily="18" charset="0"/>
              </a:rPr>
              <a:t> </a:t>
            </a:r>
            <a:r>
              <a:rPr lang="en-US" altLang="ko-KR" sz="1800" b="1" dirty="0">
                <a:latin typeface="Times New Roman" panose="02020603050405020304" pitchFamily="18" charset="0"/>
                <a:cs typeface="Times New Roman" panose="02020603050405020304" pitchFamily="18" charset="0"/>
              </a:rPr>
              <a:t>2025</a:t>
            </a:r>
            <a:endParaRPr lang="en-US" sz="18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1800" b="1" i="0" kern="1200" dirty="0">
                <a:solidFill>
                  <a:schemeClr val="tx1"/>
                </a:solidFill>
                <a:effectLst/>
                <a:latin typeface="+mn-lt"/>
                <a:ea typeface="+mn-ea"/>
                <a:cs typeface="+mn-cs"/>
              </a:rPr>
              <a:t>15-25-0491-00-07ma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wp@etri.re.kr" TargetMode="External"/><Relationship Id="rId2" Type="http://schemas.openxmlformats.org/officeDocument/2006/relationships/hyperlink" Target="mailto:yjang@kookmin.ac.k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3390/electronics10091026" TargetMode="External"/><Relationship Id="rId7" Type="http://schemas.openxmlformats.org/officeDocument/2006/relationships/hyperlink" Target="https://doi.org/10.1016/j.optcom.2021.127041" TargetMode="External"/><Relationship Id="rId2" Type="http://schemas.openxmlformats.org/officeDocument/2006/relationships/hyperlink" Target="https://doi.org/10.1016/j.physleta.2024.129550" TargetMode="External"/><Relationship Id="rId1" Type="http://schemas.openxmlformats.org/officeDocument/2006/relationships/slideLayout" Target="../slideLayouts/slideLayout2.xml"/><Relationship Id="rId6" Type="http://schemas.openxmlformats.org/officeDocument/2006/relationships/hyperlink" Target="https://doi.org/10.3390/s22207770" TargetMode="External"/><Relationship Id="rId5" Type="http://schemas.openxmlformats.org/officeDocument/2006/relationships/hyperlink" Target="https://doi.org/10.1109/lwc.2025.3604852" TargetMode="External"/><Relationship Id="rId4" Type="http://schemas.openxmlformats.org/officeDocument/2006/relationships/hyperlink" Target="https://doi.org/10.3389/fphy.2023.107076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9;p13">
            <a:extLst>
              <a:ext uri="{FF2B5EF4-FFF2-40B4-BE49-F238E27FC236}">
                <a16:creationId xmlns:a16="http://schemas.microsoft.com/office/drawing/2014/main" id="{B4D918E5-075F-CAA3-7507-457E35A9BF68}"/>
              </a:ext>
            </a:extLst>
          </p:cNvPr>
          <p:cNvSpPr/>
          <p:nvPr/>
        </p:nvSpPr>
        <p:spPr>
          <a:xfrm>
            <a:off x="76200" y="533400"/>
            <a:ext cx="8991600" cy="541324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i="0" u="sng" strike="noStrike" cap="none" dirty="0">
                <a:solidFill>
                  <a:schemeClr val="dk1"/>
                </a:solidFill>
                <a:latin typeface="Times New Roman"/>
                <a:ea typeface="Times New Roman"/>
                <a:cs typeface="Times New Roman"/>
                <a:sym typeface="Times New Roman"/>
              </a:rPr>
              <a:t>Project: IEEE P802.15 Working Group for Wireless Specialty Networks (WSNs)</a:t>
            </a:r>
            <a:endParaRPr sz="1600" b="0" i="0" u="none" strike="noStrike" cap="none" dirty="0">
              <a:solidFill>
                <a:schemeClr val="dk1"/>
              </a:solidFill>
              <a:latin typeface="Times New Roman"/>
              <a:ea typeface="Times New Roman"/>
              <a:cs typeface="Times New Roman"/>
              <a:sym typeface="Times New Roman"/>
            </a:endParaRPr>
          </a:p>
          <a:p>
            <a:pPr lvl="0">
              <a:buSzPts val="1600"/>
            </a:pPr>
            <a:r>
              <a:rPr lang="en-US" sz="1600" b="1" i="0" u="none" strike="noStrike" cap="none" dirty="0">
                <a:solidFill>
                  <a:schemeClr val="dk1"/>
                </a:solidFill>
                <a:latin typeface="Times New Roman"/>
                <a:ea typeface="Times New Roman"/>
                <a:cs typeface="Times New Roman"/>
                <a:sym typeface="Times New Roman"/>
              </a:rPr>
              <a:t>Submission Title: </a:t>
            </a:r>
            <a:r>
              <a:rPr lang="en-US" sz="1600" dirty="0">
                <a:solidFill>
                  <a:schemeClr val="dk1"/>
                </a:solidFill>
                <a:latin typeface="Times New Roman"/>
                <a:ea typeface="Times New Roman"/>
                <a:cs typeface="Times New Roman"/>
                <a:sym typeface="Times New Roman"/>
              </a:rPr>
              <a:t>Adaptive Beamforming Prediction using LSTM for Enhanced ATP in UAV FSO Communication</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Date Submitted: </a:t>
            </a:r>
            <a:r>
              <a:rPr lang="en-US" sz="1600" dirty="0">
                <a:solidFill>
                  <a:schemeClr val="dk1"/>
                </a:solidFill>
                <a:latin typeface="Times New Roman"/>
                <a:ea typeface="Times New Roman"/>
                <a:cs typeface="Times New Roman"/>
                <a:sym typeface="Times New Roman"/>
              </a:rPr>
              <a:t>September</a:t>
            </a:r>
            <a:r>
              <a:rPr lang="en-US" sz="1600" b="0" i="0" u="none" strike="noStrike" cap="none" dirty="0">
                <a:solidFill>
                  <a:schemeClr val="dk1"/>
                </a:solidFill>
                <a:latin typeface="Times New Roman"/>
                <a:ea typeface="Times New Roman"/>
                <a:cs typeface="Times New Roman"/>
                <a:sym typeface="Times New Roman"/>
              </a:rPr>
              <a:t> 17, 2025	</a:t>
            </a:r>
            <a:endParaRPr b="0" i="0" u="none" strike="noStrike" cap="none" dirty="0">
              <a:solidFill>
                <a:srgbClr val="000000"/>
              </a:solidFill>
              <a:latin typeface="Arial"/>
              <a:ea typeface="Arial"/>
              <a:cs typeface="Arial"/>
              <a:sym typeface="Arial"/>
            </a:endParaRPr>
          </a:p>
          <a:p>
            <a:pPr lvl="0">
              <a:buSzPts val="1600"/>
            </a:pPr>
            <a:r>
              <a:rPr lang="en-US" sz="1600" b="1" i="0" u="none" strike="noStrike" cap="none" dirty="0">
                <a:solidFill>
                  <a:schemeClr val="dk1"/>
                </a:solidFill>
                <a:latin typeface="Times New Roman"/>
                <a:ea typeface="Times New Roman"/>
                <a:cs typeface="Times New Roman"/>
                <a:sym typeface="Times New Roman"/>
              </a:rPr>
              <a:t>Source:</a:t>
            </a:r>
            <a:r>
              <a:rPr lang="en-US" sz="1600" b="0" i="0" u="none" strike="noStrike" cap="none" dirty="0">
                <a:solidFill>
                  <a:schemeClr val="dk1"/>
                </a:solidFill>
                <a:latin typeface="Times New Roman"/>
                <a:ea typeface="Times New Roman"/>
                <a:cs typeface="Times New Roman"/>
                <a:sym typeface="Times New Roman"/>
              </a:rPr>
              <a:t> Fadhila Ahmad,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Irzal</a:t>
            </a:r>
            <a:r>
              <a:rPr lang="ko-KR" altLang="en-US"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MS PGothic" panose="020B0600070205080204" charset="-128"/>
                <a:cs typeface="Times New Roman" panose="02020603050405020304" pitchFamily="18" charset="0"/>
              </a:rPr>
              <a:t>Zaini</a:t>
            </a:r>
            <a:r>
              <a:rPr lang="en-US" altLang="zh-CN" sz="1600" dirty="0">
                <a:latin typeface="Times New Roman" panose="02020603050405020304" pitchFamily="18" charset="0"/>
                <a:cs typeface="Times New Roman" panose="02020603050405020304" pitchFamily="18" charset="0"/>
              </a:rPr>
              <a:t>, </a:t>
            </a:r>
            <a:r>
              <a:rPr lang="en-US" sz="1600" dirty="0">
                <a:solidFill>
                  <a:schemeClr val="dk1"/>
                </a:solidFill>
                <a:latin typeface="Times New Roman"/>
                <a:ea typeface="Times New Roman"/>
                <a:cs typeface="Times New Roman"/>
                <a:sym typeface="Times New Roman"/>
              </a:rPr>
              <a:t>Ida Bagus Krishna Yoga Utama, Md </a:t>
            </a:r>
            <a:r>
              <a:rPr lang="en-US" sz="1600" dirty="0" err="1">
                <a:solidFill>
                  <a:schemeClr val="dk1"/>
                </a:solidFill>
                <a:latin typeface="Times New Roman"/>
                <a:ea typeface="Times New Roman"/>
                <a:cs typeface="Times New Roman"/>
                <a:sym typeface="Times New Roman"/>
              </a:rPr>
              <a:t>Minhazur</a:t>
            </a:r>
            <a:r>
              <a:rPr lang="en-US" sz="1600" dirty="0">
                <a:solidFill>
                  <a:schemeClr val="dk1"/>
                </a:solidFill>
                <a:latin typeface="Times New Roman"/>
                <a:ea typeface="Times New Roman"/>
                <a:cs typeface="Times New Roman"/>
                <a:sym typeface="Times New Roman"/>
              </a:rPr>
              <a:t> Rahman, Nguyen Ngoc Huy, </a:t>
            </a:r>
            <a:r>
              <a:rPr lang="en-US" sz="1600" b="0" i="0" u="none" strike="noStrike" cap="none" dirty="0">
                <a:solidFill>
                  <a:schemeClr val="dk1"/>
                </a:solidFill>
                <a:latin typeface="Times New Roman"/>
                <a:ea typeface="Times New Roman"/>
                <a:cs typeface="Times New Roman"/>
                <a:sym typeface="Times New Roman"/>
              </a:rPr>
              <a:t>Yeong Min Jang(Kookmin University), Hyoung-Jun Park, Chan Il Yeo, </a:t>
            </a:r>
            <a:r>
              <a:rPr lang="en-US" sz="1600" b="0" i="0" u="none" strike="noStrike" cap="none" dirty="0" err="1">
                <a:solidFill>
                  <a:schemeClr val="dk1"/>
                </a:solidFill>
                <a:latin typeface="Times New Roman"/>
                <a:ea typeface="Times New Roman"/>
                <a:cs typeface="Times New Roman"/>
                <a:sym typeface="Times New Roman"/>
              </a:rPr>
              <a:t>Siwoong</a:t>
            </a:r>
            <a:r>
              <a:rPr lang="en-US" sz="1600" b="0" i="0" u="none" strike="noStrike" cap="none" dirty="0">
                <a:solidFill>
                  <a:schemeClr val="dk1"/>
                </a:solidFill>
                <a:latin typeface="Times New Roman"/>
                <a:ea typeface="Times New Roman"/>
                <a:cs typeface="Times New Roman"/>
                <a:sym typeface="Times New Roman"/>
              </a:rPr>
              <a:t> Park (ETRI)</a:t>
            </a:r>
          </a:p>
          <a:p>
            <a:pPr lvl="0">
              <a:buSzPts val="1600"/>
            </a:pP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Address: Kookmin University, 77 </a:t>
            </a:r>
            <a:r>
              <a:rPr lang="en-US" sz="1600" b="0" i="0" u="none" strike="noStrike" cap="none" dirty="0" err="1">
                <a:solidFill>
                  <a:schemeClr val="dk1"/>
                </a:solidFill>
                <a:latin typeface="Times New Roman"/>
                <a:ea typeface="Times New Roman"/>
                <a:cs typeface="Times New Roman"/>
                <a:sym typeface="Times New Roman"/>
              </a:rPr>
              <a:t>Jeongneung</a:t>
            </a:r>
            <a:r>
              <a:rPr lang="en-US" sz="1600" b="0" i="0" u="none" strike="noStrike" cap="none" dirty="0">
                <a:solidFill>
                  <a:schemeClr val="dk1"/>
                </a:solidFill>
                <a:latin typeface="Times New Roman"/>
                <a:ea typeface="Times New Roman"/>
                <a:cs typeface="Times New Roman"/>
                <a:sym typeface="Times New Roman"/>
              </a:rPr>
              <a:t>-Ro, </a:t>
            </a:r>
            <a:r>
              <a:rPr lang="en-US" sz="1600" b="0" i="0" u="none" strike="noStrike" cap="none" dirty="0" err="1">
                <a:solidFill>
                  <a:schemeClr val="dk1"/>
                </a:solidFill>
                <a:latin typeface="Times New Roman"/>
                <a:ea typeface="Times New Roman"/>
                <a:cs typeface="Times New Roman"/>
                <a:sym typeface="Times New Roman"/>
              </a:rPr>
              <a:t>Seongbuk</a:t>
            </a:r>
            <a:r>
              <a:rPr lang="en-US" sz="1600" b="0" i="0" u="none" strike="noStrike" cap="none" dirty="0">
                <a:solidFill>
                  <a:schemeClr val="dk1"/>
                </a:solidFill>
                <a:latin typeface="Times New Roman"/>
                <a:ea typeface="Times New Roman"/>
                <a:cs typeface="Times New Roman"/>
                <a:sym typeface="Times New Roman"/>
              </a:rPr>
              <a:t>-Gu, Seoul, </a:t>
            </a:r>
            <a:r>
              <a:rPr lang="en-US" sz="1600" dirty="0">
                <a:solidFill>
                  <a:schemeClr val="dk1"/>
                </a:solidFill>
                <a:latin typeface="Times New Roman"/>
                <a:ea typeface="Times New Roman"/>
                <a:cs typeface="Times New Roman"/>
                <a:sym typeface="Times New Roman"/>
              </a:rPr>
              <a:t>02707</a:t>
            </a:r>
            <a:r>
              <a:rPr lang="en-US" sz="1600" b="0" i="0" u="none" strike="noStrike" cap="none" dirty="0">
                <a:solidFill>
                  <a:schemeClr val="dk1"/>
                </a:solidFill>
                <a:latin typeface="Times New Roman"/>
                <a:ea typeface="Times New Roman"/>
                <a:cs typeface="Times New Roman"/>
                <a:sym typeface="Times New Roman"/>
              </a:rPr>
              <a:t>, Republic of Korea</a:t>
            </a:r>
            <a:endParaRPr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Voice: +82-2-910-5068  				E-Mail: </a:t>
            </a:r>
            <a:r>
              <a:rPr lang="en-US" sz="1600" b="0" i="0" u="sng" strike="noStrike" cap="none" dirty="0">
                <a:solidFill>
                  <a:schemeClr val="hlink"/>
                </a:solidFill>
                <a:latin typeface="Times New Roman"/>
                <a:ea typeface="Times New Roman"/>
                <a:cs typeface="Times New Roman"/>
                <a:sym typeface="Times New Roman"/>
                <a:hlinkClick r:id="rId2"/>
              </a:rPr>
              <a:t>yjang@kookmin.ac.kr</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0" i="0" u="none" strike="noStrike" cap="none" dirty="0" err="1">
                <a:solidFill>
                  <a:schemeClr val="dk1"/>
                </a:solidFill>
                <a:latin typeface="Times New Roman"/>
                <a:ea typeface="Times New Roman"/>
                <a:cs typeface="Times New Roman"/>
                <a:sym typeface="Times New Roman"/>
              </a:rPr>
              <a:t>Honam</a:t>
            </a:r>
            <a:r>
              <a:rPr lang="en-US" sz="1600" b="0" i="0" u="none" strike="noStrike" cap="none" dirty="0">
                <a:solidFill>
                  <a:schemeClr val="dk1"/>
                </a:solidFill>
                <a:latin typeface="Times New Roman"/>
                <a:ea typeface="Times New Roman"/>
                <a:cs typeface="Times New Roman"/>
                <a:sym typeface="Times New Roman"/>
              </a:rPr>
              <a:t> Research Division/ Optical ICT Convergence Research Section, ETRI, Republic of Korea</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600"/>
              <a:buFont typeface="Arial"/>
              <a:buNone/>
            </a:pPr>
            <a:r>
              <a:rPr lang="en-US" sz="1600" b="0" i="0" u="none" strike="noStrike" cap="none" dirty="0">
                <a:solidFill>
                  <a:schemeClr val="dk1"/>
                </a:solidFill>
                <a:latin typeface="Times New Roman"/>
                <a:ea typeface="Times New Roman"/>
                <a:cs typeface="Times New Roman"/>
                <a:sym typeface="Times New Roman"/>
              </a:rPr>
              <a:t>Voice: +82-62-970-6635  				E-Mail: </a:t>
            </a:r>
            <a:r>
              <a:rPr lang="en-US" sz="1600" b="0" i="0" u="sng" strike="noStrike" cap="none" dirty="0">
                <a:solidFill>
                  <a:schemeClr val="hlink"/>
                </a:solidFill>
                <a:latin typeface="Times New Roman"/>
                <a:ea typeface="Times New Roman"/>
                <a:cs typeface="Times New Roman"/>
                <a:sym typeface="Times New Roman"/>
                <a:hlinkClick r:id="rId3"/>
              </a:rPr>
              <a:t>swp@etri.re.kr</a:t>
            </a:r>
            <a:r>
              <a:rPr lang="en-US" sz="1600" b="0" i="0" u="none" strike="noStrike" cap="none" dirty="0">
                <a:solidFill>
                  <a:schemeClr val="dk1"/>
                </a:solidFill>
                <a:latin typeface="Times New Roman"/>
                <a:ea typeface="Times New Roman"/>
                <a:cs typeface="Times New Roman"/>
                <a:sym typeface="Times New Roman"/>
              </a:rPr>
              <a:t> </a:t>
            </a: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6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Re:</a:t>
            </a:r>
            <a:r>
              <a:rPr lang="en-US" sz="1600" b="0" i="0" u="none" strike="noStrike" cap="none" dirty="0">
                <a:solidFill>
                  <a:schemeClr val="dk1"/>
                </a:solidFill>
                <a:latin typeface="Times New Roman"/>
                <a:ea typeface="Times New Roman"/>
                <a:cs typeface="Times New Roman"/>
                <a:sym typeface="Times New Roman"/>
              </a:rPr>
              <a:t> </a:t>
            </a:r>
            <a:r>
              <a:rPr lang="en-US" sz="1800" b="0" i="0" u="none" strike="noStrike" cap="none" dirty="0">
                <a:solidFill>
                  <a:schemeClr val="dk1"/>
                </a:solidFill>
                <a:latin typeface="Times New Roman"/>
                <a:ea typeface="Times New Roman"/>
                <a:cs typeface="Times New Roman"/>
                <a:sym typeface="Times New Roman"/>
              </a:rPr>
              <a:t>	</a:t>
            </a:r>
            <a:endParaRPr b="0" i="0" u="none" strike="noStrike" cap="none" dirty="0">
              <a:solidFill>
                <a:srgbClr val="000000"/>
              </a:solidFill>
              <a:latin typeface="Arial"/>
              <a:ea typeface="Arial"/>
              <a:cs typeface="Arial"/>
              <a:sym typeface="Arial"/>
            </a:endParaRPr>
          </a:p>
          <a:p>
            <a:pPr lvl="0">
              <a:spcBef>
                <a:spcPts val="1200"/>
              </a:spcBef>
              <a:buSzPts val="1600"/>
            </a:pPr>
            <a:r>
              <a:rPr lang="en-US" sz="1600" b="1" i="0" u="none" strike="noStrike" cap="none" dirty="0">
                <a:solidFill>
                  <a:schemeClr val="dk1"/>
                </a:solidFill>
                <a:latin typeface="Times New Roman"/>
                <a:ea typeface="Times New Roman"/>
                <a:cs typeface="Times New Roman"/>
                <a:sym typeface="Times New Roman"/>
              </a:rPr>
              <a:t>Abstract:</a:t>
            </a:r>
            <a:r>
              <a:rPr lang="en-US" sz="1600" b="0" i="0" u="none" strike="noStrike" cap="none" dirty="0">
                <a:solidFill>
                  <a:schemeClr val="dk1"/>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Present advancements and future directions of ATP for UAV FSO communication.</a:t>
            </a:r>
            <a:endParaRPr b="0" i="0" u="none" strike="noStrike" cap="none" dirty="0">
              <a:solidFill>
                <a:srgbClr val="000000"/>
              </a:solidFill>
              <a:latin typeface="Arial"/>
              <a:ea typeface="Arial"/>
              <a:cs typeface="Arial"/>
              <a:sym typeface="Arial"/>
            </a:endParaRPr>
          </a:p>
          <a:p>
            <a:pPr lvl="0">
              <a:spcBef>
                <a:spcPts val="1200"/>
              </a:spcBef>
              <a:buClr>
                <a:srgbClr val="000000"/>
              </a:buClr>
              <a:buSzPts val="1600"/>
            </a:pPr>
            <a:r>
              <a:rPr lang="en-US" sz="1600" b="1" i="0" u="none" strike="noStrike" cap="none" dirty="0">
                <a:solidFill>
                  <a:schemeClr val="dk1"/>
                </a:solidFill>
                <a:latin typeface="Times New Roman"/>
                <a:ea typeface="Times New Roman"/>
                <a:cs typeface="Times New Roman"/>
                <a:sym typeface="Times New Roman"/>
              </a:rPr>
              <a:t>Purpose:</a:t>
            </a:r>
            <a:r>
              <a:rPr lang="en-US" sz="1600" b="0" i="0" u="none" strike="noStrike" cap="none" dirty="0">
                <a:solidFill>
                  <a:schemeClr val="dk1"/>
                </a:solidFill>
                <a:latin typeface="Times New Roman"/>
                <a:ea typeface="Times New Roman"/>
                <a:cs typeface="Times New Roman"/>
                <a:sym typeface="Times New Roman"/>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NG-FSO.</a:t>
            </a:r>
            <a:endParaRPr b="0" i="0" u="none" strike="noStrike" cap="none" dirty="0">
              <a:solidFill>
                <a:srgbClr val="000000"/>
              </a:solidFill>
              <a:latin typeface="Arial"/>
              <a:ea typeface="Arial"/>
              <a:cs typeface="Arial"/>
              <a:sym typeface="Arial"/>
            </a:endParaRPr>
          </a:p>
          <a:p>
            <a:pPr marL="0" marR="0" lvl="0" indent="0" algn="just" rtl="0">
              <a:lnSpc>
                <a:spcPct val="100000"/>
              </a:lnSpc>
              <a:spcBef>
                <a:spcPts val="60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Notice:</a:t>
            </a:r>
            <a:r>
              <a:rPr lang="en-US" sz="1600" b="0" i="0" u="none" strike="noStrike" cap="none" dirty="0">
                <a:solidFill>
                  <a:schemeClr val="dk1"/>
                </a:solidFill>
                <a:latin typeface="Times New Roman"/>
                <a:ea typeface="Times New Roman"/>
                <a:cs typeface="Times New Roman"/>
                <a:sym typeface="Times New Roman"/>
              </a:rPr>
              <a:t>	This document has been prepared to assist the IG NG-FSO.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600"/>
              <a:buFont typeface="Arial"/>
              <a:buNone/>
            </a:pPr>
            <a:endParaRPr sz="16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chemeClr val="dk1"/>
                </a:solidFill>
                <a:latin typeface="Times New Roman"/>
                <a:ea typeface="Times New Roman"/>
                <a:cs typeface="Times New Roman"/>
                <a:sym typeface="Times New Roman"/>
              </a:rPr>
              <a:t>Release:</a:t>
            </a:r>
            <a:r>
              <a:rPr lang="en-US" sz="1600" b="0" i="0" u="none" strike="noStrike" cap="none" dirty="0">
                <a:solidFill>
                  <a:schemeClr val="dk1"/>
                </a:solidFill>
                <a:latin typeface="Times New Roman"/>
                <a:ea typeface="Times New Roman"/>
                <a:cs typeface="Times New Roman"/>
                <a:sym typeface="Times New Roman"/>
              </a:rPr>
              <a:t>	The contributor acknowledges and accepts that this contribution becomes the property of IEEE and may be made publicly available by IG NG-FSO	</a:t>
            </a:r>
            <a:endParaRPr b="0" i="0" u="none" strike="noStrike" cap="none" dirty="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50;p23">
            <a:extLst>
              <a:ext uri="{FF2B5EF4-FFF2-40B4-BE49-F238E27FC236}">
                <a16:creationId xmlns:a16="http://schemas.microsoft.com/office/drawing/2014/main" id="{23723AD2-B4F5-3E43-E362-0810AA1A0FBA}"/>
              </a:ext>
            </a:extLst>
          </p:cNvPr>
          <p:cNvSpPr txBox="1"/>
          <p:nvPr/>
        </p:nvSpPr>
        <p:spPr>
          <a:xfrm>
            <a:off x="3646908" y="533400"/>
            <a:ext cx="185018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dirty="0">
                <a:solidFill>
                  <a:schemeClr val="dk1"/>
                </a:solidFill>
                <a:latin typeface="Times New Roman"/>
                <a:ea typeface="Times New Roman"/>
                <a:cs typeface="Times New Roman"/>
                <a:sym typeface="Times New Roman"/>
              </a:rPr>
              <a:t>Reference</a:t>
            </a:r>
            <a:endParaRPr sz="2400" b="0" i="0" u="none" strike="noStrike" cap="none" dirty="0">
              <a:solidFill>
                <a:schemeClr val="dk1"/>
              </a:solidFill>
              <a:latin typeface="Times New Roman"/>
              <a:ea typeface="Times New Roman"/>
              <a:cs typeface="Times New Roman"/>
              <a:sym typeface="Times New Roman"/>
            </a:endParaRPr>
          </a:p>
        </p:txBody>
      </p:sp>
      <p:sp>
        <p:nvSpPr>
          <p:cNvPr id="4" name="Google Shape;151;p23">
            <a:extLst>
              <a:ext uri="{FF2B5EF4-FFF2-40B4-BE49-F238E27FC236}">
                <a16:creationId xmlns:a16="http://schemas.microsoft.com/office/drawing/2014/main" id="{98A3EBAE-1140-7321-24FF-12389743859E}"/>
              </a:ext>
            </a:extLst>
          </p:cNvPr>
          <p:cNvSpPr txBox="1"/>
          <p:nvPr/>
        </p:nvSpPr>
        <p:spPr>
          <a:xfrm>
            <a:off x="323849" y="1129061"/>
            <a:ext cx="8496302" cy="5790776"/>
          </a:xfrm>
          <a:prstGeom prst="rect">
            <a:avLst/>
          </a:prstGeom>
          <a:noFill/>
          <a:ln>
            <a:noFill/>
          </a:ln>
        </p:spPr>
        <p:txBody>
          <a:bodyPr spcFirstLastPara="1" wrap="square" lIns="91425" tIns="45700" rIns="91425" bIns="45700" anchor="t" anchorCtr="0">
            <a:spAutoFit/>
          </a:bodyPr>
          <a:lstStyle/>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Li, Q. et al. (2024) ‘Optimized Neural-network-based Calibration Method for Quadrant Detector Array’, Physics Letters A, 510, pp. 129550–129550. </a:t>
            </a:r>
            <a:r>
              <a:rPr lang="en-US" sz="1400" dirty="0">
                <a:solidFill>
                  <a:schemeClr val="dk1"/>
                </a:solidFill>
                <a:latin typeface="Times New Roman"/>
                <a:ea typeface="Times New Roman"/>
                <a:cs typeface="Times New Roman"/>
                <a:sym typeface="Times New Roman"/>
                <a:hlinkClick r:id="rId2"/>
              </a:rPr>
              <a:t>https://doi.org/10.1016/j.physleta.2024.129550</a:t>
            </a:r>
            <a:endParaRPr lang="en-US" sz="1400" dirty="0">
              <a:solidFill>
                <a:schemeClr val="dk1"/>
              </a:solidFill>
              <a:latin typeface="Times New Roman"/>
              <a:ea typeface="Times New Roman"/>
              <a:cs typeface="Times New Roman"/>
              <a:sym typeface="Times New Roman"/>
            </a:endParaRPr>
          </a:p>
          <a:p>
            <a:pPr marL="342900" lvl="0" indent="-342900" algn="just">
              <a:lnSpc>
                <a:spcPct val="115000"/>
              </a:lnSpc>
              <a:buClr>
                <a:schemeClr val="dk1"/>
              </a:buClr>
              <a:buSzPts val="1600"/>
              <a:buFont typeface="Calibri"/>
              <a:buAutoNum type="arabicPeriod"/>
            </a:pPr>
            <a:r>
              <a:rPr lang="fr-FR" sz="1400" dirty="0" err="1">
                <a:solidFill>
                  <a:schemeClr val="dk1"/>
                </a:solidFill>
                <a:latin typeface="Times New Roman"/>
                <a:ea typeface="Times New Roman"/>
                <a:cs typeface="Times New Roman"/>
                <a:sym typeface="Times New Roman"/>
              </a:rPr>
              <a:t>Bui</a:t>
            </a:r>
            <a:r>
              <a:rPr lang="fr-FR" sz="1400" dirty="0">
                <a:solidFill>
                  <a:schemeClr val="dk1"/>
                </a:solidFill>
                <a:latin typeface="Times New Roman"/>
                <a:ea typeface="Times New Roman"/>
                <a:cs typeface="Times New Roman"/>
                <a:sym typeface="Times New Roman"/>
              </a:rPr>
              <a:t>, V., Le, N. T., Nguyen, V. H., Kim, J., &amp; Jang, Y. M. (2021)</a:t>
            </a:r>
            <a:r>
              <a:rPr lang="en-US" sz="1400" dirty="0">
                <a:solidFill>
                  <a:schemeClr val="dk1"/>
                </a:solidFill>
                <a:latin typeface="Times New Roman"/>
                <a:ea typeface="Times New Roman"/>
                <a:cs typeface="Times New Roman"/>
                <a:sym typeface="Times New Roman"/>
              </a:rPr>
              <a:t>. Multi-Behavior with Bottleneck Features LSTM for Load Forecasting in Building Energy Management System. </a:t>
            </a:r>
            <a:r>
              <a:rPr lang="en-US" sz="1400" dirty="0" err="1">
                <a:solidFill>
                  <a:schemeClr val="dk1"/>
                </a:solidFill>
                <a:latin typeface="Times New Roman"/>
                <a:ea typeface="Times New Roman"/>
                <a:cs typeface="Times New Roman"/>
                <a:sym typeface="Times New Roman"/>
              </a:rPr>
              <a:t>doi</a:t>
            </a:r>
            <a:r>
              <a:rPr lang="en-US" sz="1400" dirty="0">
                <a:solidFill>
                  <a:schemeClr val="dk1"/>
                </a:solidFill>
                <a:latin typeface="Times New Roman"/>
                <a:ea typeface="Times New Roman"/>
                <a:cs typeface="Times New Roman"/>
                <a:sym typeface="Times New Roman"/>
              </a:rPr>
              <a:t>: </a:t>
            </a:r>
            <a:r>
              <a:rPr lang="en-US" sz="1400" dirty="0">
                <a:solidFill>
                  <a:schemeClr val="dk1"/>
                </a:solidFill>
                <a:latin typeface="Times New Roman"/>
                <a:ea typeface="Times New Roman"/>
                <a:cs typeface="Times New Roman"/>
                <a:sym typeface="Times New Roman"/>
                <a:hlinkClick r:id="rId3"/>
              </a:rPr>
              <a:t>https://doi.org/10.3390/electronics10091026</a:t>
            </a:r>
            <a:r>
              <a:rPr lang="en-US" sz="1400" dirty="0">
                <a:solidFill>
                  <a:schemeClr val="dk1"/>
                </a:solidFill>
                <a:latin typeface="Times New Roman"/>
                <a:ea typeface="Times New Roman"/>
                <a:cs typeface="Times New Roman"/>
                <a:sym typeface="Times New Roman"/>
              </a:rPr>
              <a:t>  </a:t>
            </a:r>
          </a:p>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Li, Y., Zhang, H., Li, L., Shi, L., Huang, Y. and Fu, S. (2023). Multistep ahead atmospheric optical turbulence forecasting for free-space optical communication using empirical mode decomposition and LSTM-based sequence-to-sequence learning. Frontiers in Physics, 11. </a:t>
            </a:r>
            <a:r>
              <a:rPr lang="en-US" sz="1400" dirty="0" err="1">
                <a:solidFill>
                  <a:schemeClr val="dk1"/>
                </a:solidFill>
                <a:latin typeface="Times New Roman"/>
                <a:ea typeface="Times New Roman"/>
                <a:cs typeface="Times New Roman"/>
                <a:sym typeface="Times New Roman"/>
              </a:rPr>
              <a:t>doi</a:t>
            </a:r>
            <a:r>
              <a:rPr lang="en-US" sz="1400" dirty="0">
                <a:solidFill>
                  <a:schemeClr val="dk1"/>
                </a:solidFill>
                <a:latin typeface="Times New Roman"/>
                <a:ea typeface="Times New Roman"/>
                <a:cs typeface="Times New Roman"/>
                <a:sym typeface="Times New Roman"/>
              </a:rPr>
              <a:t>: </a:t>
            </a:r>
            <a:r>
              <a:rPr lang="en-US" sz="1400" dirty="0">
                <a:solidFill>
                  <a:schemeClr val="dk1"/>
                </a:solidFill>
                <a:latin typeface="Times New Roman"/>
                <a:ea typeface="Times New Roman"/>
                <a:cs typeface="Times New Roman"/>
                <a:sym typeface="Times New Roman"/>
                <a:hlinkClick r:id="rId4"/>
              </a:rPr>
              <a:t>https://doi.org/10.3389/fphy.2023.1070762</a:t>
            </a:r>
            <a:r>
              <a:rPr lang="en-US" sz="1400" dirty="0">
                <a:solidFill>
                  <a:schemeClr val="dk1"/>
                </a:solidFill>
                <a:latin typeface="Times New Roman"/>
                <a:ea typeface="Times New Roman"/>
                <a:cs typeface="Times New Roman"/>
                <a:sym typeface="Times New Roman"/>
              </a:rPr>
              <a:t> </a:t>
            </a:r>
          </a:p>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Y. Kaymak, R. Rojas-Cessa, J. Feng, N. Ansari, M. Zhou and T. Zhang, "A Survey on Acquisition, Tracking, and Pointing Mechanisms for Mobile Free-Space Optical Communications," in IEEE Communications Surveys &amp; Tutorials, vol. 20, no. 2, pp. 1104-1123, </a:t>
            </a:r>
            <a:r>
              <a:rPr lang="en-US" sz="1400" dirty="0" err="1">
                <a:solidFill>
                  <a:schemeClr val="dk1"/>
                </a:solidFill>
                <a:latin typeface="Times New Roman"/>
                <a:ea typeface="Times New Roman"/>
                <a:cs typeface="Times New Roman"/>
                <a:sym typeface="Times New Roman"/>
              </a:rPr>
              <a:t>Secondquarter</a:t>
            </a:r>
            <a:r>
              <a:rPr lang="en-US" sz="1400" dirty="0">
                <a:solidFill>
                  <a:schemeClr val="dk1"/>
                </a:solidFill>
                <a:latin typeface="Times New Roman"/>
                <a:ea typeface="Times New Roman"/>
                <a:cs typeface="Times New Roman"/>
                <a:sym typeface="Times New Roman"/>
              </a:rPr>
              <a:t> 2018, </a:t>
            </a:r>
            <a:r>
              <a:rPr lang="en-US" sz="1400" dirty="0" err="1">
                <a:solidFill>
                  <a:schemeClr val="dk1"/>
                </a:solidFill>
                <a:latin typeface="Times New Roman"/>
                <a:ea typeface="Times New Roman"/>
                <a:cs typeface="Times New Roman"/>
                <a:sym typeface="Times New Roman"/>
              </a:rPr>
              <a:t>doi</a:t>
            </a:r>
            <a:r>
              <a:rPr lang="en-US" sz="1400" dirty="0">
                <a:solidFill>
                  <a:schemeClr val="dk1"/>
                </a:solidFill>
                <a:latin typeface="Times New Roman"/>
                <a:ea typeface="Times New Roman"/>
                <a:cs typeface="Times New Roman"/>
                <a:sym typeface="Times New Roman"/>
              </a:rPr>
              <a:t>: 10.1109/COMST.2018.2804323 </a:t>
            </a:r>
          </a:p>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Liu, M., Liang, L. and Guan, W. (2025). SA-TBP: A Speed-Adaptive Temporal Beam Prediction Framework With AI for </a:t>
            </a:r>
            <a:r>
              <a:rPr lang="en-US" sz="1400" dirty="0" err="1">
                <a:solidFill>
                  <a:schemeClr val="dk1"/>
                </a:solidFill>
                <a:latin typeface="Times New Roman"/>
                <a:ea typeface="Times New Roman"/>
                <a:cs typeface="Times New Roman"/>
                <a:sym typeface="Times New Roman"/>
              </a:rPr>
              <a:t>mmWave</a:t>
            </a:r>
            <a:r>
              <a:rPr lang="en-US" sz="1400" dirty="0">
                <a:solidFill>
                  <a:schemeClr val="dk1"/>
                </a:solidFill>
                <a:latin typeface="Times New Roman"/>
                <a:ea typeface="Times New Roman"/>
                <a:cs typeface="Times New Roman"/>
                <a:sym typeface="Times New Roman"/>
              </a:rPr>
              <a:t> Communications. IEEE Wireless Communications Letters, pp.1–1. </a:t>
            </a:r>
            <a:r>
              <a:rPr lang="en-US" sz="1400" dirty="0" err="1">
                <a:solidFill>
                  <a:schemeClr val="dk1"/>
                </a:solidFill>
                <a:latin typeface="Times New Roman"/>
                <a:ea typeface="Times New Roman"/>
                <a:cs typeface="Times New Roman"/>
                <a:sym typeface="Times New Roman"/>
              </a:rPr>
              <a:t>doi</a:t>
            </a:r>
            <a:r>
              <a:rPr lang="en-US" sz="1400" dirty="0">
                <a:solidFill>
                  <a:schemeClr val="dk1"/>
                </a:solidFill>
                <a:latin typeface="Times New Roman"/>
                <a:ea typeface="Times New Roman"/>
                <a:cs typeface="Times New Roman"/>
                <a:sym typeface="Times New Roman"/>
              </a:rPr>
              <a:t>: </a:t>
            </a:r>
            <a:r>
              <a:rPr lang="en-US" sz="1400" dirty="0">
                <a:solidFill>
                  <a:schemeClr val="dk1"/>
                </a:solidFill>
                <a:latin typeface="Times New Roman"/>
                <a:ea typeface="Times New Roman"/>
                <a:cs typeface="Times New Roman"/>
                <a:sym typeface="Times New Roman"/>
                <a:hlinkClick r:id="rId5"/>
              </a:rPr>
              <a:t>https://doi.org/10.1109/lwc.2025.3604852</a:t>
            </a:r>
            <a:r>
              <a:rPr lang="en-US" sz="1400" dirty="0">
                <a:solidFill>
                  <a:schemeClr val="dk1"/>
                </a:solidFill>
                <a:latin typeface="Times New Roman"/>
                <a:ea typeface="Times New Roman"/>
                <a:cs typeface="Times New Roman"/>
                <a:sym typeface="Times New Roman"/>
              </a:rPr>
              <a:t> </a:t>
            </a:r>
          </a:p>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Park, S. et al. (2022) ‘Tracking Efficiency Improvement According to Incident Beam Size in QPD-Based PAT System for Common Path-Based Full-Duplex FSO Terminals’, Sensors, 22(20), pp. 7770–7770. </a:t>
            </a:r>
            <a:r>
              <a:rPr lang="en-US" sz="1400" dirty="0">
                <a:solidFill>
                  <a:schemeClr val="dk1"/>
                </a:solidFill>
                <a:latin typeface="Times New Roman"/>
                <a:ea typeface="Times New Roman"/>
                <a:cs typeface="Times New Roman"/>
                <a:sym typeface="Times New Roman"/>
                <a:hlinkClick r:id="rId6"/>
              </a:rPr>
              <a:t>https://doi.org/10.3390/s22207770</a:t>
            </a:r>
            <a:r>
              <a:rPr lang="en-US" sz="1400" dirty="0">
                <a:solidFill>
                  <a:schemeClr val="dk1"/>
                </a:solidFill>
                <a:latin typeface="Times New Roman"/>
                <a:ea typeface="Times New Roman"/>
                <a:cs typeface="Times New Roman"/>
                <a:sym typeface="Times New Roman"/>
              </a:rPr>
              <a:t> </a:t>
            </a:r>
          </a:p>
          <a:p>
            <a:pPr marL="342900" lvl="0" indent="-342900" algn="just">
              <a:lnSpc>
                <a:spcPct val="115000"/>
              </a:lnSpc>
              <a:buClr>
                <a:schemeClr val="dk1"/>
              </a:buClr>
              <a:buSzPts val="1600"/>
              <a:buFont typeface="Calibri"/>
              <a:buAutoNum type="arabicPeriod"/>
            </a:pPr>
            <a:r>
              <a:rPr lang="en-US" sz="1400" dirty="0">
                <a:solidFill>
                  <a:schemeClr val="dk1"/>
                </a:solidFill>
                <a:latin typeface="Times New Roman"/>
                <a:ea typeface="Times New Roman"/>
                <a:cs typeface="Times New Roman"/>
                <a:sym typeface="Times New Roman"/>
              </a:rPr>
              <a:t>Park, S., Yeo, C.I., Heo, Y.S., Ryu, J.H., Kang, H.S., Kim, S.C. and Jang, J.H. (2021). Common path-based mobile free-space optical terminal with adaptive beamforming function for Gbps out-of-band full-duplex connectivity to UAVs. Optics Communications, 494, p.127041. </a:t>
            </a:r>
            <a:r>
              <a:rPr lang="en-US" sz="1400" dirty="0" err="1">
                <a:solidFill>
                  <a:schemeClr val="dk1"/>
                </a:solidFill>
                <a:latin typeface="Times New Roman"/>
                <a:ea typeface="Times New Roman"/>
                <a:cs typeface="Times New Roman"/>
                <a:sym typeface="Times New Roman"/>
              </a:rPr>
              <a:t>doi</a:t>
            </a:r>
            <a:r>
              <a:rPr lang="en-US" sz="1400" dirty="0">
                <a:solidFill>
                  <a:schemeClr val="dk1"/>
                </a:solidFill>
                <a:latin typeface="Times New Roman"/>
                <a:ea typeface="Times New Roman"/>
                <a:cs typeface="Times New Roman"/>
                <a:sym typeface="Times New Roman"/>
              </a:rPr>
              <a:t>: </a:t>
            </a:r>
            <a:r>
              <a:rPr lang="en-US" sz="1400" dirty="0">
                <a:solidFill>
                  <a:schemeClr val="dk1"/>
                </a:solidFill>
                <a:latin typeface="Times New Roman"/>
                <a:ea typeface="Times New Roman"/>
                <a:cs typeface="Times New Roman"/>
                <a:sym typeface="Times New Roman"/>
                <a:hlinkClick r:id="rId7"/>
              </a:rPr>
              <a:t>https://doi.org/10.1016/j.optcom.2021.127041</a:t>
            </a:r>
            <a:r>
              <a:rPr lang="en-US" sz="1400" dirty="0">
                <a:solidFill>
                  <a:schemeClr val="dk1"/>
                </a:solidFill>
                <a:latin typeface="Times New Roman"/>
                <a:ea typeface="Times New Roman"/>
                <a:cs typeface="Times New Roman"/>
                <a:sym typeface="Times New Roman"/>
              </a:rPr>
              <a:t> </a:t>
            </a:r>
          </a:p>
          <a:p>
            <a:pPr marL="342900" lvl="0" indent="-342900" algn="just">
              <a:lnSpc>
                <a:spcPct val="115000"/>
              </a:lnSpc>
              <a:buClr>
                <a:schemeClr val="dk1"/>
              </a:buClr>
              <a:buSzPts val="1600"/>
              <a:buFont typeface="Calibri"/>
              <a:buAutoNum type="arabicPeriod"/>
            </a:pPr>
            <a:endParaRPr lang="en-US" sz="1400" dirty="0">
              <a:solidFill>
                <a:schemeClr val="dk1"/>
              </a:solidFill>
              <a:latin typeface="Times New Roman"/>
              <a:ea typeface="Times New Roman"/>
              <a:cs typeface="Times New Roman"/>
              <a:sym typeface="Times New Roman"/>
            </a:endParaRPr>
          </a:p>
          <a:p>
            <a:pPr marL="342900" lvl="0" indent="-342900" algn="just">
              <a:lnSpc>
                <a:spcPct val="115000"/>
              </a:lnSpc>
              <a:buClr>
                <a:schemeClr val="dk1"/>
              </a:buClr>
              <a:buSzPts val="1600"/>
              <a:buFont typeface="Calibri"/>
              <a:buAutoNum type="arabicPeriod"/>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4;p14">
            <a:extLst>
              <a:ext uri="{FF2B5EF4-FFF2-40B4-BE49-F238E27FC236}">
                <a16:creationId xmlns:a16="http://schemas.microsoft.com/office/drawing/2014/main" id="{65807FE4-D3D6-F71A-8DE7-7456076B710F}"/>
              </a:ext>
            </a:extLst>
          </p:cNvPr>
          <p:cNvSpPr txBox="1"/>
          <p:nvPr/>
        </p:nvSpPr>
        <p:spPr>
          <a:xfrm>
            <a:off x="762000" y="1371600"/>
            <a:ext cx="7632848" cy="3816424"/>
          </a:xfrm>
          <a:prstGeom prst="rect">
            <a:avLst/>
          </a:prstGeom>
          <a:noFill/>
          <a:ln>
            <a:noFill/>
          </a:ln>
        </p:spPr>
        <p:txBody>
          <a:bodyPr spcFirstLastPara="1" wrap="square" lIns="91425" tIns="45700" rIns="91425" bIns="45700" anchor="ctr" anchorCtr="0">
            <a:normAutofit fontScale="85000" lnSpcReduction="20000"/>
          </a:bodyPr>
          <a:lstStyle/>
          <a:p>
            <a:pPr lvl="0" algn="ctr">
              <a:buClr>
                <a:schemeClr val="dk1"/>
              </a:buClr>
              <a:buSzPct val="100000"/>
            </a:pPr>
            <a:r>
              <a:rPr lang="en-US" sz="4400" b="1" dirty="0">
                <a:solidFill>
                  <a:schemeClr val="dk1"/>
                </a:solidFill>
                <a:latin typeface="Times New Roman"/>
                <a:ea typeface="Times New Roman"/>
                <a:cs typeface="Times New Roman"/>
                <a:sym typeface="Times New Roman"/>
              </a:rPr>
              <a:t>Adaptive Beamforming Prediction using LSTM for Enhanced ATP in UAV FSO Communication</a:t>
            </a:r>
          </a:p>
          <a:p>
            <a:pPr lvl="0" algn="ctr">
              <a:buClr>
                <a:schemeClr val="dk1"/>
              </a:buClr>
              <a:buSzPct val="100000"/>
            </a:pPr>
            <a:br>
              <a:rPr lang="en-US" sz="4400" b="1" i="0" u="none" strike="noStrike" cap="none" dirty="0">
                <a:solidFill>
                  <a:schemeClr val="dk1"/>
                </a:solidFill>
                <a:highlight>
                  <a:srgbClr val="FFFF00"/>
                </a:highlight>
                <a:latin typeface="Times New Roman"/>
                <a:ea typeface="Times New Roman"/>
                <a:cs typeface="Times New Roman"/>
                <a:sym typeface="Times New Roman"/>
              </a:rPr>
            </a:br>
            <a:r>
              <a:rPr lang="en-US" sz="4400" b="0" i="0" u="none" strike="noStrike" cap="none" dirty="0">
                <a:solidFill>
                  <a:schemeClr val="dk1"/>
                </a:solidFill>
                <a:latin typeface="Times New Roman"/>
                <a:ea typeface="Times New Roman"/>
                <a:cs typeface="Times New Roman"/>
                <a:sym typeface="Times New Roman"/>
              </a:rPr>
              <a:t>Contribution</a:t>
            </a:r>
            <a:br>
              <a:rPr lang="en-US" sz="4400" b="0" i="0" u="none" strike="noStrike" cap="none" dirty="0">
                <a:solidFill>
                  <a:schemeClr val="dk1"/>
                </a:solidFill>
                <a:latin typeface="Times New Roman"/>
                <a:ea typeface="Times New Roman"/>
                <a:cs typeface="Times New Roman"/>
                <a:sym typeface="Times New Roman"/>
              </a:rPr>
            </a:br>
            <a:br>
              <a:rPr lang="en-US" sz="4400" b="0" i="0" u="none" strike="noStrike" cap="none" dirty="0">
                <a:solidFill>
                  <a:schemeClr val="dk1"/>
                </a:solidFill>
                <a:latin typeface="Times New Roman"/>
                <a:ea typeface="Times New Roman"/>
                <a:cs typeface="Times New Roman"/>
                <a:sym typeface="Times New Roman"/>
              </a:rPr>
            </a:br>
            <a:r>
              <a:rPr lang="en-US" sz="4400" b="0" i="0" u="none" strike="noStrike" cap="none" dirty="0">
                <a:solidFill>
                  <a:schemeClr val="dk1"/>
                </a:solidFill>
                <a:latin typeface="Times New Roman"/>
                <a:ea typeface="Times New Roman"/>
                <a:cs typeface="Times New Roman"/>
                <a:sym typeface="Times New Roman"/>
              </a:rPr>
              <a:t> </a:t>
            </a:r>
            <a:br>
              <a:rPr lang="en-US" sz="4400" b="0" i="0" u="none" strike="noStrike" cap="none" dirty="0">
                <a:solidFill>
                  <a:schemeClr val="dk1"/>
                </a:solidFill>
                <a:latin typeface="Times New Roman"/>
                <a:ea typeface="Times New Roman"/>
                <a:cs typeface="Times New Roman"/>
                <a:sym typeface="Times New Roman"/>
              </a:rPr>
            </a:br>
            <a:r>
              <a:rPr lang="en-US" sz="4400" dirty="0">
                <a:solidFill>
                  <a:schemeClr val="dk1"/>
                </a:solidFill>
                <a:latin typeface="Times New Roman"/>
                <a:ea typeface="Times New Roman"/>
                <a:cs typeface="Times New Roman"/>
                <a:sym typeface="Times New Roman"/>
              </a:rPr>
              <a:t>September</a:t>
            </a:r>
            <a:r>
              <a:rPr lang="en-US" sz="4400" b="0" i="0" u="none" strike="noStrike" cap="none" dirty="0">
                <a:solidFill>
                  <a:schemeClr val="dk1"/>
                </a:solidFill>
                <a:latin typeface="Times New Roman"/>
                <a:ea typeface="Times New Roman"/>
                <a:cs typeface="Times New Roman"/>
                <a:sym typeface="Times New Roman"/>
              </a:rPr>
              <a:t> </a:t>
            </a:r>
            <a:r>
              <a:rPr lang="en-US" sz="4400" dirty="0">
                <a:solidFill>
                  <a:schemeClr val="dk1"/>
                </a:solidFill>
                <a:latin typeface="Times New Roman"/>
                <a:ea typeface="Times New Roman"/>
                <a:cs typeface="Times New Roman"/>
                <a:sym typeface="Times New Roman"/>
              </a:rPr>
              <a:t>17</a:t>
            </a:r>
            <a:r>
              <a:rPr lang="en-US" sz="4400" b="0" i="0" u="none" strike="noStrike" cap="none" dirty="0">
                <a:solidFill>
                  <a:schemeClr val="dk1"/>
                </a:solidFill>
                <a:latin typeface="Times New Roman"/>
                <a:ea typeface="Times New Roman"/>
                <a:cs typeface="Times New Roman"/>
                <a:sym typeface="Times New Roman"/>
              </a:rPr>
              <a:t>, 2025</a:t>
            </a:r>
            <a:endParaRPr sz="4400" b="0"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6" name="Google Shape;100;p15">
            <a:extLst>
              <a:ext uri="{FF2B5EF4-FFF2-40B4-BE49-F238E27FC236}">
                <a16:creationId xmlns:a16="http://schemas.microsoft.com/office/drawing/2014/main" id="{EAAF2089-7A89-8B05-10C4-2A7A7D8A9750}"/>
              </a:ext>
            </a:extLst>
          </p:cNvPr>
          <p:cNvSpPr txBox="1">
            <a:spLocks/>
          </p:cNvSpPr>
          <p:nvPr/>
        </p:nvSpPr>
        <p:spPr>
          <a:xfrm>
            <a:off x="272430" y="1417638"/>
            <a:ext cx="8599140" cy="4918464"/>
          </a:xfrm>
          <a:prstGeom prst="rect">
            <a:avLst/>
          </a:prstGeom>
          <a:noFill/>
          <a:ln>
            <a:noFill/>
          </a:ln>
        </p:spPr>
        <p:txBody>
          <a:bodyPr spcFirstLastPara="1" vert="horz" wrap="square" lIns="91425" tIns="45700" rIns="91425" bIns="45700" rtlCol="0" anchor="t" anchorCtr="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15000"/>
              </a:lnSpc>
              <a:spcBef>
                <a:spcPts val="0"/>
              </a:spcBef>
              <a:buClr>
                <a:schemeClr val="dk1"/>
              </a:buClr>
              <a:buSzPts val="2800"/>
            </a:pPr>
            <a:r>
              <a:rPr lang="en-US" sz="2800" dirty="0">
                <a:latin typeface="Times New Roman"/>
                <a:ea typeface="Times New Roman"/>
                <a:cs typeface="Times New Roman"/>
                <a:sym typeface="Times New Roman"/>
              </a:rPr>
              <a:t>Introduction</a:t>
            </a:r>
          </a:p>
          <a:p>
            <a:pPr algn="just">
              <a:lnSpc>
                <a:spcPct val="115000"/>
              </a:lnSpc>
              <a:spcBef>
                <a:spcPts val="0"/>
              </a:spcBef>
              <a:buSzPts val="2800"/>
              <a:buFont typeface="Times New Roman"/>
              <a:buChar char="•"/>
            </a:pPr>
            <a:r>
              <a:rPr lang="en-US" sz="2800" dirty="0">
                <a:latin typeface="Times New Roman"/>
                <a:ea typeface="Times New Roman"/>
                <a:cs typeface="Times New Roman"/>
                <a:sym typeface="Times New Roman"/>
              </a:rPr>
              <a:t>Importance in FSO UAV Communication</a:t>
            </a:r>
          </a:p>
          <a:p>
            <a:pPr algn="just">
              <a:lnSpc>
                <a:spcPct val="115000"/>
              </a:lnSpc>
              <a:spcBef>
                <a:spcPts val="560"/>
              </a:spcBef>
              <a:buSzPts val="2800"/>
            </a:pPr>
            <a:r>
              <a:rPr lang="en-US" sz="2800" dirty="0">
                <a:latin typeface="Times New Roman"/>
                <a:ea typeface="Times New Roman"/>
                <a:cs typeface="Times New Roman"/>
                <a:sym typeface="Times New Roman"/>
              </a:rPr>
              <a:t>Challenges in Current ATP for FSO</a:t>
            </a:r>
          </a:p>
          <a:p>
            <a:pPr algn="just">
              <a:lnSpc>
                <a:spcPct val="115000"/>
              </a:lnSpc>
              <a:spcBef>
                <a:spcPts val="560"/>
              </a:spcBef>
              <a:buSzPts val="2800"/>
            </a:pPr>
            <a:r>
              <a:rPr lang="en-US" sz="2800" dirty="0">
                <a:latin typeface="Times New Roman"/>
                <a:ea typeface="Times New Roman"/>
                <a:cs typeface="Times New Roman"/>
                <a:sym typeface="Times New Roman"/>
              </a:rPr>
              <a:t>Proposed Contribution: LSTM-based Adaptive Beamforming Prediction</a:t>
            </a:r>
            <a:endParaRPr lang="en-US" dirty="0"/>
          </a:p>
          <a:p>
            <a:pPr algn="just">
              <a:lnSpc>
                <a:spcPct val="115000"/>
              </a:lnSpc>
              <a:spcBef>
                <a:spcPts val="560"/>
              </a:spcBef>
              <a:buSzPts val="2800"/>
            </a:pPr>
            <a:r>
              <a:rPr lang="en-US" sz="2800" dirty="0">
                <a:latin typeface="Times New Roman"/>
                <a:ea typeface="Times New Roman"/>
                <a:cs typeface="Times New Roman"/>
                <a:sym typeface="Times New Roman"/>
              </a:rPr>
              <a:t>Conclusion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105;p16">
            <a:extLst>
              <a:ext uri="{FF2B5EF4-FFF2-40B4-BE49-F238E27FC236}">
                <a16:creationId xmlns:a16="http://schemas.microsoft.com/office/drawing/2014/main" id="{BB309EBF-8A5A-425D-319A-412648662484}"/>
              </a:ext>
            </a:extLst>
          </p:cNvPr>
          <p:cNvSpPr txBox="1">
            <a:spLocks noGrp="1"/>
          </p:cNvSpPr>
          <p:nvPr>
            <p:ph type="title"/>
          </p:nvPr>
        </p:nvSpPr>
        <p:spPr>
          <a:xfrm>
            <a:off x="457200" y="521209"/>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a:buNone/>
            </a:pPr>
            <a:r>
              <a:rPr lang="en-US" sz="4000" dirty="0">
                <a:latin typeface="Times New Roman"/>
                <a:cs typeface="Times New Roman"/>
                <a:sym typeface="Times New Roman"/>
              </a:rPr>
              <a:t>Introduction</a:t>
            </a:r>
            <a:endParaRPr dirty="0"/>
          </a:p>
        </p:txBody>
      </p:sp>
      <p:sp>
        <p:nvSpPr>
          <p:cNvPr id="9" name="Google Shape;106;p16">
            <a:extLst>
              <a:ext uri="{FF2B5EF4-FFF2-40B4-BE49-F238E27FC236}">
                <a16:creationId xmlns:a16="http://schemas.microsoft.com/office/drawing/2014/main" id="{624BC87C-D69F-5188-CF4B-97CC6EE1BB6E}"/>
              </a:ext>
            </a:extLst>
          </p:cNvPr>
          <p:cNvSpPr txBox="1"/>
          <p:nvPr/>
        </p:nvSpPr>
        <p:spPr>
          <a:xfrm>
            <a:off x="457200" y="1463040"/>
            <a:ext cx="8382000" cy="4873751"/>
          </a:xfrm>
          <a:prstGeom prst="rect">
            <a:avLst/>
          </a:prstGeom>
          <a:noFill/>
          <a:ln>
            <a:noFill/>
          </a:ln>
        </p:spPr>
        <p:txBody>
          <a:bodyPr spcFirstLastPara="1" wrap="square" lIns="91425" tIns="45700" rIns="91425" bIns="45700" anchor="t" anchorCtr="0">
            <a:normAutofit fontScale="85000" lnSpcReduction="10000"/>
          </a:bodyPr>
          <a:lstStyle/>
          <a:p>
            <a:pPr marL="342900" indent="-381000" algn="just">
              <a:lnSpc>
                <a:spcPct val="150000"/>
              </a:lnSpc>
              <a:buSzPts val="2400"/>
              <a:buFontTx/>
              <a:buChar char="•"/>
            </a:pPr>
            <a:r>
              <a:rPr lang="en-US" sz="2400" dirty="0">
                <a:solidFill>
                  <a:srgbClr val="000000"/>
                </a:solidFill>
                <a:latin typeface="Times New Roman"/>
                <a:ea typeface="Times New Roman"/>
                <a:cs typeface="Times New Roman"/>
                <a:sym typeface="Times New Roman"/>
              </a:rPr>
              <a:t>A drone network (</a:t>
            </a:r>
            <a:r>
              <a:rPr lang="en-US" sz="2400" b="1" dirty="0">
                <a:solidFill>
                  <a:srgbClr val="000000"/>
                </a:solidFill>
                <a:latin typeface="Times New Roman"/>
                <a:ea typeface="Times New Roman"/>
                <a:cs typeface="Times New Roman"/>
                <a:sym typeface="Times New Roman"/>
              </a:rPr>
              <a:t>UAV-to-UAV</a:t>
            </a:r>
            <a:r>
              <a:rPr lang="en-US" sz="2400" dirty="0">
                <a:solidFill>
                  <a:srgbClr val="000000"/>
                </a:solidFill>
                <a:latin typeface="Times New Roman"/>
                <a:ea typeface="Times New Roman"/>
                <a:cs typeface="Times New Roman"/>
                <a:sym typeface="Times New Roman"/>
              </a:rPr>
              <a:t>) connects multiple drones to work together on specific missions.</a:t>
            </a:r>
            <a:endParaRPr lang="en-US" sz="2400" b="1" dirty="0">
              <a:latin typeface="Times New Roman"/>
              <a:ea typeface="Times New Roman"/>
              <a:cs typeface="Times New Roman"/>
              <a:sym typeface="Times New Roman"/>
            </a:endParaRPr>
          </a:p>
          <a:p>
            <a:pPr marL="342900" lvl="0" indent="-381000" algn="just">
              <a:lnSpc>
                <a:spcPct val="150000"/>
              </a:lnSpc>
              <a:buSzPts val="2400"/>
              <a:buChar char="•"/>
            </a:pPr>
            <a:r>
              <a:rPr lang="en-US" sz="2400" b="1" dirty="0">
                <a:latin typeface="Times New Roman"/>
                <a:ea typeface="Times New Roman"/>
                <a:cs typeface="Times New Roman"/>
                <a:sym typeface="Times New Roman"/>
              </a:rPr>
              <a:t>Free-Space Optical (FSO) </a:t>
            </a:r>
            <a:r>
              <a:rPr lang="en-US" sz="2400" dirty="0">
                <a:latin typeface="Times New Roman"/>
                <a:ea typeface="Times New Roman"/>
                <a:cs typeface="Times New Roman"/>
                <a:sym typeface="Times New Roman"/>
              </a:rPr>
              <a:t>communication offers high data rates and secure links using laser beams but requires very accurate alignment due to narrow optical beams.</a:t>
            </a:r>
            <a:endParaRPr sz="2400" dirty="0">
              <a:solidFill>
                <a:srgbClr val="000000"/>
              </a:solidFill>
              <a:latin typeface="Times New Roman"/>
              <a:ea typeface="Times New Roman"/>
              <a:cs typeface="Times New Roman"/>
              <a:sym typeface="Times New Roman"/>
            </a:endParaRPr>
          </a:p>
          <a:p>
            <a:pPr marL="342900" lvl="0" indent="-381000" algn="just">
              <a:lnSpc>
                <a:spcPct val="150000"/>
              </a:lnSpc>
              <a:buClr>
                <a:srgbClr val="000000"/>
              </a:buClr>
              <a:buSzPts val="2400"/>
              <a:buChar char="•"/>
            </a:pPr>
            <a:r>
              <a:rPr lang="en-US" sz="2400" b="1" dirty="0">
                <a:solidFill>
                  <a:srgbClr val="000000"/>
                </a:solidFill>
                <a:latin typeface="Times New Roman"/>
                <a:ea typeface="Times New Roman"/>
                <a:cs typeface="Times New Roman"/>
                <a:sym typeface="Times New Roman"/>
              </a:rPr>
              <a:t>Acquisition, Tracking, and Pointing (ATP) </a:t>
            </a:r>
            <a:r>
              <a:rPr lang="en-US" sz="2400" dirty="0">
                <a:solidFill>
                  <a:srgbClr val="000000"/>
                </a:solidFill>
                <a:latin typeface="Times New Roman"/>
                <a:ea typeface="Times New Roman"/>
                <a:cs typeface="Times New Roman"/>
                <a:sym typeface="Times New Roman"/>
              </a:rPr>
              <a:t>systems are essential to maintain precise beam alignment and stable communication in turbulent and dynamic conditions.</a:t>
            </a:r>
          </a:p>
          <a:p>
            <a:pPr marL="342900" lvl="0" indent="-381000" algn="just">
              <a:lnSpc>
                <a:spcPct val="150000"/>
              </a:lnSpc>
              <a:buSzPts val="2400"/>
              <a:buChar char="•"/>
            </a:pPr>
            <a:r>
              <a:rPr lang="en-US" sz="2400" b="1" dirty="0">
                <a:latin typeface="Times New Roman"/>
                <a:ea typeface="Times New Roman"/>
                <a:cs typeface="Times New Roman"/>
                <a:sym typeface="Times New Roman"/>
              </a:rPr>
              <a:t>LSTM-based AI </a:t>
            </a:r>
            <a:r>
              <a:rPr lang="en-US" sz="2400" dirty="0">
                <a:latin typeface="Times New Roman"/>
                <a:ea typeface="Times New Roman"/>
                <a:cs typeface="Times New Roman"/>
                <a:sym typeface="Times New Roman"/>
              </a:rPr>
              <a:t>predicts turbulence and beam misalignment in FSO ATP, boosting robustness and efficiency in dynamic UAV environments.</a:t>
            </a:r>
            <a:endParaRPr sz="240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10251C-E064-B9A6-606D-668E67961191}"/>
              </a:ext>
            </a:extLst>
          </p:cNvPr>
          <p:cNvPicPr>
            <a:picLocks noChangeAspect="1"/>
          </p:cNvPicPr>
          <p:nvPr/>
        </p:nvPicPr>
        <p:blipFill>
          <a:blip r:embed="rId2"/>
          <a:stretch>
            <a:fillRect/>
          </a:stretch>
        </p:blipFill>
        <p:spPr>
          <a:xfrm>
            <a:off x="2114550" y="1447800"/>
            <a:ext cx="4914900" cy="2136913"/>
          </a:xfrm>
          <a:prstGeom prst="rect">
            <a:avLst/>
          </a:prstGeom>
        </p:spPr>
      </p:pic>
      <p:sp>
        <p:nvSpPr>
          <p:cNvPr id="10" name="Google Shape;111;p17">
            <a:extLst>
              <a:ext uri="{FF2B5EF4-FFF2-40B4-BE49-F238E27FC236}">
                <a16:creationId xmlns:a16="http://schemas.microsoft.com/office/drawing/2014/main" id="{9C87ADFA-D136-63EF-0658-A8E5FB8BA920}"/>
              </a:ext>
            </a:extLst>
          </p:cNvPr>
          <p:cNvSpPr txBox="1"/>
          <p:nvPr/>
        </p:nvSpPr>
        <p:spPr>
          <a:xfrm>
            <a:off x="457200" y="3962400"/>
            <a:ext cx="8229600" cy="2345204"/>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just">
              <a:lnSpc>
                <a:spcPct val="115000"/>
              </a:lnSpc>
              <a:buSzPts val="2400"/>
              <a:buChar char="•"/>
            </a:pPr>
            <a:r>
              <a:rPr lang="en-US" sz="2400" dirty="0">
                <a:latin typeface="Times New Roman"/>
                <a:ea typeface="Times New Roman"/>
                <a:cs typeface="Times New Roman"/>
                <a:sym typeface="Times New Roman"/>
              </a:rPr>
              <a:t>UAVs bring fast and unpredictable movement creating rapid beam misalignment risks, </a:t>
            </a:r>
            <a:r>
              <a:rPr lang="en-US" sz="2400" b="1" dirty="0">
                <a:latin typeface="Times New Roman"/>
                <a:ea typeface="Times New Roman"/>
                <a:cs typeface="Times New Roman"/>
                <a:sym typeface="Times New Roman"/>
              </a:rPr>
              <a:t>requiring highly responsive ATP</a:t>
            </a:r>
            <a:r>
              <a:rPr lang="en-US" sz="2400" dirty="0">
                <a:latin typeface="Times New Roman"/>
                <a:ea typeface="Times New Roman"/>
                <a:cs typeface="Times New Roman"/>
                <a:sym typeface="Times New Roman"/>
              </a:rPr>
              <a:t>.</a:t>
            </a:r>
          </a:p>
          <a:p>
            <a:pPr marL="342900" lvl="0" indent="-342900" algn="just">
              <a:lnSpc>
                <a:spcPct val="115000"/>
              </a:lnSpc>
              <a:buSzPts val="2400"/>
              <a:buChar char="•"/>
            </a:pPr>
            <a:r>
              <a:rPr lang="en-US" sz="2400" dirty="0">
                <a:latin typeface="Times New Roman"/>
                <a:ea typeface="Times New Roman"/>
                <a:cs typeface="Times New Roman"/>
                <a:sym typeface="Times New Roman"/>
              </a:rPr>
              <a:t>Maintaining Gbps link quality in UAV-FSO communication </a:t>
            </a:r>
            <a:r>
              <a:rPr lang="en-US" sz="2400" b="1" dirty="0">
                <a:latin typeface="Times New Roman"/>
                <a:ea typeface="Times New Roman"/>
                <a:cs typeface="Times New Roman"/>
                <a:sym typeface="Times New Roman"/>
              </a:rPr>
              <a:t>requires proactive beamforming</a:t>
            </a:r>
            <a:r>
              <a:rPr lang="en-US" sz="2400" dirty="0">
                <a:latin typeface="Times New Roman"/>
                <a:ea typeface="Times New Roman"/>
                <a:cs typeface="Times New Roman"/>
                <a:sym typeface="Times New Roman"/>
              </a:rPr>
              <a:t> and </a:t>
            </a:r>
            <a:r>
              <a:rPr lang="en-US" sz="2400" b="1" dirty="0">
                <a:latin typeface="Times New Roman"/>
                <a:ea typeface="Times New Roman"/>
                <a:cs typeface="Times New Roman"/>
                <a:sym typeface="Times New Roman"/>
              </a:rPr>
              <a:t>precise tracking</a:t>
            </a:r>
            <a:r>
              <a:rPr lang="en-US" sz="2400" dirty="0">
                <a:latin typeface="Times New Roman"/>
                <a:ea typeface="Times New Roman"/>
                <a:cs typeface="Times New Roman"/>
                <a:sym typeface="Times New Roman"/>
              </a:rPr>
              <a:t>.</a:t>
            </a:r>
          </a:p>
          <a:p>
            <a:pPr marL="342900" lvl="0" indent="-342900" algn="just">
              <a:lnSpc>
                <a:spcPct val="115000"/>
              </a:lnSpc>
              <a:buSzPts val="2400"/>
              <a:buChar char="•"/>
            </a:pPr>
            <a:r>
              <a:rPr lang="en-US" sz="2400" dirty="0">
                <a:latin typeface="Times New Roman"/>
                <a:ea typeface="Times New Roman"/>
                <a:cs typeface="Times New Roman"/>
                <a:sym typeface="Times New Roman"/>
              </a:rPr>
              <a:t>Conventional ATP systems struggle with high dynamics and </a:t>
            </a:r>
            <a:r>
              <a:rPr lang="en-US" sz="2400" b="1" dirty="0">
                <a:latin typeface="Times New Roman"/>
                <a:ea typeface="Times New Roman"/>
                <a:cs typeface="Times New Roman"/>
                <a:sym typeface="Times New Roman"/>
              </a:rPr>
              <a:t>require AI-enhanced prediction </a:t>
            </a:r>
            <a:r>
              <a:rPr lang="en-US" sz="2400" dirty="0">
                <a:latin typeface="Times New Roman"/>
                <a:ea typeface="Times New Roman"/>
                <a:cs typeface="Times New Roman"/>
                <a:sym typeface="Times New Roman"/>
              </a:rPr>
              <a:t>to stay effective.</a:t>
            </a:r>
            <a:endParaRPr sz="2400" dirty="0">
              <a:solidFill>
                <a:srgbClr val="000000"/>
              </a:solidFill>
              <a:latin typeface="Times New Roman"/>
              <a:ea typeface="Times New Roman"/>
              <a:cs typeface="Times New Roman"/>
              <a:sym typeface="Times New Roman"/>
            </a:endParaRPr>
          </a:p>
        </p:txBody>
      </p:sp>
      <p:sp>
        <p:nvSpPr>
          <p:cNvPr id="11" name="Google Shape;113;p17">
            <a:extLst>
              <a:ext uri="{FF2B5EF4-FFF2-40B4-BE49-F238E27FC236}">
                <a16:creationId xmlns:a16="http://schemas.microsoft.com/office/drawing/2014/main" id="{286BFB94-661C-ECE6-A2B4-F31D6D39FDF2}"/>
              </a:ext>
            </a:extLst>
          </p:cNvPr>
          <p:cNvSpPr txBox="1">
            <a:spLocks noGrp="1"/>
          </p:cNvSpPr>
          <p:nvPr>
            <p:ph type="title"/>
          </p:nvPr>
        </p:nvSpPr>
        <p:spPr>
          <a:xfrm>
            <a:off x="457200" y="535382"/>
            <a:ext cx="8229600" cy="1143000"/>
          </a:xfrm>
          <a:prstGeom prst="rect">
            <a:avLst/>
          </a:prstGeom>
          <a:noFill/>
          <a:ln>
            <a:noFill/>
          </a:ln>
        </p:spPr>
        <p:txBody>
          <a:bodyPr spcFirstLastPara="1" wrap="square" lIns="91425" tIns="45700" rIns="91425" bIns="45700" anchor="ctr" anchorCtr="0">
            <a:normAutofit fontScale="90000"/>
          </a:bodyPr>
          <a:lstStyle/>
          <a:p>
            <a:pPr lvl="0">
              <a:spcBef>
                <a:spcPts val="0"/>
              </a:spcBef>
              <a:buClr>
                <a:schemeClr val="dk1"/>
              </a:buClr>
              <a:buSzPts val="4000"/>
            </a:pPr>
            <a:r>
              <a:rPr lang="en-US" sz="4000" dirty="0">
                <a:latin typeface="Times New Roman"/>
                <a:ea typeface="Times New Roman"/>
                <a:cs typeface="Times New Roman"/>
                <a:sym typeface="Times New Roman"/>
              </a:rPr>
              <a:t>Importance in FSO UAV Communication</a:t>
            </a:r>
            <a:endParaRPr dirty="0"/>
          </a:p>
        </p:txBody>
      </p:sp>
      <p:sp>
        <p:nvSpPr>
          <p:cNvPr id="13" name="TextBox 12">
            <a:extLst>
              <a:ext uri="{FF2B5EF4-FFF2-40B4-BE49-F238E27FC236}">
                <a16:creationId xmlns:a16="http://schemas.microsoft.com/office/drawing/2014/main" id="{60A670BA-8D00-EECC-7B50-A4656D25209C}"/>
              </a:ext>
            </a:extLst>
          </p:cNvPr>
          <p:cNvSpPr txBox="1"/>
          <p:nvPr/>
        </p:nvSpPr>
        <p:spPr>
          <a:xfrm>
            <a:off x="3390900" y="3596978"/>
            <a:ext cx="2362199" cy="261610"/>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[1] FSO Communication System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383748-B91F-CF29-2102-FB385838AC87}"/>
            </a:ext>
          </a:extLst>
        </p:cNvPr>
        <p:cNvGrpSpPr/>
        <p:nvPr/>
      </p:nvGrpSpPr>
      <p:grpSpPr>
        <a:xfrm>
          <a:off x="0" y="0"/>
          <a:ext cx="0" cy="0"/>
          <a:chOff x="0" y="0"/>
          <a:chExt cx="0" cy="0"/>
        </a:xfrm>
      </p:grpSpPr>
      <p:sp>
        <p:nvSpPr>
          <p:cNvPr id="10" name="Google Shape;132;p20">
            <a:extLst>
              <a:ext uri="{FF2B5EF4-FFF2-40B4-BE49-F238E27FC236}">
                <a16:creationId xmlns:a16="http://schemas.microsoft.com/office/drawing/2014/main" id="{8518C630-F4AD-46D6-1CD8-CC33EECA180E}"/>
              </a:ext>
            </a:extLst>
          </p:cNvPr>
          <p:cNvSpPr txBox="1">
            <a:spLocks noGrp="1"/>
          </p:cNvSpPr>
          <p:nvPr>
            <p:ph type="title"/>
          </p:nvPr>
        </p:nvSpPr>
        <p:spPr>
          <a:xfrm>
            <a:off x="457200" y="565816"/>
            <a:ext cx="8229600" cy="1295400"/>
          </a:xfrm>
          <a:prstGeom prst="rect">
            <a:avLst/>
          </a:prstGeom>
          <a:noFill/>
          <a:ln>
            <a:noFill/>
          </a:ln>
        </p:spPr>
        <p:txBody>
          <a:bodyPr spcFirstLastPara="1" wrap="square" lIns="91425" tIns="45700" rIns="91425" bIns="45700" anchor="ctr" anchorCtr="0">
            <a:normAutofit/>
          </a:bodyPr>
          <a:lstStyle/>
          <a:p>
            <a:pPr lvl="0">
              <a:spcBef>
                <a:spcPts val="0"/>
              </a:spcBef>
              <a:buClr>
                <a:schemeClr val="dk1"/>
              </a:buClr>
              <a:buSzPct val="100000"/>
            </a:pPr>
            <a:r>
              <a:rPr lang="en-US" dirty="0">
                <a:latin typeface="Times New Roman"/>
                <a:ea typeface="Times New Roman"/>
                <a:cs typeface="Times New Roman"/>
                <a:sym typeface="Times New Roman"/>
              </a:rPr>
              <a:t>Challenges in Current ATP for FSO</a:t>
            </a:r>
            <a:endParaRPr dirty="0"/>
          </a:p>
        </p:txBody>
      </p:sp>
      <p:sp>
        <p:nvSpPr>
          <p:cNvPr id="11" name="Google Shape;133;p20">
            <a:extLst>
              <a:ext uri="{FF2B5EF4-FFF2-40B4-BE49-F238E27FC236}">
                <a16:creationId xmlns:a16="http://schemas.microsoft.com/office/drawing/2014/main" id="{0E21C3E9-B9C1-1C16-836E-BE7F35C7E77E}"/>
              </a:ext>
            </a:extLst>
          </p:cNvPr>
          <p:cNvSpPr txBox="1"/>
          <p:nvPr/>
        </p:nvSpPr>
        <p:spPr>
          <a:xfrm>
            <a:off x="306900" y="1676400"/>
            <a:ext cx="8530200" cy="4615784"/>
          </a:xfrm>
          <a:prstGeom prst="rect">
            <a:avLst/>
          </a:prstGeom>
          <a:noFill/>
          <a:ln>
            <a:noFill/>
          </a:ln>
        </p:spPr>
        <p:txBody>
          <a:bodyPr spcFirstLastPara="1" wrap="square" lIns="91425" tIns="45700" rIns="91425" bIns="45700" anchor="t" anchorCtr="0">
            <a:normAutofit fontScale="92500" lnSpcReduction="10000"/>
          </a:bodyPr>
          <a:lstStyle/>
          <a:p>
            <a:pPr marL="457200" lvl="0" indent="-355600" algn="just">
              <a:lnSpc>
                <a:spcPct val="150000"/>
              </a:lnSpc>
              <a:spcBef>
                <a:spcPts val="400"/>
              </a:spcBef>
              <a:buSzPts val="2000"/>
              <a:buFont typeface="Times New Roman"/>
              <a:buChar char="•"/>
            </a:pPr>
            <a:r>
              <a:rPr lang="en-US" sz="2000" b="1" dirty="0">
                <a:latin typeface="Times New Roman"/>
                <a:ea typeface="Times New Roman"/>
                <a:cs typeface="Times New Roman"/>
                <a:sym typeface="Times New Roman"/>
              </a:rPr>
              <a:t>Atmospheric turbulence </a:t>
            </a:r>
            <a:r>
              <a:rPr lang="en-US" sz="2000" dirty="0">
                <a:latin typeface="Times New Roman"/>
                <a:ea typeface="Times New Roman"/>
                <a:cs typeface="Times New Roman"/>
                <a:sym typeface="Times New Roman"/>
              </a:rPr>
              <a:t>modeling remains complex and nonlinear, making accurate, real time prediction difficult.</a:t>
            </a:r>
          </a:p>
          <a:p>
            <a:pPr marL="457200" lvl="0" indent="-355600" algn="just">
              <a:lnSpc>
                <a:spcPct val="150000"/>
              </a:lnSpc>
              <a:spcBef>
                <a:spcPts val="400"/>
              </a:spcBef>
              <a:buSzPts val="2000"/>
              <a:buFont typeface="Times New Roman"/>
              <a:buChar char="•"/>
            </a:pPr>
            <a:r>
              <a:rPr lang="en-US" sz="2000" b="1" dirty="0">
                <a:latin typeface="Times New Roman"/>
                <a:ea typeface="Times New Roman"/>
                <a:cs typeface="Times New Roman"/>
                <a:sym typeface="Times New Roman"/>
              </a:rPr>
              <a:t>Sensor limitations </a:t>
            </a:r>
            <a:r>
              <a:rPr lang="en-US" sz="2000" dirty="0">
                <a:latin typeface="Times New Roman"/>
                <a:ea typeface="Times New Roman"/>
                <a:cs typeface="Times New Roman"/>
                <a:sym typeface="Times New Roman"/>
              </a:rPr>
              <a:t>such as quadrant photodiodes (QPD) show nonlinear response and sensitivity issues depending on incident beam size, affecting tracking precision.</a:t>
            </a:r>
          </a:p>
          <a:p>
            <a:pPr marL="457200" lvl="0" indent="-355600" algn="just">
              <a:lnSpc>
                <a:spcPct val="150000"/>
              </a:lnSpc>
              <a:spcBef>
                <a:spcPts val="400"/>
              </a:spcBef>
              <a:buSzPts val="2000"/>
              <a:buFont typeface="Times New Roman"/>
              <a:buChar char="•"/>
            </a:pPr>
            <a:r>
              <a:rPr lang="en-US" sz="2000" dirty="0">
                <a:latin typeface="Times New Roman"/>
                <a:ea typeface="Times New Roman"/>
                <a:cs typeface="Times New Roman"/>
                <a:sym typeface="Times New Roman"/>
              </a:rPr>
              <a:t>Integration of adaptive beamforming with constrained mobile platforms </a:t>
            </a:r>
            <a:r>
              <a:rPr lang="en-US" sz="2000" b="1" dirty="0">
                <a:latin typeface="Times New Roman"/>
                <a:ea typeface="Times New Roman"/>
                <a:cs typeface="Times New Roman"/>
                <a:sym typeface="Times New Roman"/>
              </a:rPr>
              <a:t>demands efficient</a:t>
            </a:r>
            <a:r>
              <a:rPr lang="en-US" sz="2000" dirty="0">
                <a:latin typeface="Times New Roman"/>
                <a:ea typeface="Times New Roman"/>
                <a:cs typeface="Times New Roman"/>
                <a:sym typeface="Times New Roman"/>
              </a:rPr>
              <a:t>, lightweight ATP solutions that balance accuracy and processing overhead.</a:t>
            </a:r>
          </a:p>
          <a:p>
            <a:pPr marL="457200" lvl="0" indent="-355600" algn="just">
              <a:lnSpc>
                <a:spcPct val="150000"/>
              </a:lnSpc>
              <a:spcBef>
                <a:spcPts val="400"/>
              </a:spcBef>
              <a:buSzPts val="2000"/>
              <a:buFont typeface="Times New Roman"/>
              <a:buChar char="•"/>
            </a:pPr>
            <a:r>
              <a:rPr lang="en-US" sz="2000" b="1" dirty="0">
                <a:latin typeface="Times New Roman"/>
                <a:ea typeface="Times New Roman"/>
                <a:cs typeface="Times New Roman"/>
                <a:sym typeface="Times New Roman"/>
              </a:rPr>
              <a:t>Limited and imbalanced datasets</a:t>
            </a:r>
            <a:r>
              <a:rPr lang="en-US" sz="2000" dirty="0">
                <a:latin typeface="Times New Roman"/>
                <a:ea typeface="Times New Roman"/>
                <a:cs typeface="Times New Roman"/>
                <a:sym typeface="Times New Roman"/>
              </a:rPr>
              <a:t> restrict AI model training and robustness, necessitating advanced data augmentation techniques.</a:t>
            </a:r>
            <a:endParaRPr sz="2000"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99445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383748-B91F-CF29-2102-FB385838AC8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366400B-DFC0-7F5E-85A5-B6B5B2067FEA}"/>
              </a:ext>
            </a:extLst>
          </p:cNvPr>
          <p:cNvPicPr>
            <a:picLocks noChangeAspect="1"/>
          </p:cNvPicPr>
          <p:nvPr/>
        </p:nvPicPr>
        <p:blipFill>
          <a:blip r:embed="rId2"/>
          <a:stretch>
            <a:fillRect/>
          </a:stretch>
        </p:blipFill>
        <p:spPr>
          <a:xfrm>
            <a:off x="304800" y="1981200"/>
            <a:ext cx="4572000" cy="2457988"/>
          </a:xfrm>
          <a:prstGeom prst="rect">
            <a:avLst/>
          </a:prstGeom>
        </p:spPr>
      </p:pic>
      <p:sp>
        <p:nvSpPr>
          <p:cNvPr id="14" name="Google Shape;132;p20">
            <a:extLst>
              <a:ext uri="{FF2B5EF4-FFF2-40B4-BE49-F238E27FC236}">
                <a16:creationId xmlns:a16="http://schemas.microsoft.com/office/drawing/2014/main" id="{7BE850C8-0BA6-11B6-AD01-0AA25BAD8CC9}"/>
              </a:ext>
            </a:extLst>
          </p:cNvPr>
          <p:cNvSpPr txBox="1">
            <a:spLocks noGrp="1"/>
          </p:cNvSpPr>
          <p:nvPr>
            <p:ph type="title"/>
          </p:nvPr>
        </p:nvSpPr>
        <p:spPr>
          <a:xfrm>
            <a:off x="457200" y="533400"/>
            <a:ext cx="8229600" cy="1295400"/>
          </a:xfrm>
          <a:prstGeom prst="rect">
            <a:avLst/>
          </a:prstGeom>
          <a:noFill/>
          <a:ln>
            <a:noFill/>
          </a:ln>
        </p:spPr>
        <p:txBody>
          <a:bodyPr spcFirstLastPara="1" wrap="square" lIns="91425" tIns="45700" rIns="91425" bIns="45700" anchor="ctr" anchorCtr="0">
            <a:normAutofit fontScale="90000"/>
          </a:bodyPr>
          <a:lstStyle/>
          <a:p>
            <a:pPr lvl="0">
              <a:buSzPct val="100000"/>
            </a:pPr>
            <a:r>
              <a:rPr lang="en-US" dirty="0">
                <a:latin typeface="Times New Roman"/>
                <a:ea typeface="Times New Roman"/>
                <a:cs typeface="Times New Roman"/>
                <a:sym typeface="Times New Roman"/>
              </a:rPr>
              <a:t>Proposed Contribution: LSTM-based Adaptive Beamforming Prediction</a:t>
            </a:r>
            <a:endParaRPr dirty="0"/>
          </a:p>
        </p:txBody>
      </p:sp>
      <p:sp>
        <p:nvSpPr>
          <p:cNvPr id="15" name="Google Shape;133;p20">
            <a:extLst>
              <a:ext uri="{FF2B5EF4-FFF2-40B4-BE49-F238E27FC236}">
                <a16:creationId xmlns:a16="http://schemas.microsoft.com/office/drawing/2014/main" id="{8B1EDB68-E96D-F0B7-833C-00937C8E8E56}"/>
              </a:ext>
            </a:extLst>
          </p:cNvPr>
          <p:cNvSpPr txBox="1"/>
          <p:nvPr/>
        </p:nvSpPr>
        <p:spPr>
          <a:xfrm>
            <a:off x="4572000" y="1981200"/>
            <a:ext cx="4114800" cy="4267599"/>
          </a:xfrm>
          <a:prstGeom prst="rect">
            <a:avLst/>
          </a:prstGeom>
          <a:noFill/>
          <a:ln>
            <a:noFill/>
          </a:ln>
        </p:spPr>
        <p:txBody>
          <a:bodyPr spcFirstLastPara="1" wrap="square" lIns="91425" tIns="45700" rIns="91425" bIns="45700" anchor="t" anchorCtr="0">
            <a:normAutofit/>
          </a:bodyPr>
          <a:lstStyle/>
          <a:p>
            <a:pPr marL="457200" lvl="0" indent="-355600" algn="just">
              <a:lnSpc>
                <a:spcPct val="150000"/>
              </a:lnSpc>
              <a:spcBef>
                <a:spcPts val="400"/>
              </a:spcBef>
              <a:buSzPts val="2000"/>
              <a:buFont typeface="Times New Roman"/>
              <a:buChar char="•"/>
            </a:pPr>
            <a:r>
              <a:rPr lang="en-US" sz="2000" dirty="0">
                <a:latin typeface="Times New Roman"/>
                <a:ea typeface="Times New Roman"/>
                <a:cs typeface="Times New Roman"/>
                <a:sym typeface="Times New Roman"/>
              </a:rPr>
              <a:t>Develop a long short-term memory (LSTM) model  to predict </a:t>
            </a:r>
            <a:r>
              <a:rPr lang="en-US" sz="2000" b="1" dirty="0">
                <a:latin typeface="Times New Roman"/>
                <a:ea typeface="Times New Roman"/>
                <a:cs typeface="Times New Roman"/>
                <a:sym typeface="Times New Roman"/>
              </a:rPr>
              <a:t>forecast atmospheric turbulence </a:t>
            </a:r>
            <a:r>
              <a:rPr lang="en-US" sz="2000" dirty="0">
                <a:latin typeface="Times New Roman"/>
                <a:ea typeface="Times New Roman"/>
                <a:cs typeface="Times New Roman"/>
                <a:sym typeface="Times New Roman"/>
              </a:rPr>
              <a:t>and </a:t>
            </a:r>
            <a:r>
              <a:rPr lang="en-US" sz="2000" b="1" dirty="0">
                <a:latin typeface="Times New Roman"/>
                <a:ea typeface="Times New Roman"/>
                <a:cs typeface="Times New Roman"/>
                <a:sym typeface="Times New Roman"/>
              </a:rPr>
              <a:t>beam misalignment</a:t>
            </a:r>
            <a:r>
              <a:rPr lang="en-US" sz="2000" dirty="0">
                <a:latin typeface="Times New Roman"/>
                <a:ea typeface="Times New Roman"/>
                <a:cs typeface="Times New Roman"/>
                <a:sym typeface="Times New Roman"/>
              </a:rPr>
              <a:t> with multi-step ahead prediction. </a:t>
            </a:r>
          </a:p>
        </p:txBody>
      </p:sp>
      <p:sp>
        <p:nvSpPr>
          <p:cNvPr id="6" name="TextBox 5">
            <a:extLst>
              <a:ext uri="{FF2B5EF4-FFF2-40B4-BE49-F238E27FC236}">
                <a16:creationId xmlns:a16="http://schemas.microsoft.com/office/drawing/2014/main" id="{05353B77-4CF9-1401-9E5A-7D184D819E72}"/>
              </a:ext>
            </a:extLst>
          </p:cNvPr>
          <p:cNvSpPr txBox="1"/>
          <p:nvPr/>
        </p:nvSpPr>
        <p:spPr>
          <a:xfrm>
            <a:off x="1091364" y="4671226"/>
            <a:ext cx="2998872" cy="261610"/>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[2] Architecture of LSTM cell</a:t>
            </a:r>
          </a:p>
        </p:txBody>
      </p:sp>
    </p:spTree>
    <p:extLst>
      <p:ext uri="{BB962C8B-B14F-4D97-AF65-F5344CB8AC3E}">
        <p14:creationId xmlns:p14="http://schemas.microsoft.com/office/powerpoint/2010/main" val="413266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93A0A-71C0-20FA-FA1A-F2BE03EACBF6}"/>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86EECA8A-DDE3-4744-A42E-27C7B56731E4}"/>
              </a:ext>
            </a:extLst>
          </p:cNvPr>
          <p:cNvPicPr>
            <a:picLocks noChangeAspect="1"/>
          </p:cNvPicPr>
          <p:nvPr/>
        </p:nvPicPr>
        <p:blipFill>
          <a:blip r:embed="rId2"/>
          <a:stretch>
            <a:fillRect/>
          </a:stretch>
        </p:blipFill>
        <p:spPr>
          <a:xfrm>
            <a:off x="304800" y="2095499"/>
            <a:ext cx="4572000" cy="2731129"/>
          </a:xfrm>
          <a:prstGeom prst="rect">
            <a:avLst/>
          </a:prstGeom>
        </p:spPr>
      </p:pic>
      <p:sp>
        <p:nvSpPr>
          <p:cNvPr id="14" name="Google Shape;132;p20">
            <a:extLst>
              <a:ext uri="{FF2B5EF4-FFF2-40B4-BE49-F238E27FC236}">
                <a16:creationId xmlns:a16="http://schemas.microsoft.com/office/drawing/2014/main" id="{02177F9A-666B-4850-AED3-A59DC4211CFB}"/>
              </a:ext>
            </a:extLst>
          </p:cNvPr>
          <p:cNvSpPr txBox="1">
            <a:spLocks noGrp="1"/>
          </p:cNvSpPr>
          <p:nvPr>
            <p:ph type="title"/>
          </p:nvPr>
        </p:nvSpPr>
        <p:spPr>
          <a:xfrm>
            <a:off x="457200" y="533400"/>
            <a:ext cx="8229600" cy="1295400"/>
          </a:xfrm>
          <a:prstGeom prst="rect">
            <a:avLst/>
          </a:prstGeom>
          <a:noFill/>
          <a:ln>
            <a:noFill/>
          </a:ln>
        </p:spPr>
        <p:txBody>
          <a:bodyPr spcFirstLastPara="1" wrap="square" lIns="91425" tIns="45700" rIns="91425" bIns="45700" anchor="ctr" anchorCtr="0">
            <a:normAutofit fontScale="90000"/>
          </a:bodyPr>
          <a:lstStyle/>
          <a:p>
            <a:pPr lvl="0">
              <a:buSzPct val="100000"/>
            </a:pPr>
            <a:r>
              <a:rPr lang="en-US" dirty="0">
                <a:latin typeface="Times New Roman"/>
                <a:ea typeface="Times New Roman"/>
                <a:cs typeface="Times New Roman"/>
                <a:sym typeface="Times New Roman"/>
              </a:rPr>
              <a:t>Proposed Contribution: LSTM-based Adaptive Beamforming Prediction</a:t>
            </a:r>
            <a:endParaRPr dirty="0"/>
          </a:p>
        </p:txBody>
      </p:sp>
      <p:sp>
        <p:nvSpPr>
          <p:cNvPr id="15" name="Google Shape;133;p20">
            <a:extLst>
              <a:ext uri="{FF2B5EF4-FFF2-40B4-BE49-F238E27FC236}">
                <a16:creationId xmlns:a16="http://schemas.microsoft.com/office/drawing/2014/main" id="{E776864D-A87A-1763-8CDF-F83D82595319}"/>
              </a:ext>
            </a:extLst>
          </p:cNvPr>
          <p:cNvSpPr txBox="1"/>
          <p:nvPr/>
        </p:nvSpPr>
        <p:spPr>
          <a:xfrm>
            <a:off x="4572000" y="1981200"/>
            <a:ext cx="4114800" cy="4267599"/>
          </a:xfrm>
          <a:prstGeom prst="rect">
            <a:avLst/>
          </a:prstGeom>
          <a:noFill/>
          <a:ln>
            <a:noFill/>
          </a:ln>
        </p:spPr>
        <p:txBody>
          <a:bodyPr spcFirstLastPara="1" wrap="square" lIns="91425" tIns="45700" rIns="91425" bIns="45700" anchor="t" anchorCtr="0">
            <a:normAutofit/>
          </a:bodyPr>
          <a:lstStyle/>
          <a:p>
            <a:pPr marL="457200" lvl="0" indent="-355600" algn="just">
              <a:lnSpc>
                <a:spcPct val="150000"/>
              </a:lnSpc>
              <a:spcBef>
                <a:spcPts val="400"/>
              </a:spcBef>
              <a:buSzPts val="2000"/>
              <a:buFont typeface="Times New Roman"/>
              <a:buChar char="•"/>
            </a:pPr>
            <a:r>
              <a:rPr lang="en-US" sz="2000">
                <a:latin typeface="Times New Roman"/>
                <a:ea typeface="Times New Roman"/>
                <a:cs typeface="Times New Roman"/>
                <a:sym typeface="Times New Roman"/>
              </a:rPr>
              <a:t>Lightweight </a:t>
            </a:r>
            <a:r>
              <a:rPr lang="en-US" sz="2000" dirty="0">
                <a:latin typeface="Times New Roman"/>
                <a:ea typeface="Times New Roman"/>
                <a:cs typeface="Times New Roman"/>
                <a:sym typeface="Times New Roman"/>
              </a:rPr>
              <a:t>LSTM predictors optimized for </a:t>
            </a:r>
            <a:r>
              <a:rPr lang="en-US" sz="2000" b="1" dirty="0">
                <a:latin typeface="Times New Roman"/>
                <a:ea typeface="Times New Roman"/>
                <a:cs typeface="Times New Roman"/>
                <a:sym typeface="Times New Roman"/>
              </a:rPr>
              <a:t>real-time deployment </a:t>
            </a:r>
            <a:r>
              <a:rPr lang="en-US" sz="2000" dirty="0">
                <a:latin typeface="Times New Roman"/>
                <a:ea typeface="Times New Roman"/>
                <a:cs typeface="Times New Roman"/>
                <a:sym typeface="Times New Roman"/>
              </a:rPr>
              <a:t>in mobile FSO UAV terminals, </a:t>
            </a:r>
            <a:r>
              <a:rPr lang="en-US" sz="2000" b="1" dirty="0">
                <a:latin typeface="Times New Roman"/>
                <a:ea typeface="Times New Roman"/>
                <a:cs typeface="Times New Roman"/>
                <a:sym typeface="Times New Roman"/>
              </a:rPr>
              <a:t>enhancing ATP responsiveness</a:t>
            </a:r>
            <a:r>
              <a:rPr lang="en-US" sz="2000" dirty="0">
                <a:latin typeface="Times New Roman"/>
                <a:ea typeface="Times New Roman"/>
                <a:cs typeface="Times New Roman"/>
                <a:sym typeface="Times New Roman"/>
              </a:rPr>
              <a:t> and </a:t>
            </a:r>
            <a:r>
              <a:rPr lang="en-US" sz="2000" b="1" dirty="0">
                <a:latin typeface="Times New Roman"/>
                <a:ea typeface="Times New Roman"/>
                <a:cs typeface="Times New Roman"/>
                <a:sym typeface="Times New Roman"/>
              </a:rPr>
              <a:t>link stability</a:t>
            </a:r>
            <a:r>
              <a:rPr lang="en-US" sz="2000" dirty="0">
                <a:latin typeface="Times New Roman"/>
                <a:ea typeface="Times New Roman"/>
                <a:cs typeface="Times New Roman"/>
                <a:sym typeface="Times New Roman"/>
              </a:rPr>
              <a:t>.</a:t>
            </a:r>
          </a:p>
          <a:p>
            <a:pPr marL="101600" lvl="0" algn="just">
              <a:lnSpc>
                <a:spcPct val="150000"/>
              </a:lnSpc>
              <a:spcBef>
                <a:spcPts val="400"/>
              </a:spcBef>
              <a:buSzPts val="2000"/>
            </a:pPr>
            <a:endParaRPr lang="en-US" sz="2000" dirty="0">
              <a:latin typeface="Times New Roman"/>
              <a:ea typeface="Times New Roman"/>
              <a:cs typeface="Times New Roman"/>
              <a:sym typeface="Times New Roman"/>
            </a:endParaRPr>
          </a:p>
        </p:txBody>
      </p:sp>
      <p:sp>
        <p:nvSpPr>
          <p:cNvPr id="6" name="TextBox 5">
            <a:extLst>
              <a:ext uri="{FF2B5EF4-FFF2-40B4-BE49-F238E27FC236}">
                <a16:creationId xmlns:a16="http://schemas.microsoft.com/office/drawing/2014/main" id="{61C1AF14-F26A-80D2-67E0-AC9A90A1247D}"/>
              </a:ext>
            </a:extLst>
          </p:cNvPr>
          <p:cNvSpPr txBox="1"/>
          <p:nvPr/>
        </p:nvSpPr>
        <p:spPr>
          <a:xfrm>
            <a:off x="838200" y="4953000"/>
            <a:ext cx="2998872" cy="600164"/>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[3] LSTM based ATP mechanism Block Diagram for high mobility FSO communication system</a:t>
            </a:r>
          </a:p>
        </p:txBody>
      </p:sp>
    </p:spTree>
    <p:extLst>
      <p:ext uri="{BB962C8B-B14F-4D97-AF65-F5344CB8AC3E}">
        <p14:creationId xmlns:p14="http://schemas.microsoft.com/office/powerpoint/2010/main" val="1026058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145;p22">
            <a:extLst>
              <a:ext uri="{FF2B5EF4-FFF2-40B4-BE49-F238E27FC236}">
                <a16:creationId xmlns:a16="http://schemas.microsoft.com/office/drawing/2014/main" id="{0E077896-B251-F3C4-76D0-BFB1EA97C54F}"/>
              </a:ext>
            </a:extLst>
          </p:cNvPr>
          <p:cNvSpPr txBox="1"/>
          <p:nvPr/>
        </p:nvSpPr>
        <p:spPr>
          <a:xfrm>
            <a:off x="457200" y="1517903"/>
            <a:ext cx="8229600" cy="4795475"/>
          </a:xfrm>
          <a:prstGeom prst="rect">
            <a:avLst/>
          </a:prstGeom>
          <a:noFill/>
          <a:ln>
            <a:noFill/>
          </a:ln>
        </p:spPr>
        <p:txBody>
          <a:bodyPr spcFirstLastPara="1" wrap="square" lIns="91425" tIns="45700" rIns="91425" bIns="45700" anchor="t" anchorCtr="0">
            <a:normAutofit lnSpcReduction="10000"/>
          </a:bodyPr>
          <a:lstStyle/>
          <a:p>
            <a:pPr marL="457200" lvl="0" indent="-369570" algn="just">
              <a:lnSpc>
                <a:spcPct val="150000"/>
              </a:lnSpc>
              <a:buClr>
                <a:srgbClr val="000000"/>
              </a:buClr>
              <a:buSzPct val="100000"/>
              <a:buFont typeface="Times New Roman"/>
              <a:buChar char="•"/>
            </a:pPr>
            <a:r>
              <a:rPr lang="en-US" sz="2400" dirty="0">
                <a:solidFill>
                  <a:srgbClr val="000000"/>
                </a:solidFill>
                <a:latin typeface="Times New Roman"/>
                <a:ea typeface="Times New Roman"/>
                <a:cs typeface="Times New Roman"/>
                <a:sym typeface="Times New Roman"/>
              </a:rPr>
              <a:t>Neural network methods improve </a:t>
            </a:r>
            <a:r>
              <a:rPr lang="en-US" sz="2400" b="1" dirty="0">
                <a:solidFill>
                  <a:srgbClr val="000000"/>
                </a:solidFill>
                <a:latin typeface="Times New Roman"/>
                <a:ea typeface="Times New Roman"/>
                <a:cs typeface="Times New Roman"/>
                <a:sym typeface="Times New Roman"/>
              </a:rPr>
              <a:t>beam position detection </a:t>
            </a:r>
            <a:r>
              <a:rPr lang="en-US" sz="2400" dirty="0">
                <a:solidFill>
                  <a:srgbClr val="000000"/>
                </a:solidFill>
                <a:latin typeface="Times New Roman"/>
                <a:ea typeface="Times New Roman"/>
                <a:cs typeface="Times New Roman"/>
                <a:sym typeface="Times New Roman"/>
              </a:rPr>
              <a:t>and </a:t>
            </a:r>
            <a:r>
              <a:rPr lang="en-US" sz="2400" b="1" dirty="0">
                <a:solidFill>
                  <a:srgbClr val="000000"/>
                </a:solidFill>
                <a:latin typeface="Times New Roman"/>
                <a:ea typeface="Times New Roman"/>
                <a:cs typeface="Times New Roman"/>
                <a:sym typeface="Times New Roman"/>
              </a:rPr>
              <a:t>turbulence handling </a:t>
            </a:r>
            <a:r>
              <a:rPr lang="en-US" sz="2400" dirty="0">
                <a:solidFill>
                  <a:srgbClr val="000000"/>
                </a:solidFill>
                <a:latin typeface="Times New Roman"/>
                <a:ea typeface="Times New Roman"/>
                <a:cs typeface="Times New Roman"/>
                <a:sym typeface="Times New Roman"/>
              </a:rPr>
              <a:t>in ATP in UAV-based FSO communication systems.</a:t>
            </a:r>
          </a:p>
          <a:p>
            <a:pPr marL="457200" lvl="0" indent="-369570" algn="just">
              <a:lnSpc>
                <a:spcPct val="150000"/>
              </a:lnSpc>
              <a:buClr>
                <a:srgbClr val="000000"/>
              </a:buClr>
              <a:buSzPct val="100000"/>
              <a:buFont typeface="Times New Roman"/>
              <a:buChar char="•"/>
            </a:pPr>
            <a:r>
              <a:rPr lang="en-US" sz="2400" dirty="0">
                <a:solidFill>
                  <a:srgbClr val="000000"/>
                </a:solidFill>
                <a:latin typeface="Times New Roman"/>
                <a:ea typeface="Times New Roman"/>
                <a:cs typeface="Times New Roman"/>
                <a:sym typeface="Times New Roman"/>
              </a:rPr>
              <a:t>Deep learning models like </a:t>
            </a:r>
            <a:r>
              <a:rPr lang="en-US" sz="2400" b="1" dirty="0">
                <a:solidFill>
                  <a:srgbClr val="000000"/>
                </a:solidFill>
                <a:latin typeface="Times New Roman"/>
                <a:ea typeface="Times New Roman"/>
                <a:cs typeface="Times New Roman"/>
                <a:sym typeface="Times New Roman"/>
              </a:rPr>
              <a:t>LSTM enhance robustness </a:t>
            </a:r>
            <a:r>
              <a:rPr lang="en-US" sz="2400" dirty="0">
                <a:solidFill>
                  <a:srgbClr val="000000"/>
                </a:solidFill>
                <a:latin typeface="Times New Roman"/>
                <a:ea typeface="Times New Roman"/>
                <a:cs typeface="Times New Roman"/>
                <a:sym typeface="Times New Roman"/>
              </a:rPr>
              <a:t>by adapting to dynamic atmospheric and UAV motion conditions.</a:t>
            </a:r>
          </a:p>
          <a:p>
            <a:pPr marL="457200" lvl="0" indent="-369570" algn="just">
              <a:lnSpc>
                <a:spcPct val="150000"/>
              </a:lnSpc>
              <a:buClr>
                <a:srgbClr val="000000"/>
              </a:buClr>
              <a:buSzPct val="100000"/>
              <a:buFont typeface="Times New Roman"/>
              <a:buChar char="•"/>
            </a:pPr>
            <a:r>
              <a:rPr lang="en-US" sz="2400" dirty="0">
                <a:solidFill>
                  <a:srgbClr val="000000"/>
                </a:solidFill>
                <a:latin typeface="Times New Roman"/>
                <a:ea typeface="Times New Roman"/>
                <a:cs typeface="Times New Roman"/>
                <a:sym typeface="Times New Roman"/>
              </a:rPr>
              <a:t>Future work should focus on </a:t>
            </a:r>
            <a:r>
              <a:rPr lang="en-US" sz="2400" b="1" dirty="0">
                <a:solidFill>
                  <a:srgbClr val="000000"/>
                </a:solidFill>
                <a:latin typeface="Times New Roman"/>
                <a:ea typeface="Times New Roman"/>
                <a:cs typeface="Times New Roman"/>
                <a:sym typeface="Times New Roman"/>
              </a:rPr>
              <a:t>integrating adaptive AI-driven ATP</a:t>
            </a:r>
            <a:r>
              <a:rPr lang="en-US" sz="2400" dirty="0">
                <a:solidFill>
                  <a:srgbClr val="000000"/>
                </a:solidFill>
                <a:latin typeface="Times New Roman"/>
                <a:ea typeface="Times New Roman"/>
                <a:cs typeface="Times New Roman"/>
                <a:sym typeface="Times New Roman"/>
              </a:rPr>
              <a:t> with UAV-FSO links for real-time beam control, improved security, and dynamic environment adaptation.</a:t>
            </a:r>
            <a:endParaRPr sz="2400" i="0" u="none" strike="noStrike" cap="none" dirty="0">
              <a:solidFill>
                <a:srgbClr val="000000"/>
              </a:solidFill>
              <a:latin typeface="Times New Roman"/>
              <a:ea typeface="Times New Roman"/>
              <a:cs typeface="Times New Roman"/>
              <a:sym typeface="Times New Roman"/>
            </a:endParaRPr>
          </a:p>
        </p:txBody>
      </p:sp>
      <p:sp>
        <p:nvSpPr>
          <p:cNvPr id="8" name="Google Shape;138;p21">
            <a:extLst>
              <a:ext uri="{FF2B5EF4-FFF2-40B4-BE49-F238E27FC236}">
                <a16:creationId xmlns:a16="http://schemas.microsoft.com/office/drawing/2014/main" id="{470C0A0F-8420-5BB4-499F-BE39EF6C8F8E}"/>
              </a:ext>
            </a:extLst>
          </p:cNvPr>
          <p:cNvSpPr txBox="1">
            <a:spLocks noGrp="1"/>
          </p:cNvSpPr>
          <p:nvPr>
            <p:ph type="title"/>
          </p:nvPr>
        </p:nvSpPr>
        <p:spPr>
          <a:xfrm>
            <a:off x="457200" y="435864"/>
            <a:ext cx="8229600" cy="12954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400"/>
              <a:buFont typeface="Times New Roman"/>
              <a:buNone/>
            </a:pPr>
            <a:r>
              <a:rPr lang="en-US" dirty="0">
                <a:latin typeface="Times New Roman"/>
                <a:ea typeface="Times New Roman"/>
                <a:cs typeface="Times New Roman"/>
                <a:sym typeface="Times New Roman"/>
              </a:rPr>
              <a:t>Conclusion and Future Directions</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5" ma:contentTypeDescription="새 문서를 만듭니다." ma:contentTypeScope="" ma:versionID="9bfd601f2d94de75d397f3e717f76389">
  <xsd:schema xmlns:xsd="http://www.w3.org/2001/XMLSchema" xmlns:xs="http://www.w3.org/2001/XMLSchema" xmlns:p="http://schemas.microsoft.com/office/2006/metadata/properties" xmlns:ns3="d2d52638-a577-4146-8a61-edc88726ed70" targetNamespace="http://schemas.microsoft.com/office/2006/metadata/properties" ma:root="true" ma:fieldsID="0f6257f84a16dda1c6139f93f3d666a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Props1.xml><?xml version="1.0" encoding="utf-8"?>
<ds:datastoreItem xmlns:ds="http://schemas.openxmlformats.org/officeDocument/2006/customXml" ds:itemID="{8B3493AA-7B9F-4F47-A1EB-3C9C78A753DF}">
  <ds:schemaRefs>
    <ds:schemaRef ds:uri="http://schemas.microsoft.com/office/2006/metadata/contentType"/>
    <ds:schemaRef ds:uri="http://schemas.microsoft.com/office/2006/metadata/properties/metaAttributes"/>
    <ds:schemaRef ds:uri="http://www.w3.org/2000/xmlns/"/>
    <ds:schemaRef ds:uri="http://www.w3.org/2001/XMLSchema"/>
    <ds:schemaRef ds:uri="d2d52638-a577-4146-8a61-edc88726ed7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871DA1-9CBA-472A-82C5-D9821E1966FB}">
  <ds:schemaRefs>
    <ds:schemaRef ds:uri="http://schemas.microsoft.com/sharepoint/v3/contenttype/forms"/>
  </ds:schemaRefs>
</ds:datastoreItem>
</file>

<file path=customXml/itemProps3.xml><?xml version="1.0" encoding="utf-8"?>
<ds:datastoreItem xmlns:ds="http://schemas.openxmlformats.org/officeDocument/2006/customXml" ds:itemID="{AF5FAF00-FDD2-4686-A310-7CE225436C39}">
  <ds:schemaRefs>
    <ds:schemaRef ds:uri="http://schemas.microsoft.com/office/2006/metadata/properties"/>
    <ds:schemaRef ds:uri="http://www.w3.org/2000/xmlns/"/>
    <ds:schemaRef ds:uri="d2d52638-a577-4146-8a61-edc88726ed70"/>
    <ds:schemaRef ds:uri="http://www.w3.org/2001/XMLSchema-instan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2938</TotalTime>
  <Words>1119</Words>
  <Application>Microsoft Office PowerPoint</Application>
  <PresentationFormat>화면 슬라이드 쇼(4:3)</PresentationFormat>
  <Paragraphs>59</Paragraphs>
  <Slides>10</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Arial</vt:lpstr>
      <vt:lpstr>Calibri</vt:lpstr>
      <vt:lpstr>Times New Roman</vt:lpstr>
      <vt:lpstr>Office Theme</vt:lpstr>
      <vt:lpstr>PowerPoint 프레젠테이션</vt:lpstr>
      <vt:lpstr>PowerPoint 프레젠테이션</vt:lpstr>
      <vt:lpstr>Contents</vt:lpstr>
      <vt:lpstr>Introduction</vt:lpstr>
      <vt:lpstr>Importance in FSO UAV Communication</vt:lpstr>
      <vt:lpstr>Challenges in Current ATP for FSO</vt:lpstr>
      <vt:lpstr>Proposed Contribution: LSTM-based Adaptive Beamforming Prediction</vt:lpstr>
      <vt:lpstr>Proposed Contribution: LSTM-based Adaptive Beamforming Prediction</vt:lpstr>
      <vt:lpstr>Conclusion and Future Directions</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1079</cp:revision>
  <cp:lastPrinted>2017-05-07T15:48:00Z</cp:lastPrinted>
  <dcterms:created xsi:type="dcterms:W3CDTF">2010-05-15T17:50:00Z</dcterms:created>
  <dcterms:modified xsi:type="dcterms:W3CDTF">2025-09-18T01:58:19Z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09072EAF3D884EE1B37D6EE19ACF6F18_13</vt:lpwstr>
  </property>
  <property fmtid="{D5CDD505-2E9C-101B-9397-08002B2CF9AE}" pid="3" name="KSOProductBuildVer">
    <vt:lpwstr>1033-12.2.0.16909</vt:lpwstr>
  </property>
  <property fmtid="{D5CDD505-2E9C-101B-9397-08002B2CF9AE}" pid="4" name="ContentTypeId">
    <vt:lpwstr>0x0101003D7EAF2D49E7234BBA849E16D1839185</vt:lpwstr>
  </property>
</Properties>
</file>