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7" r:id="rId1"/>
    <p:sldMasterId id="2147483921" r:id="rId2"/>
  </p:sldMasterIdLst>
  <p:notesMasterIdLst>
    <p:notesMasterId r:id="rId12"/>
  </p:notesMasterIdLst>
  <p:handoutMasterIdLst>
    <p:handoutMasterId r:id="rId13"/>
  </p:handoutMasterIdLst>
  <p:sldIdLst>
    <p:sldId id="256" r:id="rId3"/>
    <p:sldId id="2139118948" r:id="rId4"/>
    <p:sldId id="2139118973" r:id="rId5"/>
    <p:sldId id="2139118977" r:id="rId6"/>
    <p:sldId id="2139118976" r:id="rId7"/>
    <p:sldId id="2139118975" r:id="rId8"/>
    <p:sldId id="2139118978" r:id="rId9"/>
    <p:sldId id="2139118969" r:id="rId10"/>
    <p:sldId id="2139118971" r:id="rId11"/>
  </p:sldIdLst>
  <p:sldSz cx="12192000" cy="6858000"/>
  <p:notesSz cx="7315200" cy="96012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0000"/>
    <a:srgbClr val="4DC9E3"/>
    <a:srgbClr val="F8B500"/>
    <a:srgbClr val="BFBFBF"/>
    <a:srgbClr val="00CC99"/>
    <a:srgbClr val="C4D6A0"/>
    <a:srgbClr val="9DC01E"/>
    <a:srgbClr val="66919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774074-C366-47E3-AB28-FB1F7C8EC27E}" v="12" dt="2025-09-17T22:22:46.7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799" autoAdjust="0"/>
    <p:restoredTop sz="94660"/>
  </p:normalViewPr>
  <p:slideViewPr>
    <p:cSldViewPr snapToGrid="0">
      <p:cViewPr varScale="1">
        <p:scale>
          <a:sx n="78" d="100"/>
          <a:sy n="78" d="100"/>
        </p:scale>
        <p:origin x="1301" y="62"/>
      </p:cViewPr>
      <p:guideLst>
        <p:guide orient="horz" pos="2160"/>
        <p:guide pos="3840"/>
      </p:guideLst>
    </p:cSldViewPr>
  </p:slideViewPr>
  <p:notesTextViewPr>
    <p:cViewPr>
      <p:scale>
        <a:sx n="75" d="100"/>
        <a:sy n="75" d="100"/>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3"/>
          <p:cNvSpPr>
            <a:spLocks noGrp="1" noChangeArrowheads="1"/>
          </p:cNvSpPr>
          <p:nvPr>
            <p:ph type="dt" sz="quarter" idx="1"/>
          </p:nvPr>
        </p:nvSpPr>
        <p:spPr bwMode="auto">
          <a:xfrm>
            <a:off x="4402700" y="9129458"/>
            <a:ext cx="1735707" cy="268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a:lvl1pPr>
          </a:lstStyle>
          <a:p>
            <a:pPr algn="l"/>
            <a:fld id="{FF589425-449D-4D80-B16A-0FCA3F0B391A}" type="datetime9">
              <a:rPr lang="en-US" sz="900"/>
              <a:pPr algn="l"/>
              <a:t>9/17/2025 12:27:56 PM</a:t>
            </a:fld>
            <a:endParaRPr lang="en-US" sz="900"/>
          </a:p>
        </p:txBody>
      </p:sp>
      <p:sp>
        <p:nvSpPr>
          <p:cNvPr id="20" name="Rectangle 4"/>
          <p:cNvSpPr>
            <a:spLocks noGrp="1" noChangeArrowheads="1"/>
          </p:cNvSpPr>
          <p:nvPr>
            <p:ph type="ftr" sz="quarter" idx="2"/>
          </p:nvPr>
        </p:nvSpPr>
        <p:spPr bwMode="auto">
          <a:xfrm>
            <a:off x="604893" y="9129458"/>
            <a:ext cx="3797807" cy="272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200"/>
            </a:lvl1pPr>
          </a:lstStyle>
          <a:p>
            <a:r>
              <a:rPr lang="en-US" sz="900" cap="all"/>
              <a:t>Confidential / proprietary, </a:t>
            </a:r>
            <a:r>
              <a:rPr lang="en-US" sz="900"/>
              <a:t>© NXP</a:t>
            </a:r>
          </a:p>
        </p:txBody>
      </p:sp>
      <p:sp>
        <p:nvSpPr>
          <p:cNvPr id="21" name="Rectangle 5"/>
          <p:cNvSpPr>
            <a:spLocks noGrp="1" noChangeArrowheads="1"/>
          </p:cNvSpPr>
          <p:nvPr>
            <p:ph type="sldNum" sz="quarter" idx="3"/>
          </p:nvPr>
        </p:nvSpPr>
        <p:spPr bwMode="auto">
          <a:xfrm>
            <a:off x="202864" y="9129458"/>
            <a:ext cx="416205" cy="2689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B1A579D-3553-4F33-9067-7E7231905C3B}" type="slidenum">
              <a:rPr lang="en-US" sz="1000"/>
              <a:pPr/>
              <a:t>‹#›</a:t>
            </a:fld>
            <a:endParaRPr lang="en-US" sz="1000"/>
          </a:p>
        </p:txBody>
      </p:sp>
      <p:grpSp>
        <p:nvGrpSpPr>
          <p:cNvPr id="6" name="Group 5">
            <a:extLst>
              <a:ext uri="{FF2B5EF4-FFF2-40B4-BE49-F238E27FC236}">
                <a16:creationId xmlns:a16="http://schemas.microsoft.com/office/drawing/2014/main" id="{E58C68AA-E032-4A70-80A4-791575BEE1EE}"/>
              </a:ext>
            </a:extLst>
          </p:cNvPr>
          <p:cNvGrpSpPr/>
          <p:nvPr/>
        </p:nvGrpSpPr>
        <p:grpSpPr>
          <a:xfrm>
            <a:off x="6603940" y="9182388"/>
            <a:ext cx="452877" cy="163126"/>
            <a:chOff x="271463" y="2852738"/>
            <a:chExt cx="3190876" cy="1149350"/>
          </a:xfrm>
        </p:grpSpPr>
        <p:sp>
          <p:nvSpPr>
            <p:cNvPr id="7" name="Freeform 6">
              <a:extLst>
                <a:ext uri="{FF2B5EF4-FFF2-40B4-BE49-F238E27FC236}">
                  <a16:creationId xmlns:a16="http://schemas.microsoft.com/office/drawing/2014/main" id="{9DDADD1D-C29C-45F6-BA7D-0A3A7C905047}"/>
                </a:ext>
              </a:extLst>
            </p:cNvPr>
            <p:cNvSpPr>
              <a:spLocks/>
            </p:cNvSpPr>
            <p:nvPr/>
          </p:nvSpPr>
          <p:spPr bwMode="auto">
            <a:xfrm>
              <a:off x="1577976" y="2852738"/>
              <a:ext cx="609600" cy="1149350"/>
            </a:xfrm>
            <a:custGeom>
              <a:avLst/>
              <a:gdLst>
                <a:gd name="T0" fmla="*/ 0 w 384"/>
                <a:gd name="T1" fmla="*/ 0 h 724"/>
                <a:gd name="T2" fmla="*/ 41 w 384"/>
                <a:gd name="T3" fmla="*/ 0 h 724"/>
                <a:gd name="T4" fmla="*/ 192 w 384"/>
                <a:gd name="T5" fmla="*/ 241 h 724"/>
                <a:gd name="T6" fmla="*/ 341 w 384"/>
                <a:gd name="T7" fmla="*/ 0 h 724"/>
                <a:gd name="T8" fmla="*/ 382 w 384"/>
                <a:gd name="T9" fmla="*/ 0 h 724"/>
                <a:gd name="T10" fmla="*/ 382 w 384"/>
                <a:gd name="T11" fmla="*/ 723 h 724"/>
                <a:gd name="T12" fmla="*/ 384 w 384"/>
                <a:gd name="T13" fmla="*/ 724 h 724"/>
                <a:gd name="T14" fmla="*/ 341 w 384"/>
                <a:gd name="T15" fmla="*/ 724 h 724"/>
                <a:gd name="T16" fmla="*/ 192 w 384"/>
                <a:gd name="T17" fmla="*/ 483 h 724"/>
                <a:gd name="T18" fmla="*/ 41 w 384"/>
                <a:gd name="T19" fmla="*/ 724 h 724"/>
                <a:gd name="T20" fmla="*/ 0 w 384"/>
                <a:gd name="T21" fmla="*/ 724 h 724"/>
                <a:gd name="T22" fmla="*/ 0 w 384"/>
                <a:gd name="T23"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4" h="724">
                  <a:moveTo>
                    <a:pt x="0" y="0"/>
                  </a:moveTo>
                  <a:lnTo>
                    <a:pt x="41" y="0"/>
                  </a:lnTo>
                  <a:lnTo>
                    <a:pt x="192" y="241"/>
                  </a:lnTo>
                  <a:lnTo>
                    <a:pt x="341" y="0"/>
                  </a:lnTo>
                  <a:lnTo>
                    <a:pt x="382" y="0"/>
                  </a:lnTo>
                  <a:lnTo>
                    <a:pt x="382" y="723"/>
                  </a:lnTo>
                  <a:lnTo>
                    <a:pt x="384" y="724"/>
                  </a:lnTo>
                  <a:lnTo>
                    <a:pt x="341" y="724"/>
                  </a:lnTo>
                  <a:lnTo>
                    <a:pt x="192" y="483"/>
                  </a:lnTo>
                  <a:lnTo>
                    <a:pt x="41" y="724"/>
                  </a:lnTo>
                  <a:lnTo>
                    <a:pt x="0" y="724"/>
                  </a:lnTo>
                  <a:lnTo>
                    <a:pt x="0" y="0"/>
                  </a:lnTo>
                  <a:close/>
                </a:path>
              </a:pathLst>
            </a:custGeom>
            <a:solidFill>
              <a:srgbClr val="7DB2D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a:extLst>
                <a:ext uri="{FF2B5EF4-FFF2-40B4-BE49-F238E27FC236}">
                  <a16:creationId xmlns:a16="http://schemas.microsoft.com/office/drawing/2014/main" id="{CDCA867E-27A2-4163-93C4-2A389163EA92}"/>
                </a:ext>
              </a:extLst>
            </p:cNvPr>
            <p:cNvSpPr>
              <a:spLocks/>
            </p:cNvSpPr>
            <p:nvPr/>
          </p:nvSpPr>
          <p:spPr bwMode="auto">
            <a:xfrm>
              <a:off x="1225551" y="2852738"/>
              <a:ext cx="352425" cy="1149350"/>
            </a:xfrm>
            <a:custGeom>
              <a:avLst/>
              <a:gdLst>
                <a:gd name="T0" fmla="*/ 0 w 222"/>
                <a:gd name="T1" fmla="*/ 0 h 724"/>
                <a:gd name="T2" fmla="*/ 222 w 222"/>
                <a:gd name="T3" fmla="*/ 0 h 724"/>
                <a:gd name="T4" fmla="*/ 222 w 222"/>
                <a:gd name="T5" fmla="*/ 724 h 724"/>
                <a:gd name="T6" fmla="*/ 0 w 222"/>
                <a:gd name="T7" fmla="*/ 724 h 724"/>
                <a:gd name="T8" fmla="*/ 222 w 222"/>
                <a:gd name="T9" fmla="*/ 361 h 724"/>
                <a:gd name="T10" fmla="*/ 0 w 222"/>
                <a:gd name="T11" fmla="*/ 0 h 724"/>
              </a:gdLst>
              <a:ahLst/>
              <a:cxnLst>
                <a:cxn ang="0">
                  <a:pos x="T0" y="T1"/>
                </a:cxn>
                <a:cxn ang="0">
                  <a:pos x="T2" y="T3"/>
                </a:cxn>
                <a:cxn ang="0">
                  <a:pos x="T4" y="T5"/>
                </a:cxn>
                <a:cxn ang="0">
                  <a:pos x="T6" y="T7"/>
                </a:cxn>
                <a:cxn ang="0">
                  <a:pos x="T8" y="T9"/>
                </a:cxn>
                <a:cxn ang="0">
                  <a:pos x="T10" y="T11"/>
                </a:cxn>
              </a:cxnLst>
              <a:rect l="0" t="0" r="r" b="b"/>
              <a:pathLst>
                <a:path w="222" h="724">
                  <a:moveTo>
                    <a:pt x="0" y="0"/>
                  </a:moveTo>
                  <a:lnTo>
                    <a:pt x="222" y="0"/>
                  </a:lnTo>
                  <a:lnTo>
                    <a:pt x="222" y="724"/>
                  </a:lnTo>
                  <a:lnTo>
                    <a:pt x="0" y="724"/>
                  </a:lnTo>
                  <a:lnTo>
                    <a:pt x="222" y="361"/>
                  </a:lnTo>
                  <a:lnTo>
                    <a:pt x="0" y="0"/>
                  </a:lnTo>
                  <a:close/>
                </a:path>
              </a:pathLst>
            </a:custGeom>
            <a:solidFill>
              <a:srgbClr val="9584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8">
              <a:extLst>
                <a:ext uri="{FF2B5EF4-FFF2-40B4-BE49-F238E27FC236}">
                  <a16:creationId xmlns:a16="http://schemas.microsoft.com/office/drawing/2014/main" id="{0E60DBA0-DBE5-40BF-AF48-49EB71317140}"/>
                </a:ext>
              </a:extLst>
            </p:cNvPr>
            <p:cNvSpPr>
              <a:spLocks/>
            </p:cNvSpPr>
            <p:nvPr/>
          </p:nvSpPr>
          <p:spPr bwMode="auto">
            <a:xfrm>
              <a:off x="2184401" y="2852738"/>
              <a:ext cx="354013" cy="1149350"/>
            </a:xfrm>
            <a:custGeom>
              <a:avLst/>
              <a:gdLst>
                <a:gd name="T0" fmla="*/ 0 w 223"/>
                <a:gd name="T1" fmla="*/ 0 h 724"/>
                <a:gd name="T2" fmla="*/ 223 w 223"/>
                <a:gd name="T3" fmla="*/ 0 h 724"/>
                <a:gd name="T4" fmla="*/ 2 w 223"/>
                <a:gd name="T5" fmla="*/ 361 h 724"/>
                <a:gd name="T6" fmla="*/ 223 w 223"/>
                <a:gd name="T7" fmla="*/ 724 h 724"/>
                <a:gd name="T8" fmla="*/ 2 w 223"/>
                <a:gd name="T9" fmla="*/ 724 h 724"/>
                <a:gd name="T10" fmla="*/ 0 w 223"/>
                <a:gd name="T11" fmla="*/ 723 h 724"/>
                <a:gd name="T12" fmla="*/ 0 w 223"/>
                <a:gd name="T13" fmla="*/ 0 h 724"/>
              </a:gdLst>
              <a:ahLst/>
              <a:cxnLst>
                <a:cxn ang="0">
                  <a:pos x="T0" y="T1"/>
                </a:cxn>
                <a:cxn ang="0">
                  <a:pos x="T2" y="T3"/>
                </a:cxn>
                <a:cxn ang="0">
                  <a:pos x="T4" y="T5"/>
                </a:cxn>
                <a:cxn ang="0">
                  <a:pos x="T6" y="T7"/>
                </a:cxn>
                <a:cxn ang="0">
                  <a:pos x="T8" y="T9"/>
                </a:cxn>
                <a:cxn ang="0">
                  <a:pos x="T10" y="T11"/>
                </a:cxn>
                <a:cxn ang="0">
                  <a:pos x="T12" y="T13"/>
                </a:cxn>
              </a:cxnLst>
              <a:rect l="0" t="0" r="r" b="b"/>
              <a:pathLst>
                <a:path w="223" h="724">
                  <a:moveTo>
                    <a:pt x="0" y="0"/>
                  </a:moveTo>
                  <a:lnTo>
                    <a:pt x="223" y="0"/>
                  </a:lnTo>
                  <a:lnTo>
                    <a:pt x="2" y="361"/>
                  </a:lnTo>
                  <a:lnTo>
                    <a:pt x="223" y="724"/>
                  </a:lnTo>
                  <a:lnTo>
                    <a:pt x="2" y="724"/>
                  </a:lnTo>
                  <a:lnTo>
                    <a:pt x="0" y="723"/>
                  </a:lnTo>
                  <a:lnTo>
                    <a:pt x="0" y="0"/>
                  </a:lnTo>
                  <a:close/>
                </a:path>
              </a:pathLst>
            </a:custGeom>
            <a:solidFill>
              <a:srgbClr val="73983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9">
              <a:extLst>
                <a:ext uri="{FF2B5EF4-FFF2-40B4-BE49-F238E27FC236}">
                  <a16:creationId xmlns:a16="http://schemas.microsoft.com/office/drawing/2014/main" id="{7513A202-E165-4324-9E01-C19FD871E827}"/>
                </a:ext>
              </a:extLst>
            </p:cNvPr>
            <p:cNvSpPr>
              <a:spLocks noEditPoints="1"/>
            </p:cNvSpPr>
            <p:nvPr/>
          </p:nvSpPr>
          <p:spPr bwMode="auto">
            <a:xfrm>
              <a:off x="2187576" y="2852738"/>
              <a:ext cx="1274763" cy="1149350"/>
            </a:xfrm>
            <a:custGeom>
              <a:avLst/>
              <a:gdLst>
                <a:gd name="T0" fmla="*/ 221 w 803"/>
                <a:gd name="T1" fmla="*/ 179 h 724"/>
                <a:gd name="T2" fmla="*/ 221 w 803"/>
                <a:gd name="T3" fmla="*/ 383 h 724"/>
                <a:gd name="T4" fmla="*/ 523 w 803"/>
                <a:gd name="T5" fmla="*/ 383 h 724"/>
                <a:gd name="T6" fmla="*/ 543 w 803"/>
                <a:gd name="T7" fmla="*/ 382 h 724"/>
                <a:gd name="T8" fmla="*/ 560 w 803"/>
                <a:gd name="T9" fmla="*/ 374 h 724"/>
                <a:gd name="T10" fmla="*/ 573 w 803"/>
                <a:gd name="T11" fmla="*/ 361 h 724"/>
                <a:gd name="T12" fmla="*/ 583 w 803"/>
                <a:gd name="T13" fmla="*/ 346 h 724"/>
                <a:gd name="T14" fmla="*/ 589 w 803"/>
                <a:gd name="T15" fmla="*/ 329 h 724"/>
                <a:gd name="T16" fmla="*/ 594 w 803"/>
                <a:gd name="T17" fmla="*/ 310 h 724"/>
                <a:gd name="T18" fmla="*/ 596 w 803"/>
                <a:gd name="T19" fmla="*/ 292 h 724"/>
                <a:gd name="T20" fmla="*/ 596 w 803"/>
                <a:gd name="T21" fmla="*/ 256 h 724"/>
                <a:gd name="T22" fmla="*/ 592 w 803"/>
                <a:gd name="T23" fmla="*/ 233 h 724"/>
                <a:gd name="T24" fmla="*/ 586 w 803"/>
                <a:gd name="T25" fmla="*/ 215 h 724"/>
                <a:gd name="T26" fmla="*/ 574 w 803"/>
                <a:gd name="T27" fmla="*/ 200 h 724"/>
                <a:gd name="T28" fmla="*/ 558 w 803"/>
                <a:gd name="T29" fmla="*/ 188 h 724"/>
                <a:gd name="T30" fmla="*/ 533 w 803"/>
                <a:gd name="T31" fmla="*/ 182 h 724"/>
                <a:gd name="T32" fmla="*/ 504 w 803"/>
                <a:gd name="T33" fmla="*/ 179 h 724"/>
                <a:gd name="T34" fmla="*/ 221 w 803"/>
                <a:gd name="T35" fmla="*/ 179 h 724"/>
                <a:gd name="T36" fmla="*/ 221 w 803"/>
                <a:gd name="T37" fmla="*/ 0 h 724"/>
                <a:gd name="T38" fmla="*/ 540 w 803"/>
                <a:gd name="T39" fmla="*/ 0 h 724"/>
                <a:gd name="T40" fmla="*/ 589 w 803"/>
                <a:gd name="T41" fmla="*/ 2 h 724"/>
                <a:gd name="T42" fmla="*/ 633 w 803"/>
                <a:gd name="T43" fmla="*/ 8 h 724"/>
                <a:gd name="T44" fmla="*/ 670 w 803"/>
                <a:gd name="T45" fmla="*/ 18 h 724"/>
                <a:gd name="T46" fmla="*/ 702 w 803"/>
                <a:gd name="T47" fmla="*/ 33 h 724"/>
                <a:gd name="T48" fmla="*/ 729 w 803"/>
                <a:gd name="T49" fmla="*/ 49 h 724"/>
                <a:gd name="T50" fmla="*/ 750 w 803"/>
                <a:gd name="T51" fmla="*/ 70 h 724"/>
                <a:gd name="T52" fmla="*/ 768 w 803"/>
                <a:gd name="T53" fmla="*/ 93 h 724"/>
                <a:gd name="T54" fmla="*/ 781 w 803"/>
                <a:gd name="T55" fmla="*/ 120 h 724"/>
                <a:gd name="T56" fmla="*/ 791 w 803"/>
                <a:gd name="T57" fmla="*/ 149 h 724"/>
                <a:gd name="T58" fmla="*/ 798 w 803"/>
                <a:gd name="T59" fmla="*/ 180 h 724"/>
                <a:gd name="T60" fmla="*/ 803 w 803"/>
                <a:gd name="T61" fmla="*/ 213 h 724"/>
                <a:gd name="T62" fmla="*/ 803 w 803"/>
                <a:gd name="T63" fmla="*/ 247 h 724"/>
                <a:gd name="T64" fmla="*/ 803 w 803"/>
                <a:gd name="T65" fmla="*/ 333 h 724"/>
                <a:gd name="T66" fmla="*/ 803 w 803"/>
                <a:gd name="T67" fmla="*/ 361 h 724"/>
                <a:gd name="T68" fmla="*/ 798 w 803"/>
                <a:gd name="T69" fmla="*/ 392 h 724"/>
                <a:gd name="T70" fmla="*/ 791 w 803"/>
                <a:gd name="T71" fmla="*/ 421 h 724"/>
                <a:gd name="T72" fmla="*/ 781 w 803"/>
                <a:gd name="T73" fmla="*/ 449 h 724"/>
                <a:gd name="T74" fmla="*/ 768 w 803"/>
                <a:gd name="T75" fmla="*/ 475 h 724"/>
                <a:gd name="T76" fmla="*/ 750 w 803"/>
                <a:gd name="T77" fmla="*/ 500 h 724"/>
                <a:gd name="T78" fmla="*/ 729 w 803"/>
                <a:gd name="T79" fmla="*/ 521 h 724"/>
                <a:gd name="T80" fmla="*/ 704 w 803"/>
                <a:gd name="T81" fmla="*/ 539 h 724"/>
                <a:gd name="T82" fmla="*/ 673 w 803"/>
                <a:gd name="T83" fmla="*/ 552 h 724"/>
                <a:gd name="T84" fmla="*/ 638 w 803"/>
                <a:gd name="T85" fmla="*/ 560 h 724"/>
                <a:gd name="T86" fmla="*/ 597 w 803"/>
                <a:gd name="T87" fmla="*/ 564 h 724"/>
                <a:gd name="T88" fmla="*/ 221 w 803"/>
                <a:gd name="T89" fmla="*/ 564 h 724"/>
                <a:gd name="T90" fmla="*/ 221 w 803"/>
                <a:gd name="T91" fmla="*/ 724 h 724"/>
                <a:gd name="T92" fmla="*/ 221 w 803"/>
                <a:gd name="T93" fmla="*/ 724 h 724"/>
                <a:gd name="T94" fmla="*/ 0 w 803"/>
                <a:gd name="T95" fmla="*/ 361 h 724"/>
                <a:gd name="T96" fmla="*/ 221 w 803"/>
                <a:gd name="T97"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03" h="724">
                  <a:moveTo>
                    <a:pt x="221" y="179"/>
                  </a:moveTo>
                  <a:lnTo>
                    <a:pt x="221" y="383"/>
                  </a:lnTo>
                  <a:lnTo>
                    <a:pt x="523" y="383"/>
                  </a:lnTo>
                  <a:lnTo>
                    <a:pt x="543" y="382"/>
                  </a:lnTo>
                  <a:lnTo>
                    <a:pt x="560" y="374"/>
                  </a:lnTo>
                  <a:lnTo>
                    <a:pt x="573" y="361"/>
                  </a:lnTo>
                  <a:lnTo>
                    <a:pt x="583" y="346"/>
                  </a:lnTo>
                  <a:lnTo>
                    <a:pt x="589" y="329"/>
                  </a:lnTo>
                  <a:lnTo>
                    <a:pt x="594" y="310"/>
                  </a:lnTo>
                  <a:lnTo>
                    <a:pt x="596" y="292"/>
                  </a:lnTo>
                  <a:lnTo>
                    <a:pt x="596" y="256"/>
                  </a:lnTo>
                  <a:lnTo>
                    <a:pt x="592" y="233"/>
                  </a:lnTo>
                  <a:lnTo>
                    <a:pt x="586" y="215"/>
                  </a:lnTo>
                  <a:lnTo>
                    <a:pt x="574" y="200"/>
                  </a:lnTo>
                  <a:lnTo>
                    <a:pt x="558" y="188"/>
                  </a:lnTo>
                  <a:lnTo>
                    <a:pt x="533" y="182"/>
                  </a:lnTo>
                  <a:lnTo>
                    <a:pt x="504" y="179"/>
                  </a:lnTo>
                  <a:lnTo>
                    <a:pt x="221" y="179"/>
                  </a:lnTo>
                  <a:close/>
                  <a:moveTo>
                    <a:pt x="221" y="0"/>
                  </a:moveTo>
                  <a:lnTo>
                    <a:pt x="540" y="0"/>
                  </a:lnTo>
                  <a:lnTo>
                    <a:pt x="589" y="2"/>
                  </a:lnTo>
                  <a:lnTo>
                    <a:pt x="633" y="8"/>
                  </a:lnTo>
                  <a:lnTo>
                    <a:pt x="670" y="18"/>
                  </a:lnTo>
                  <a:lnTo>
                    <a:pt x="702" y="33"/>
                  </a:lnTo>
                  <a:lnTo>
                    <a:pt x="729" y="49"/>
                  </a:lnTo>
                  <a:lnTo>
                    <a:pt x="750" y="70"/>
                  </a:lnTo>
                  <a:lnTo>
                    <a:pt x="768" y="93"/>
                  </a:lnTo>
                  <a:lnTo>
                    <a:pt x="781" y="120"/>
                  </a:lnTo>
                  <a:lnTo>
                    <a:pt x="791" y="149"/>
                  </a:lnTo>
                  <a:lnTo>
                    <a:pt x="798" y="180"/>
                  </a:lnTo>
                  <a:lnTo>
                    <a:pt x="803" y="213"/>
                  </a:lnTo>
                  <a:lnTo>
                    <a:pt x="803" y="247"/>
                  </a:lnTo>
                  <a:lnTo>
                    <a:pt x="803" y="333"/>
                  </a:lnTo>
                  <a:lnTo>
                    <a:pt x="803" y="361"/>
                  </a:lnTo>
                  <a:lnTo>
                    <a:pt x="798" y="392"/>
                  </a:lnTo>
                  <a:lnTo>
                    <a:pt x="791" y="421"/>
                  </a:lnTo>
                  <a:lnTo>
                    <a:pt x="781" y="449"/>
                  </a:lnTo>
                  <a:lnTo>
                    <a:pt x="768" y="475"/>
                  </a:lnTo>
                  <a:lnTo>
                    <a:pt x="750" y="500"/>
                  </a:lnTo>
                  <a:lnTo>
                    <a:pt x="729" y="521"/>
                  </a:lnTo>
                  <a:lnTo>
                    <a:pt x="704" y="539"/>
                  </a:lnTo>
                  <a:lnTo>
                    <a:pt x="673" y="552"/>
                  </a:lnTo>
                  <a:lnTo>
                    <a:pt x="638" y="560"/>
                  </a:lnTo>
                  <a:lnTo>
                    <a:pt x="597" y="564"/>
                  </a:lnTo>
                  <a:lnTo>
                    <a:pt x="221" y="564"/>
                  </a:lnTo>
                  <a:lnTo>
                    <a:pt x="221" y="724"/>
                  </a:lnTo>
                  <a:lnTo>
                    <a:pt x="221" y="724"/>
                  </a:lnTo>
                  <a:lnTo>
                    <a:pt x="0" y="361"/>
                  </a:lnTo>
                  <a:lnTo>
                    <a:pt x="221" y="0"/>
                  </a:lnTo>
                  <a:close/>
                </a:path>
              </a:pathLst>
            </a:custGeom>
            <a:solidFill>
              <a:srgbClr val="C7D22D"/>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10">
              <a:extLst>
                <a:ext uri="{FF2B5EF4-FFF2-40B4-BE49-F238E27FC236}">
                  <a16:creationId xmlns:a16="http://schemas.microsoft.com/office/drawing/2014/main" id="{DA75D333-8559-44ED-A70B-2DEC2C174E90}"/>
                </a:ext>
              </a:extLst>
            </p:cNvPr>
            <p:cNvSpPr>
              <a:spLocks/>
            </p:cNvSpPr>
            <p:nvPr/>
          </p:nvSpPr>
          <p:spPr bwMode="auto">
            <a:xfrm>
              <a:off x="271463" y="2852738"/>
              <a:ext cx="1306513" cy="1149350"/>
            </a:xfrm>
            <a:custGeom>
              <a:avLst/>
              <a:gdLst>
                <a:gd name="T0" fmla="*/ 0 w 823"/>
                <a:gd name="T1" fmla="*/ 0 h 724"/>
                <a:gd name="T2" fmla="*/ 223 w 823"/>
                <a:gd name="T3" fmla="*/ 0 h 724"/>
                <a:gd name="T4" fmla="*/ 601 w 823"/>
                <a:gd name="T5" fmla="*/ 438 h 724"/>
                <a:gd name="T6" fmla="*/ 601 w 823"/>
                <a:gd name="T7" fmla="*/ 0 h 724"/>
                <a:gd name="T8" fmla="*/ 601 w 823"/>
                <a:gd name="T9" fmla="*/ 0 h 724"/>
                <a:gd name="T10" fmla="*/ 823 w 823"/>
                <a:gd name="T11" fmla="*/ 361 h 724"/>
                <a:gd name="T12" fmla="*/ 601 w 823"/>
                <a:gd name="T13" fmla="*/ 724 h 724"/>
                <a:gd name="T14" fmla="*/ 223 w 823"/>
                <a:gd name="T15" fmla="*/ 287 h 724"/>
                <a:gd name="T16" fmla="*/ 223 w 823"/>
                <a:gd name="T17" fmla="*/ 724 h 724"/>
                <a:gd name="T18" fmla="*/ 0 w 823"/>
                <a:gd name="T19" fmla="*/ 724 h 724"/>
                <a:gd name="T20" fmla="*/ 0 w 823"/>
                <a:gd name="T21"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23" h="724">
                  <a:moveTo>
                    <a:pt x="0" y="0"/>
                  </a:moveTo>
                  <a:lnTo>
                    <a:pt x="223" y="0"/>
                  </a:lnTo>
                  <a:lnTo>
                    <a:pt x="601" y="438"/>
                  </a:lnTo>
                  <a:lnTo>
                    <a:pt x="601" y="0"/>
                  </a:lnTo>
                  <a:lnTo>
                    <a:pt x="601" y="0"/>
                  </a:lnTo>
                  <a:lnTo>
                    <a:pt x="823" y="361"/>
                  </a:lnTo>
                  <a:lnTo>
                    <a:pt x="601" y="724"/>
                  </a:lnTo>
                  <a:lnTo>
                    <a:pt x="223" y="287"/>
                  </a:lnTo>
                  <a:lnTo>
                    <a:pt x="223" y="724"/>
                  </a:lnTo>
                  <a:lnTo>
                    <a:pt x="0" y="724"/>
                  </a:lnTo>
                  <a:lnTo>
                    <a:pt x="0" y="0"/>
                  </a:lnTo>
                  <a:close/>
                </a:path>
              </a:pathLst>
            </a:custGeom>
            <a:solidFill>
              <a:srgbClr val="FFAD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178919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0" name="Rectangle 4"/>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3">
            <a:extLst>
              <a:ext uri="{FF2B5EF4-FFF2-40B4-BE49-F238E27FC236}">
                <a16:creationId xmlns:a16="http://schemas.microsoft.com/office/drawing/2014/main" id="{8E4FAC5F-76F7-40D3-AA51-EA65E10A569B}"/>
              </a:ext>
            </a:extLst>
          </p:cNvPr>
          <p:cNvSpPr>
            <a:spLocks noGrp="1" noChangeArrowheads="1"/>
          </p:cNvSpPr>
          <p:nvPr>
            <p:ph type="dt" sz="quarter" idx="1"/>
          </p:nvPr>
        </p:nvSpPr>
        <p:spPr bwMode="auto">
          <a:xfrm>
            <a:off x="4402700" y="9129458"/>
            <a:ext cx="1735707" cy="268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a:lvl1pPr>
          </a:lstStyle>
          <a:p>
            <a:pPr algn="l"/>
            <a:fld id="{FF589425-449D-4D80-B16A-0FCA3F0B391A}" type="datetime9">
              <a:rPr lang="en-US" sz="900"/>
              <a:pPr algn="l"/>
              <a:t>9/17/2025 12:27:34 PM</a:t>
            </a:fld>
            <a:endParaRPr lang="en-US" sz="900"/>
          </a:p>
        </p:txBody>
      </p:sp>
      <p:sp>
        <p:nvSpPr>
          <p:cNvPr id="23" name="Rectangle 4">
            <a:extLst>
              <a:ext uri="{FF2B5EF4-FFF2-40B4-BE49-F238E27FC236}">
                <a16:creationId xmlns:a16="http://schemas.microsoft.com/office/drawing/2014/main" id="{0AB81111-36A1-4E45-8B18-91185E450857}"/>
              </a:ext>
            </a:extLst>
          </p:cNvPr>
          <p:cNvSpPr>
            <a:spLocks noGrp="1" noChangeArrowheads="1"/>
          </p:cNvSpPr>
          <p:nvPr>
            <p:ph type="ftr" sz="quarter" idx="4"/>
          </p:nvPr>
        </p:nvSpPr>
        <p:spPr bwMode="auto">
          <a:xfrm>
            <a:off x="604893" y="9129458"/>
            <a:ext cx="3797807" cy="272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200"/>
            </a:lvl1pPr>
          </a:lstStyle>
          <a:p>
            <a:r>
              <a:rPr lang="en-US" sz="900" cap="all"/>
              <a:t>Confidential / proprietary, </a:t>
            </a:r>
            <a:r>
              <a:rPr lang="en-US" sz="900"/>
              <a:t>© NXP</a:t>
            </a:r>
          </a:p>
        </p:txBody>
      </p:sp>
      <p:sp>
        <p:nvSpPr>
          <p:cNvPr id="24" name="Rectangle 5">
            <a:extLst>
              <a:ext uri="{FF2B5EF4-FFF2-40B4-BE49-F238E27FC236}">
                <a16:creationId xmlns:a16="http://schemas.microsoft.com/office/drawing/2014/main" id="{5FD1D2C5-F9B4-4C5C-A9CA-DFB0297712E9}"/>
              </a:ext>
            </a:extLst>
          </p:cNvPr>
          <p:cNvSpPr>
            <a:spLocks noGrp="1" noChangeArrowheads="1"/>
          </p:cNvSpPr>
          <p:nvPr>
            <p:ph type="sldNum" sz="quarter" idx="5"/>
          </p:nvPr>
        </p:nvSpPr>
        <p:spPr bwMode="auto">
          <a:xfrm>
            <a:off x="202864" y="9129458"/>
            <a:ext cx="416205" cy="2689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B1A579D-3553-4F33-9067-7E7231905C3B}" type="slidenum">
              <a:rPr lang="en-US" sz="1000"/>
              <a:pPr/>
              <a:t>‹#›</a:t>
            </a:fld>
            <a:endParaRPr lang="en-US" sz="1000"/>
          </a:p>
        </p:txBody>
      </p:sp>
      <p:grpSp>
        <p:nvGrpSpPr>
          <p:cNvPr id="8" name="Group 7">
            <a:extLst>
              <a:ext uri="{FF2B5EF4-FFF2-40B4-BE49-F238E27FC236}">
                <a16:creationId xmlns:a16="http://schemas.microsoft.com/office/drawing/2014/main" id="{D33A4DF4-C7D9-43B9-9586-43DAF2FD1384}"/>
              </a:ext>
            </a:extLst>
          </p:cNvPr>
          <p:cNvGrpSpPr/>
          <p:nvPr/>
        </p:nvGrpSpPr>
        <p:grpSpPr>
          <a:xfrm>
            <a:off x="6603940" y="9182388"/>
            <a:ext cx="452877" cy="163126"/>
            <a:chOff x="271463" y="2852738"/>
            <a:chExt cx="3190876" cy="1149350"/>
          </a:xfrm>
        </p:grpSpPr>
        <p:sp>
          <p:nvSpPr>
            <p:cNvPr id="9" name="Freeform 6">
              <a:extLst>
                <a:ext uri="{FF2B5EF4-FFF2-40B4-BE49-F238E27FC236}">
                  <a16:creationId xmlns:a16="http://schemas.microsoft.com/office/drawing/2014/main" id="{1F9750C6-7F70-4F33-94EA-F9E78B0AB7ED}"/>
                </a:ext>
              </a:extLst>
            </p:cNvPr>
            <p:cNvSpPr>
              <a:spLocks/>
            </p:cNvSpPr>
            <p:nvPr/>
          </p:nvSpPr>
          <p:spPr bwMode="auto">
            <a:xfrm>
              <a:off x="1577976" y="2852738"/>
              <a:ext cx="609600" cy="1149350"/>
            </a:xfrm>
            <a:custGeom>
              <a:avLst/>
              <a:gdLst>
                <a:gd name="T0" fmla="*/ 0 w 384"/>
                <a:gd name="T1" fmla="*/ 0 h 724"/>
                <a:gd name="T2" fmla="*/ 41 w 384"/>
                <a:gd name="T3" fmla="*/ 0 h 724"/>
                <a:gd name="T4" fmla="*/ 192 w 384"/>
                <a:gd name="T5" fmla="*/ 241 h 724"/>
                <a:gd name="T6" fmla="*/ 341 w 384"/>
                <a:gd name="T7" fmla="*/ 0 h 724"/>
                <a:gd name="T8" fmla="*/ 382 w 384"/>
                <a:gd name="T9" fmla="*/ 0 h 724"/>
                <a:gd name="T10" fmla="*/ 382 w 384"/>
                <a:gd name="T11" fmla="*/ 723 h 724"/>
                <a:gd name="T12" fmla="*/ 384 w 384"/>
                <a:gd name="T13" fmla="*/ 724 h 724"/>
                <a:gd name="T14" fmla="*/ 341 w 384"/>
                <a:gd name="T15" fmla="*/ 724 h 724"/>
                <a:gd name="T16" fmla="*/ 192 w 384"/>
                <a:gd name="T17" fmla="*/ 483 h 724"/>
                <a:gd name="T18" fmla="*/ 41 w 384"/>
                <a:gd name="T19" fmla="*/ 724 h 724"/>
                <a:gd name="T20" fmla="*/ 0 w 384"/>
                <a:gd name="T21" fmla="*/ 724 h 724"/>
                <a:gd name="T22" fmla="*/ 0 w 384"/>
                <a:gd name="T23"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4" h="724">
                  <a:moveTo>
                    <a:pt x="0" y="0"/>
                  </a:moveTo>
                  <a:lnTo>
                    <a:pt x="41" y="0"/>
                  </a:lnTo>
                  <a:lnTo>
                    <a:pt x="192" y="241"/>
                  </a:lnTo>
                  <a:lnTo>
                    <a:pt x="341" y="0"/>
                  </a:lnTo>
                  <a:lnTo>
                    <a:pt x="382" y="0"/>
                  </a:lnTo>
                  <a:lnTo>
                    <a:pt x="382" y="723"/>
                  </a:lnTo>
                  <a:lnTo>
                    <a:pt x="384" y="724"/>
                  </a:lnTo>
                  <a:lnTo>
                    <a:pt x="341" y="724"/>
                  </a:lnTo>
                  <a:lnTo>
                    <a:pt x="192" y="483"/>
                  </a:lnTo>
                  <a:lnTo>
                    <a:pt x="41" y="724"/>
                  </a:lnTo>
                  <a:lnTo>
                    <a:pt x="0" y="724"/>
                  </a:lnTo>
                  <a:lnTo>
                    <a:pt x="0" y="0"/>
                  </a:lnTo>
                  <a:close/>
                </a:path>
              </a:pathLst>
            </a:custGeom>
            <a:solidFill>
              <a:srgbClr val="7DB2D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7">
              <a:extLst>
                <a:ext uri="{FF2B5EF4-FFF2-40B4-BE49-F238E27FC236}">
                  <a16:creationId xmlns:a16="http://schemas.microsoft.com/office/drawing/2014/main" id="{697677E1-810B-4D93-83F4-38C061F4B781}"/>
                </a:ext>
              </a:extLst>
            </p:cNvPr>
            <p:cNvSpPr>
              <a:spLocks/>
            </p:cNvSpPr>
            <p:nvPr/>
          </p:nvSpPr>
          <p:spPr bwMode="auto">
            <a:xfrm>
              <a:off x="1225551" y="2852738"/>
              <a:ext cx="352425" cy="1149350"/>
            </a:xfrm>
            <a:custGeom>
              <a:avLst/>
              <a:gdLst>
                <a:gd name="T0" fmla="*/ 0 w 222"/>
                <a:gd name="T1" fmla="*/ 0 h 724"/>
                <a:gd name="T2" fmla="*/ 222 w 222"/>
                <a:gd name="T3" fmla="*/ 0 h 724"/>
                <a:gd name="T4" fmla="*/ 222 w 222"/>
                <a:gd name="T5" fmla="*/ 724 h 724"/>
                <a:gd name="T6" fmla="*/ 0 w 222"/>
                <a:gd name="T7" fmla="*/ 724 h 724"/>
                <a:gd name="T8" fmla="*/ 222 w 222"/>
                <a:gd name="T9" fmla="*/ 361 h 724"/>
                <a:gd name="T10" fmla="*/ 0 w 222"/>
                <a:gd name="T11" fmla="*/ 0 h 724"/>
              </a:gdLst>
              <a:ahLst/>
              <a:cxnLst>
                <a:cxn ang="0">
                  <a:pos x="T0" y="T1"/>
                </a:cxn>
                <a:cxn ang="0">
                  <a:pos x="T2" y="T3"/>
                </a:cxn>
                <a:cxn ang="0">
                  <a:pos x="T4" y="T5"/>
                </a:cxn>
                <a:cxn ang="0">
                  <a:pos x="T6" y="T7"/>
                </a:cxn>
                <a:cxn ang="0">
                  <a:pos x="T8" y="T9"/>
                </a:cxn>
                <a:cxn ang="0">
                  <a:pos x="T10" y="T11"/>
                </a:cxn>
              </a:cxnLst>
              <a:rect l="0" t="0" r="r" b="b"/>
              <a:pathLst>
                <a:path w="222" h="724">
                  <a:moveTo>
                    <a:pt x="0" y="0"/>
                  </a:moveTo>
                  <a:lnTo>
                    <a:pt x="222" y="0"/>
                  </a:lnTo>
                  <a:lnTo>
                    <a:pt x="222" y="724"/>
                  </a:lnTo>
                  <a:lnTo>
                    <a:pt x="0" y="724"/>
                  </a:lnTo>
                  <a:lnTo>
                    <a:pt x="222" y="361"/>
                  </a:lnTo>
                  <a:lnTo>
                    <a:pt x="0" y="0"/>
                  </a:lnTo>
                  <a:close/>
                </a:path>
              </a:pathLst>
            </a:custGeom>
            <a:solidFill>
              <a:srgbClr val="9584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8">
              <a:extLst>
                <a:ext uri="{FF2B5EF4-FFF2-40B4-BE49-F238E27FC236}">
                  <a16:creationId xmlns:a16="http://schemas.microsoft.com/office/drawing/2014/main" id="{DDF1A288-58C2-4D1B-8166-2FF0AC06A164}"/>
                </a:ext>
              </a:extLst>
            </p:cNvPr>
            <p:cNvSpPr>
              <a:spLocks/>
            </p:cNvSpPr>
            <p:nvPr/>
          </p:nvSpPr>
          <p:spPr bwMode="auto">
            <a:xfrm>
              <a:off x="2184401" y="2852738"/>
              <a:ext cx="354013" cy="1149350"/>
            </a:xfrm>
            <a:custGeom>
              <a:avLst/>
              <a:gdLst>
                <a:gd name="T0" fmla="*/ 0 w 223"/>
                <a:gd name="T1" fmla="*/ 0 h 724"/>
                <a:gd name="T2" fmla="*/ 223 w 223"/>
                <a:gd name="T3" fmla="*/ 0 h 724"/>
                <a:gd name="T4" fmla="*/ 2 w 223"/>
                <a:gd name="T5" fmla="*/ 361 h 724"/>
                <a:gd name="T6" fmla="*/ 223 w 223"/>
                <a:gd name="T7" fmla="*/ 724 h 724"/>
                <a:gd name="T8" fmla="*/ 2 w 223"/>
                <a:gd name="T9" fmla="*/ 724 h 724"/>
                <a:gd name="T10" fmla="*/ 0 w 223"/>
                <a:gd name="T11" fmla="*/ 723 h 724"/>
                <a:gd name="T12" fmla="*/ 0 w 223"/>
                <a:gd name="T13" fmla="*/ 0 h 724"/>
              </a:gdLst>
              <a:ahLst/>
              <a:cxnLst>
                <a:cxn ang="0">
                  <a:pos x="T0" y="T1"/>
                </a:cxn>
                <a:cxn ang="0">
                  <a:pos x="T2" y="T3"/>
                </a:cxn>
                <a:cxn ang="0">
                  <a:pos x="T4" y="T5"/>
                </a:cxn>
                <a:cxn ang="0">
                  <a:pos x="T6" y="T7"/>
                </a:cxn>
                <a:cxn ang="0">
                  <a:pos x="T8" y="T9"/>
                </a:cxn>
                <a:cxn ang="0">
                  <a:pos x="T10" y="T11"/>
                </a:cxn>
                <a:cxn ang="0">
                  <a:pos x="T12" y="T13"/>
                </a:cxn>
              </a:cxnLst>
              <a:rect l="0" t="0" r="r" b="b"/>
              <a:pathLst>
                <a:path w="223" h="724">
                  <a:moveTo>
                    <a:pt x="0" y="0"/>
                  </a:moveTo>
                  <a:lnTo>
                    <a:pt x="223" y="0"/>
                  </a:lnTo>
                  <a:lnTo>
                    <a:pt x="2" y="361"/>
                  </a:lnTo>
                  <a:lnTo>
                    <a:pt x="223" y="724"/>
                  </a:lnTo>
                  <a:lnTo>
                    <a:pt x="2" y="724"/>
                  </a:lnTo>
                  <a:lnTo>
                    <a:pt x="0" y="723"/>
                  </a:lnTo>
                  <a:lnTo>
                    <a:pt x="0" y="0"/>
                  </a:lnTo>
                  <a:close/>
                </a:path>
              </a:pathLst>
            </a:custGeom>
            <a:solidFill>
              <a:srgbClr val="73983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9">
              <a:extLst>
                <a:ext uri="{FF2B5EF4-FFF2-40B4-BE49-F238E27FC236}">
                  <a16:creationId xmlns:a16="http://schemas.microsoft.com/office/drawing/2014/main" id="{9A8927FD-D1AB-4CC6-B257-F1F907A510AB}"/>
                </a:ext>
              </a:extLst>
            </p:cNvPr>
            <p:cNvSpPr>
              <a:spLocks noEditPoints="1"/>
            </p:cNvSpPr>
            <p:nvPr/>
          </p:nvSpPr>
          <p:spPr bwMode="auto">
            <a:xfrm>
              <a:off x="2187576" y="2852738"/>
              <a:ext cx="1274763" cy="1149350"/>
            </a:xfrm>
            <a:custGeom>
              <a:avLst/>
              <a:gdLst>
                <a:gd name="T0" fmla="*/ 221 w 803"/>
                <a:gd name="T1" fmla="*/ 179 h 724"/>
                <a:gd name="T2" fmla="*/ 221 w 803"/>
                <a:gd name="T3" fmla="*/ 383 h 724"/>
                <a:gd name="T4" fmla="*/ 523 w 803"/>
                <a:gd name="T5" fmla="*/ 383 h 724"/>
                <a:gd name="T6" fmla="*/ 543 w 803"/>
                <a:gd name="T7" fmla="*/ 382 h 724"/>
                <a:gd name="T8" fmla="*/ 560 w 803"/>
                <a:gd name="T9" fmla="*/ 374 h 724"/>
                <a:gd name="T10" fmla="*/ 573 w 803"/>
                <a:gd name="T11" fmla="*/ 361 h 724"/>
                <a:gd name="T12" fmla="*/ 583 w 803"/>
                <a:gd name="T13" fmla="*/ 346 h 724"/>
                <a:gd name="T14" fmla="*/ 589 w 803"/>
                <a:gd name="T15" fmla="*/ 329 h 724"/>
                <a:gd name="T16" fmla="*/ 594 w 803"/>
                <a:gd name="T17" fmla="*/ 310 h 724"/>
                <a:gd name="T18" fmla="*/ 596 w 803"/>
                <a:gd name="T19" fmla="*/ 292 h 724"/>
                <a:gd name="T20" fmla="*/ 596 w 803"/>
                <a:gd name="T21" fmla="*/ 256 h 724"/>
                <a:gd name="T22" fmla="*/ 592 w 803"/>
                <a:gd name="T23" fmla="*/ 233 h 724"/>
                <a:gd name="T24" fmla="*/ 586 w 803"/>
                <a:gd name="T25" fmla="*/ 215 h 724"/>
                <a:gd name="T26" fmla="*/ 574 w 803"/>
                <a:gd name="T27" fmla="*/ 200 h 724"/>
                <a:gd name="T28" fmla="*/ 558 w 803"/>
                <a:gd name="T29" fmla="*/ 188 h 724"/>
                <a:gd name="T30" fmla="*/ 533 w 803"/>
                <a:gd name="T31" fmla="*/ 182 h 724"/>
                <a:gd name="T32" fmla="*/ 504 w 803"/>
                <a:gd name="T33" fmla="*/ 179 h 724"/>
                <a:gd name="T34" fmla="*/ 221 w 803"/>
                <a:gd name="T35" fmla="*/ 179 h 724"/>
                <a:gd name="T36" fmla="*/ 221 w 803"/>
                <a:gd name="T37" fmla="*/ 0 h 724"/>
                <a:gd name="T38" fmla="*/ 540 w 803"/>
                <a:gd name="T39" fmla="*/ 0 h 724"/>
                <a:gd name="T40" fmla="*/ 589 w 803"/>
                <a:gd name="T41" fmla="*/ 2 h 724"/>
                <a:gd name="T42" fmla="*/ 633 w 803"/>
                <a:gd name="T43" fmla="*/ 8 h 724"/>
                <a:gd name="T44" fmla="*/ 670 w 803"/>
                <a:gd name="T45" fmla="*/ 18 h 724"/>
                <a:gd name="T46" fmla="*/ 702 w 803"/>
                <a:gd name="T47" fmla="*/ 33 h 724"/>
                <a:gd name="T48" fmla="*/ 729 w 803"/>
                <a:gd name="T49" fmla="*/ 49 h 724"/>
                <a:gd name="T50" fmla="*/ 750 w 803"/>
                <a:gd name="T51" fmla="*/ 70 h 724"/>
                <a:gd name="T52" fmla="*/ 768 w 803"/>
                <a:gd name="T53" fmla="*/ 93 h 724"/>
                <a:gd name="T54" fmla="*/ 781 w 803"/>
                <a:gd name="T55" fmla="*/ 120 h 724"/>
                <a:gd name="T56" fmla="*/ 791 w 803"/>
                <a:gd name="T57" fmla="*/ 149 h 724"/>
                <a:gd name="T58" fmla="*/ 798 w 803"/>
                <a:gd name="T59" fmla="*/ 180 h 724"/>
                <a:gd name="T60" fmla="*/ 803 w 803"/>
                <a:gd name="T61" fmla="*/ 213 h 724"/>
                <a:gd name="T62" fmla="*/ 803 w 803"/>
                <a:gd name="T63" fmla="*/ 247 h 724"/>
                <a:gd name="T64" fmla="*/ 803 w 803"/>
                <a:gd name="T65" fmla="*/ 333 h 724"/>
                <a:gd name="T66" fmla="*/ 803 w 803"/>
                <a:gd name="T67" fmla="*/ 361 h 724"/>
                <a:gd name="T68" fmla="*/ 798 w 803"/>
                <a:gd name="T69" fmla="*/ 392 h 724"/>
                <a:gd name="T70" fmla="*/ 791 w 803"/>
                <a:gd name="T71" fmla="*/ 421 h 724"/>
                <a:gd name="T72" fmla="*/ 781 w 803"/>
                <a:gd name="T73" fmla="*/ 449 h 724"/>
                <a:gd name="T74" fmla="*/ 768 w 803"/>
                <a:gd name="T75" fmla="*/ 475 h 724"/>
                <a:gd name="T76" fmla="*/ 750 w 803"/>
                <a:gd name="T77" fmla="*/ 500 h 724"/>
                <a:gd name="T78" fmla="*/ 729 w 803"/>
                <a:gd name="T79" fmla="*/ 521 h 724"/>
                <a:gd name="T80" fmla="*/ 704 w 803"/>
                <a:gd name="T81" fmla="*/ 539 h 724"/>
                <a:gd name="T82" fmla="*/ 673 w 803"/>
                <a:gd name="T83" fmla="*/ 552 h 724"/>
                <a:gd name="T84" fmla="*/ 638 w 803"/>
                <a:gd name="T85" fmla="*/ 560 h 724"/>
                <a:gd name="T86" fmla="*/ 597 w 803"/>
                <a:gd name="T87" fmla="*/ 564 h 724"/>
                <a:gd name="T88" fmla="*/ 221 w 803"/>
                <a:gd name="T89" fmla="*/ 564 h 724"/>
                <a:gd name="T90" fmla="*/ 221 w 803"/>
                <a:gd name="T91" fmla="*/ 724 h 724"/>
                <a:gd name="T92" fmla="*/ 221 w 803"/>
                <a:gd name="T93" fmla="*/ 724 h 724"/>
                <a:gd name="T94" fmla="*/ 0 w 803"/>
                <a:gd name="T95" fmla="*/ 361 h 724"/>
                <a:gd name="T96" fmla="*/ 221 w 803"/>
                <a:gd name="T97"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03" h="724">
                  <a:moveTo>
                    <a:pt x="221" y="179"/>
                  </a:moveTo>
                  <a:lnTo>
                    <a:pt x="221" y="383"/>
                  </a:lnTo>
                  <a:lnTo>
                    <a:pt x="523" y="383"/>
                  </a:lnTo>
                  <a:lnTo>
                    <a:pt x="543" y="382"/>
                  </a:lnTo>
                  <a:lnTo>
                    <a:pt x="560" y="374"/>
                  </a:lnTo>
                  <a:lnTo>
                    <a:pt x="573" y="361"/>
                  </a:lnTo>
                  <a:lnTo>
                    <a:pt x="583" y="346"/>
                  </a:lnTo>
                  <a:lnTo>
                    <a:pt x="589" y="329"/>
                  </a:lnTo>
                  <a:lnTo>
                    <a:pt x="594" y="310"/>
                  </a:lnTo>
                  <a:lnTo>
                    <a:pt x="596" y="292"/>
                  </a:lnTo>
                  <a:lnTo>
                    <a:pt x="596" y="256"/>
                  </a:lnTo>
                  <a:lnTo>
                    <a:pt x="592" y="233"/>
                  </a:lnTo>
                  <a:lnTo>
                    <a:pt x="586" y="215"/>
                  </a:lnTo>
                  <a:lnTo>
                    <a:pt x="574" y="200"/>
                  </a:lnTo>
                  <a:lnTo>
                    <a:pt x="558" y="188"/>
                  </a:lnTo>
                  <a:lnTo>
                    <a:pt x="533" y="182"/>
                  </a:lnTo>
                  <a:lnTo>
                    <a:pt x="504" y="179"/>
                  </a:lnTo>
                  <a:lnTo>
                    <a:pt x="221" y="179"/>
                  </a:lnTo>
                  <a:close/>
                  <a:moveTo>
                    <a:pt x="221" y="0"/>
                  </a:moveTo>
                  <a:lnTo>
                    <a:pt x="540" y="0"/>
                  </a:lnTo>
                  <a:lnTo>
                    <a:pt x="589" y="2"/>
                  </a:lnTo>
                  <a:lnTo>
                    <a:pt x="633" y="8"/>
                  </a:lnTo>
                  <a:lnTo>
                    <a:pt x="670" y="18"/>
                  </a:lnTo>
                  <a:lnTo>
                    <a:pt x="702" y="33"/>
                  </a:lnTo>
                  <a:lnTo>
                    <a:pt x="729" y="49"/>
                  </a:lnTo>
                  <a:lnTo>
                    <a:pt x="750" y="70"/>
                  </a:lnTo>
                  <a:lnTo>
                    <a:pt x="768" y="93"/>
                  </a:lnTo>
                  <a:lnTo>
                    <a:pt x="781" y="120"/>
                  </a:lnTo>
                  <a:lnTo>
                    <a:pt x="791" y="149"/>
                  </a:lnTo>
                  <a:lnTo>
                    <a:pt x="798" y="180"/>
                  </a:lnTo>
                  <a:lnTo>
                    <a:pt x="803" y="213"/>
                  </a:lnTo>
                  <a:lnTo>
                    <a:pt x="803" y="247"/>
                  </a:lnTo>
                  <a:lnTo>
                    <a:pt x="803" y="333"/>
                  </a:lnTo>
                  <a:lnTo>
                    <a:pt x="803" y="361"/>
                  </a:lnTo>
                  <a:lnTo>
                    <a:pt x="798" y="392"/>
                  </a:lnTo>
                  <a:lnTo>
                    <a:pt x="791" y="421"/>
                  </a:lnTo>
                  <a:lnTo>
                    <a:pt x="781" y="449"/>
                  </a:lnTo>
                  <a:lnTo>
                    <a:pt x="768" y="475"/>
                  </a:lnTo>
                  <a:lnTo>
                    <a:pt x="750" y="500"/>
                  </a:lnTo>
                  <a:lnTo>
                    <a:pt x="729" y="521"/>
                  </a:lnTo>
                  <a:lnTo>
                    <a:pt x="704" y="539"/>
                  </a:lnTo>
                  <a:lnTo>
                    <a:pt x="673" y="552"/>
                  </a:lnTo>
                  <a:lnTo>
                    <a:pt x="638" y="560"/>
                  </a:lnTo>
                  <a:lnTo>
                    <a:pt x="597" y="564"/>
                  </a:lnTo>
                  <a:lnTo>
                    <a:pt x="221" y="564"/>
                  </a:lnTo>
                  <a:lnTo>
                    <a:pt x="221" y="724"/>
                  </a:lnTo>
                  <a:lnTo>
                    <a:pt x="221" y="724"/>
                  </a:lnTo>
                  <a:lnTo>
                    <a:pt x="0" y="361"/>
                  </a:lnTo>
                  <a:lnTo>
                    <a:pt x="221" y="0"/>
                  </a:lnTo>
                  <a:close/>
                </a:path>
              </a:pathLst>
            </a:custGeom>
            <a:solidFill>
              <a:srgbClr val="C7D22D"/>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0">
              <a:extLst>
                <a:ext uri="{FF2B5EF4-FFF2-40B4-BE49-F238E27FC236}">
                  <a16:creationId xmlns:a16="http://schemas.microsoft.com/office/drawing/2014/main" id="{F5146E4D-EB32-4160-8D22-87D14AA2152C}"/>
                </a:ext>
              </a:extLst>
            </p:cNvPr>
            <p:cNvSpPr>
              <a:spLocks/>
            </p:cNvSpPr>
            <p:nvPr/>
          </p:nvSpPr>
          <p:spPr bwMode="auto">
            <a:xfrm>
              <a:off x="271463" y="2852738"/>
              <a:ext cx="1306513" cy="1149350"/>
            </a:xfrm>
            <a:custGeom>
              <a:avLst/>
              <a:gdLst>
                <a:gd name="T0" fmla="*/ 0 w 823"/>
                <a:gd name="T1" fmla="*/ 0 h 724"/>
                <a:gd name="T2" fmla="*/ 223 w 823"/>
                <a:gd name="T3" fmla="*/ 0 h 724"/>
                <a:gd name="T4" fmla="*/ 601 w 823"/>
                <a:gd name="T5" fmla="*/ 438 h 724"/>
                <a:gd name="T6" fmla="*/ 601 w 823"/>
                <a:gd name="T7" fmla="*/ 0 h 724"/>
                <a:gd name="T8" fmla="*/ 601 w 823"/>
                <a:gd name="T9" fmla="*/ 0 h 724"/>
                <a:gd name="T10" fmla="*/ 823 w 823"/>
                <a:gd name="T11" fmla="*/ 361 h 724"/>
                <a:gd name="T12" fmla="*/ 601 w 823"/>
                <a:gd name="T13" fmla="*/ 724 h 724"/>
                <a:gd name="T14" fmla="*/ 223 w 823"/>
                <a:gd name="T15" fmla="*/ 287 h 724"/>
                <a:gd name="T16" fmla="*/ 223 w 823"/>
                <a:gd name="T17" fmla="*/ 724 h 724"/>
                <a:gd name="T18" fmla="*/ 0 w 823"/>
                <a:gd name="T19" fmla="*/ 724 h 724"/>
                <a:gd name="T20" fmla="*/ 0 w 823"/>
                <a:gd name="T21"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23" h="724">
                  <a:moveTo>
                    <a:pt x="0" y="0"/>
                  </a:moveTo>
                  <a:lnTo>
                    <a:pt x="223" y="0"/>
                  </a:lnTo>
                  <a:lnTo>
                    <a:pt x="601" y="438"/>
                  </a:lnTo>
                  <a:lnTo>
                    <a:pt x="601" y="0"/>
                  </a:lnTo>
                  <a:lnTo>
                    <a:pt x="601" y="0"/>
                  </a:lnTo>
                  <a:lnTo>
                    <a:pt x="823" y="361"/>
                  </a:lnTo>
                  <a:lnTo>
                    <a:pt x="601" y="724"/>
                  </a:lnTo>
                  <a:lnTo>
                    <a:pt x="223" y="287"/>
                  </a:lnTo>
                  <a:lnTo>
                    <a:pt x="223" y="724"/>
                  </a:lnTo>
                  <a:lnTo>
                    <a:pt x="0" y="724"/>
                  </a:lnTo>
                  <a:lnTo>
                    <a:pt x="0" y="0"/>
                  </a:lnTo>
                  <a:close/>
                </a:path>
              </a:pathLst>
            </a:custGeom>
            <a:solidFill>
              <a:srgbClr val="FFAD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5080022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marL="0" marR="0" lvl="0" indent="0" algn="r" defTabSz="93345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doc: 15-22-0392-00-04ab</a:t>
            </a:r>
          </a:p>
        </p:txBody>
      </p:sp>
      <p:sp>
        <p:nvSpPr>
          <p:cNvPr id="5" name="Date Placeholder 4"/>
          <p:cNvSpPr>
            <a:spLocks noGrp="1"/>
          </p:cNvSpPr>
          <p:nvPr>
            <p:ph type="dt" idx="1"/>
          </p:nvPr>
        </p:nvSpPr>
        <p:spPr/>
        <p:txBody>
          <a:bodyPr/>
          <a:lstStyle/>
          <a:p>
            <a:pPr marL="0" marR="0" lvl="0" indent="0" algn="l" defTabSz="93345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&lt;month year&gt;</a:t>
            </a:r>
          </a:p>
        </p:txBody>
      </p:sp>
      <p:sp>
        <p:nvSpPr>
          <p:cNvPr id="6" name="Footer Placeholder 5"/>
          <p:cNvSpPr>
            <a:spLocks noGrp="1"/>
          </p:cNvSpPr>
          <p:nvPr>
            <p:ph type="ftr" sz="quarter" idx="4"/>
          </p:nvPr>
        </p:nvSpPr>
        <p:spPr/>
        <p:txBody>
          <a:bodyPr/>
          <a:lstStyle/>
          <a:p>
            <a:pPr marL="457200" marR="0" lvl="4" indent="0" algn="r" defTabSz="93345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&lt;author&gt;, &lt;company&gt;</a:t>
            </a:r>
          </a:p>
        </p:txBody>
      </p:sp>
    </p:spTree>
    <p:extLst>
      <p:ext uri="{BB962C8B-B14F-4D97-AF65-F5344CB8AC3E}">
        <p14:creationId xmlns:p14="http://schemas.microsoft.com/office/powerpoint/2010/main" val="2079021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1A579D-3553-4F33-9067-7E7231905C3B}" type="slidenum">
              <a:rPr lang="en-US" sz="1000" smtClean="0"/>
              <a:pPr/>
              <a:t>1</a:t>
            </a:fld>
            <a:endParaRPr lang="en-US" sz="1000"/>
          </a:p>
        </p:txBody>
      </p:sp>
    </p:spTree>
    <p:extLst>
      <p:ext uri="{BB962C8B-B14F-4D97-AF65-F5344CB8AC3E}">
        <p14:creationId xmlns:p14="http://schemas.microsoft.com/office/powerpoint/2010/main" val="438897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6B557-C64A-AC45-B486-97CB45B7E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B8B72A-8C94-3342-B36B-ADC54A58E0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5D8A7A-5251-7345-B20D-9908F6391B89}"/>
              </a:ext>
            </a:extLst>
          </p:cNvPr>
          <p:cNvSpPr>
            <a:spLocks noGrp="1"/>
          </p:cNvSpPr>
          <p:nvPr>
            <p:ph type="dt" sz="half" idx="10"/>
          </p:nvPr>
        </p:nvSpPr>
        <p:spPr/>
        <p:txBody>
          <a:bodyPr/>
          <a:lstStyle>
            <a:lvl1pPr>
              <a:defRPr/>
            </a:lvl1pPr>
          </a:lstStyle>
          <a:p>
            <a:endParaRPr lang="en-US" altLang="en-US" dirty="0"/>
          </a:p>
        </p:txBody>
      </p:sp>
      <p:sp>
        <p:nvSpPr>
          <p:cNvPr id="5" name="Footer Placeholder 4">
            <a:extLst>
              <a:ext uri="{FF2B5EF4-FFF2-40B4-BE49-F238E27FC236}">
                <a16:creationId xmlns:a16="http://schemas.microsoft.com/office/drawing/2014/main" id="{52EA886B-BDBA-D942-8C51-972D4E926460}"/>
              </a:ext>
            </a:extLst>
          </p:cNvPr>
          <p:cNvSpPr>
            <a:spLocks noGrp="1"/>
          </p:cNvSpPr>
          <p:nvPr>
            <p:ph type="ftr" sz="quarter" idx="11"/>
          </p:nvPr>
        </p:nvSpPr>
        <p:spPr/>
        <p:txBody>
          <a:bodyPr/>
          <a:lstStyle>
            <a:lvl1pPr>
              <a:defRPr/>
            </a:lvl1pPr>
          </a:lstStyle>
          <a:p>
            <a:endParaRPr lang="en-US" altLang="en-US" dirty="0"/>
          </a:p>
        </p:txBody>
      </p:sp>
      <p:sp>
        <p:nvSpPr>
          <p:cNvPr id="6" name="Slide Number Placeholder 5">
            <a:extLst>
              <a:ext uri="{FF2B5EF4-FFF2-40B4-BE49-F238E27FC236}">
                <a16:creationId xmlns:a16="http://schemas.microsoft.com/office/drawing/2014/main" id="{ACD05388-353A-D441-BD7C-668C2B19D81B}"/>
              </a:ext>
            </a:extLst>
          </p:cNvPr>
          <p:cNvSpPr>
            <a:spLocks noGrp="1"/>
          </p:cNvSpPr>
          <p:nvPr>
            <p:ph type="sldNum" sz="quarter" idx="12"/>
          </p:nvPr>
        </p:nvSpPr>
        <p:spPr/>
        <p:txBody>
          <a:bodyPr/>
          <a:lstStyle>
            <a:lvl1pPr>
              <a:defRPr/>
            </a:lvl1pPr>
          </a:lstStyle>
          <a:p>
            <a:r>
              <a:rPr lang="en-US" altLang="en-US" dirty="0"/>
              <a:t>Slide </a:t>
            </a:r>
            <a:fld id="{96EDDC46-E58E-0248-8CAF-96DF08F8D1CD}" type="slidenum">
              <a:rPr lang="en-US" altLang="en-US"/>
              <a:pPr/>
              <a:t>‹#›</a:t>
            </a:fld>
            <a:endParaRPr lang="en-US" altLang="en-US" dirty="0"/>
          </a:p>
        </p:txBody>
      </p:sp>
    </p:spTree>
    <p:extLst>
      <p:ext uri="{BB962C8B-B14F-4D97-AF65-F5344CB8AC3E}">
        <p14:creationId xmlns:p14="http://schemas.microsoft.com/office/powerpoint/2010/main" val="574206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36465-152E-3B42-9625-7BAAFDCAF8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A1A23240-305A-7D44-BD72-8AC798B36E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04BF1C-A555-2B4A-9490-EEEF5706705D}"/>
              </a:ext>
            </a:extLst>
          </p:cNvPr>
          <p:cNvSpPr>
            <a:spLocks noGrp="1"/>
          </p:cNvSpPr>
          <p:nvPr>
            <p:ph type="dt" sz="half" idx="10"/>
          </p:nvPr>
        </p:nvSpPr>
        <p:spPr>
          <a:xfrm>
            <a:off x="914400" y="378281"/>
            <a:ext cx="2133600" cy="215444"/>
          </a:xfrm>
        </p:spPr>
        <p:txBody>
          <a:bodyPr/>
          <a:lstStyle>
            <a:lvl1pPr>
              <a:defRPr/>
            </a:lvl1pPr>
          </a:lstStyle>
          <a:p>
            <a:endParaRPr lang="en-US" altLang="en-US" dirty="0"/>
          </a:p>
        </p:txBody>
      </p:sp>
      <p:sp>
        <p:nvSpPr>
          <p:cNvPr id="5" name="Footer Placeholder 4">
            <a:extLst>
              <a:ext uri="{FF2B5EF4-FFF2-40B4-BE49-F238E27FC236}">
                <a16:creationId xmlns:a16="http://schemas.microsoft.com/office/drawing/2014/main" id="{E68673D0-ABED-4649-AEBC-82D582925FB0}"/>
              </a:ext>
            </a:extLst>
          </p:cNvPr>
          <p:cNvSpPr>
            <a:spLocks noGrp="1"/>
          </p:cNvSpPr>
          <p:nvPr>
            <p:ph type="ftr" sz="quarter" idx="11"/>
          </p:nvPr>
        </p:nvSpPr>
        <p:spPr/>
        <p:txBody>
          <a:bodyPr/>
          <a:lstStyle>
            <a:lvl1pPr>
              <a:defRPr/>
            </a:lvl1pPr>
          </a:lstStyle>
          <a:p>
            <a:endParaRPr lang="en-US" altLang="en-US" dirty="0"/>
          </a:p>
        </p:txBody>
      </p:sp>
      <p:sp>
        <p:nvSpPr>
          <p:cNvPr id="6" name="Slide Number Placeholder 5">
            <a:extLst>
              <a:ext uri="{FF2B5EF4-FFF2-40B4-BE49-F238E27FC236}">
                <a16:creationId xmlns:a16="http://schemas.microsoft.com/office/drawing/2014/main" id="{A6151E9C-D999-5F4A-9A45-F327ED1A46AA}"/>
              </a:ext>
            </a:extLst>
          </p:cNvPr>
          <p:cNvSpPr>
            <a:spLocks noGrp="1"/>
          </p:cNvSpPr>
          <p:nvPr>
            <p:ph type="sldNum" sz="quarter" idx="12"/>
          </p:nvPr>
        </p:nvSpPr>
        <p:spPr/>
        <p:txBody>
          <a:bodyPr/>
          <a:lstStyle>
            <a:lvl1pPr>
              <a:defRPr/>
            </a:lvl1pPr>
          </a:lstStyle>
          <a:p>
            <a:r>
              <a:rPr lang="en-US" altLang="en-US"/>
              <a:t>Slide </a:t>
            </a:r>
            <a:fld id="{402C19D2-AFCD-5441-8B74-E6F734CFFA69}" type="slidenum">
              <a:rPr lang="en-US" altLang="en-US"/>
              <a:pPr/>
              <a:t>‹#›</a:t>
            </a:fld>
            <a:endParaRPr lang="en-US" altLang="en-US"/>
          </a:p>
        </p:txBody>
      </p:sp>
    </p:spTree>
    <p:extLst>
      <p:ext uri="{BB962C8B-B14F-4D97-AF65-F5344CB8AC3E}">
        <p14:creationId xmlns:p14="http://schemas.microsoft.com/office/powerpoint/2010/main" val="1395545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Slide">
    <p:spTree>
      <p:nvGrpSpPr>
        <p:cNvPr id="1" name=""/>
        <p:cNvGrpSpPr/>
        <p:nvPr/>
      </p:nvGrpSpPr>
      <p:grpSpPr>
        <a:xfrm>
          <a:off x="0" y="0"/>
          <a:ext cx="0" cy="0"/>
          <a:chOff x="0" y="0"/>
          <a:chExt cx="0" cy="0"/>
        </a:xfrm>
      </p:grpSpPr>
      <p:sp>
        <p:nvSpPr>
          <p:cNvPr id="44" name="Rectangle 226"/>
          <p:cNvSpPr>
            <a:spLocks noGrp="1" noChangeArrowheads="1"/>
          </p:cNvSpPr>
          <p:nvPr>
            <p:ph type="title" hasCustomPrompt="1"/>
          </p:nvPr>
        </p:nvSpPr>
        <p:spPr bwMode="auto">
          <a:xfrm>
            <a:off x="394775" y="565151"/>
            <a:ext cx="11425752" cy="654049"/>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l">
              <a:defRPr sz="2000">
                <a:solidFill>
                  <a:schemeClr val="tx1"/>
                </a:solidFill>
                <a:latin typeface="Arial" panose="020B0604020202020204" pitchFamily="34" charset="0"/>
                <a:cs typeface="Arial" panose="020B0604020202020204" pitchFamily="34" charset="0"/>
              </a:defRPr>
            </a:lvl1pPr>
          </a:lstStyle>
          <a:p>
            <a:pPr lvl="0"/>
            <a:r>
              <a:rPr lang="en-US" dirty="0"/>
              <a:t>Click to add title here</a:t>
            </a:r>
            <a:br>
              <a:rPr lang="en-US" dirty="0"/>
            </a:br>
            <a:r>
              <a:rPr lang="en-US" dirty="0"/>
              <a:t>second line title</a:t>
            </a:r>
          </a:p>
        </p:txBody>
      </p:sp>
      <p:sp>
        <p:nvSpPr>
          <p:cNvPr id="46" name="Text Placeholder 45"/>
          <p:cNvSpPr>
            <a:spLocks noGrp="1"/>
          </p:cNvSpPr>
          <p:nvPr>
            <p:ph type="body" sz="quarter" idx="10"/>
          </p:nvPr>
        </p:nvSpPr>
        <p:spPr>
          <a:xfrm>
            <a:off x="394774" y="1371600"/>
            <a:ext cx="11425752" cy="4448915"/>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2992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only | Text">
    <p:spTree>
      <p:nvGrpSpPr>
        <p:cNvPr id="1" name=""/>
        <p:cNvGrpSpPr/>
        <p:nvPr/>
      </p:nvGrpSpPr>
      <p:grpSpPr>
        <a:xfrm>
          <a:off x="0" y="0"/>
          <a:ext cx="0" cy="0"/>
          <a:chOff x="0" y="0"/>
          <a:chExt cx="0" cy="0"/>
        </a:xfrm>
      </p:grpSpPr>
      <p:sp>
        <p:nvSpPr>
          <p:cNvPr id="2" name="Text Placeholder 14">
            <a:extLst>
              <a:ext uri="{FF2B5EF4-FFF2-40B4-BE49-F238E27FC236}">
                <a16:creationId xmlns:a16="http://schemas.microsoft.com/office/drawing/2014/main" id="{D70A444D-7BFA-A099-2A6F-8D6DB19DAE3C}"/>
              </a:ext>
            </a:extLst>
          </p:cNvPr>
          <p:cNvSpPr>
            <a:spLocks noGrp="1"/>
          </p:cNvSpPr>
          <p:nvPr>
            <p:ph type="body" sz="quarter" idx="12" hasCustomPrompt="1"/>
          </p:nvPr>
        </p:nvSpPr>
        <p:spPr>
          <a:xfrm>
            <a:off x="379412" y="376518"/>
            <a:ext cx="11432485" cy="677732"/>
          </a:xfrm>
          <a:prstGeom prst="rect">
            <a:avLst/>
          </a:prstGeom>
        </p:spPr>
        <p:txBody>
          <a:bodyPr lIns="0" tIns="0" rIns="0" bIns="0" anchor="t"/>
          <a:lstStyle>
            <a:lvl1pPr marL="0" indent="0">
              <a:lnSpc>
                <a:spcPct val="100000"/>
              </a:lnSpc>
              <a:spcBef>
                <a:spcPts val="0"/>
              </a:spcBef>
              <a:buNone/>
              <a:defRPr sz="2200" b="1" i="0">
                <a:solidFill>
                  <a:schemeClr val="tx2"/>
                </a:solidFill>
                <a:latin typeface="Poppins SemiBold" pitchFamily="2" charset="77"/>
                <a:cs typeface="Poppins SemiBold" pitchFamily="2" charset="77"/>
              </a:defRPr>
            </a:lvl1pPr>
            <a:lvl2pPr marL="457200" indent="0">
              <a:buNone/>
              <a:defRPr sz="4000" b="1" i="0">
                <a:solidFill>
                  <a:schemeClr val="tx2"/>
                </a:solidFill>
                <a:latin typeface="Poppins" pitchFamily="2" charset="77"/>
                <a:cs typeface="Poppins" pitchFamily="2" charset="77"/>
              </a:defRPr>
            </a:lvl2pPr>
            <a:lvl3pPr marL="914400" indent="0">
              <a:buNone/>
              <a:defRPr sz="4000" b="1" i="0">
                <a:solidFill>
                  <a:schemeClr val="tx2"/>
                </a:solidFill>
                <a:latin typeface="Poppins" pitchFamily="2" charset="77"/>
                <a:cs typeface="Poppins" pitchFamily="2" charset="77"/>
              </a:defRPr>
            </a:lvl3pPr>
            <a:lvl4pPr marL="1371600" indent="0">
              <a:buNone/>
              <a:defRPr sz="4000" b="1" i="0">
                <a:solidFill>
                  <a:schemeClr val="tx2"/>
                </a:solidFill>
                <a:latin typeface="Poppins" pitchFamily="2" charset="77"/>
                <a:cs typeface="Poppins" pitchFamily="2" charset="77"/>
              </a:defRPr>
            </a:lvl4pPr>
            <a:lvl5pPr marL="1828800" indent="0">
              <a:buNone/>
              <a:defRPr sz="4000" b="1" i="0">
                <a:solidFill>
                  <a:schemeClr val="tx2"/>
                </a:solidFill>
                <a:latin typeface="Poppins" pitchFamily="2" charset="77"/>
                <a:cs typeface="Poppins" pitchFamily="2" charset="77"/>
              </a:defRPr>
            </a:lvl5pPr>
          </a:lstStyle>
          <a:p>
            <a:pPr lvl="0"/>
            <a:r>
              <a:rPr lang="en-GB" dirty="0"/>
              <a:t>Title of slide goes here</a:t>
            </a:r>
          </a:p>
        </p:txBody>
      </p:sp>
      <p:sp>
        <p:nvSpPr>
          <p:cNvPr id="8" name="Text Placeholder 7">
            <a:extLst>
              <a:ext uri="{FF2B5EF4-FFF2-40B4-BE49-F238E27FC236}">
                <a16:creationId xmlns:a16="http://schemas.microsoft.com/office/drawing/2014/main" id="{8E9DF2FD-8939-B595-5D9D-F404E5575659}"/>
              </a:ext>
            </a:extLst>
          </p:cNvPr>
          <p:cNvSpPr>
            <a:spLocks noGrp="1"/>
          </p:cNvSpPr>
          <p:nvPr>
            <p:ph type="body" sz="quarter" idx="14" hasCustomPrompt="1"/>
          </p:nvPr>
        </p:nvSpPr>
        <p:spPr>
          <a:xfrm>
            <a:off x="379413" y="1150938"/>
            <a:ext cx="11433175" cy="4781550"/>
          </a:xfrm>
          <a:prstGeom prst="rect">
            <a:avLst/>
          </a:prstGeom>
        </p:spPr>
        <p:txBody>
          <a:bodyPr lIns="0" tIns="0" rIns="0" bIns="0"/>
          <a:lstStyle>
            <a:lvl1pPr marL="171450" indent="-171450">
              <a:spcBef>
                <a:spcPts val="1000"/>
              </a:spcBef>
              <a:buFont typeface="Arial" panose="020B0604020202020204" pitchFamily="34" charset="0"/>
              <a:buChar char="•"/>
              <a:defRPr sz="2000">
                <a:latin typeface="Poppins" panose="00000500000000000000" pitchFamily="2" charset="0"/>
                <a:cs typeface="Poppins" panose="00000500000000000000" pitchFamily="2" charset="0"/>
              </a:defRPr>
            </a:lvl1pPr>
            <a:lvl2pPr marL="344488" indent="-173038">
              <a:spcBef>
                <a:spcPts val="1000"/>
              </a:spcBef>
              <a:defRPr sz="1800">
                <a:latin typeface="Poppins" panose="00000500000000000000" pitchFamily="2" charset="0"/>
                <a:cs typeface="Poppins" panose="00000500000000000000" pitchFamily="2" charset="0"/>
              </a:defRPr>
            </a:lvl2pPr>
            <a:lvl3pPr marL="515938" indent="-171450">
              <a:spcBef>
                <a:spcPts val="1000"/>
              </a:spcBef>
              <a:defRPr sz="1600">
                <a:latin typeface="Poppins" panose="00000500000000000000" pitchFamily="2" charset="0"/>
                <a:cs typeface="Poppins" panose="00000500000000000000" pitchFamily="2" charset="0"/>
              </a:defRPr>
            </a:lvl3pPr>
            <a:lvl4pPr marL="688975" indent="-173038">
              <a:spcBef>
                <a:spcPts val="1000"/>
              </a:spcBef>
              <a:defRPr sz="1400">
                <a:latin typeface="Poppins" panose="00000500000000000000" pitchFamily="2" charset="0"/>
                <a:cs typeface="Poppins" panose="00000500000000000000" pitchFamily="2" charset="0"/>
              </a:defRPr>
            </a:lvl4pPr>
            <a:lvl5pPr marL="855663" indent="-166688">
              <a:spcBef>
                <a:spcPts val="1000"/>
              </a:spcBef>
              <a:defRPr sz="1200">
                <a:latin typeface="Poppins" panose="00000500000000000000" pitchFamily="2" charset="0"/>
                <a:cs typeface="Poppins" panose="00000500000000000000" pitchFamily="2" charset="0"/>
              </a:defRPr>
            </a:lvl5pPr>
          </a:lstStyle>
          <a:p>
            <a:pPr lvl="0"/>
            <a:r>
              <a:rPr lang="en-US" dirty="0"/>
              <a:t>Click to add first level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99335353"/>
      </p:ext>
    </p:extLst>
  </p:cSld>
  <p:clrMapOvr>
    <a:masterClrMapping/>
  </p:clrMapOvr>
  <p:extLst>
    <p:ext uri="{DCECCB84-F9BA-43D5-87BE-67443E8EF086}">
      <p15:sldGuideLst xmlns:p15="http://schemas.microsoft.com/office/powerpoint/2012/main">
        <p15:guide id="1" orient="horz" pos="2160">
          <p15:clr>
            <a:srgbClr val="FBAE40"/>
          </p15:clr>
        </p15:guide>
        <p15:guide id="2" pos="846">
          <p15:clr>
            <a:srgbClr val="FBAE40"/>
          </p15:clr>
        </p15:guide>
        <p15:guide id="3"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2.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9793AFB-F610-664D-A54E-5CEFD5497847}"/>
              </a:ext>
            </a:extLst>
          </p:cNvPr>
          <p:cNvSpPr>
            <a:spLocks noGrp="1" noChangeArrowheads="1"/>
          </p:cNvSpPr>
          <p:nvPr>
            <p:ph type="title"/>
          </p:nvPr>
        </p:nvSpPr>
        <p:spPr bwMode="auto">
          <a:xfrm>
            <a:off x="914400" y="685800"/>
            <a:ext cx="10363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dirty="0"/>
              <a:t>Click to edit Master title style</a:t>
            </a:r>
          </a:p>
        </p:txBody>
      </p:sp>
      <p:sp>
        <p:nvSpPr>
          <p:cNvPr id="1027" name="Rectangle 3">
            <a:extLst>
              <a:ext uri="{FF2B5EF4-FFF2-40B4-BE49-F238E27FC236}">
                <a16:creationId xmlns:a16="http://schemas.microsoft.com/office/drawing/2014/main" id="{0D882F62-0B77-6E4E-98C7-42660C9FC8F3}"/>
              </a:ext>
            </a:extLst>
          </p:cNvPr>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E9DA607F-E2E6-5D4F-B8AE-B2CFDA0569A7}"/>
              </a:ext>
            </a:extLst>
          </p:cNvPr>
          <p:cNvSpPr>
            <a:spLocks noGrp="1" noChangeArrowheads="1"/>
          </p:cNvSpPr>
          <p:nvPr>
            <p:ph type="dt" sz="half" idx="2"/>
          </p:nvPr>
        </p:nvSpPr>
        <p:spPr bwMode="auto">
          <a:xfrm>
            <a:off x="914400" y="378281"/>
            <a:ext cx="21336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lvl1pPr>
          </a:lstStyle>
          <a:p>
            <a:endParaRPr lang="en-US" altLang="en-US" dirty="0"/>
          </a:p>
        </p:txBody>
      </p:sp>
      <p:sp>
        <p:nvSpPr>
          <p:cNvPr id="1029" name="Rectangle 5">
            <a:extLst>
              <a:ext uri="{FF2B5EF4-FFF2-40B4-BE49-F238E27FC236}">
                <a16:creationId xmlns:a16="http://schemas.microsoft.com/office/drawing/2014/main" id="{BEF03822-BD5E-4F45-929E-743E4C7FA5D2}"/>
              </a:ext>
            </a:extLst>
          </p:cNvPr>
          <p:cNvSpPr>
            <a:spLocks noGrp="1" noChangeArrowheads="1"/>
          </p:cNvSpPr>
          <p:nvPr>
            <p:ph type="ftr" sz="quarter" idx="3"/>
          </p:nvPr>
        </p:nvSpPr>
        <p:spPr bwMode="auto">
          <a:xfrm>
            <a:off x="7315200" y="6475413"/>
            <a:ext cx="41656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a:defRPr/>
            </a:lvl1pPr>
          </a:lstStyle>
          <a:p>
            <a:endParaRPr lang="en-US" altLang="en-US" dirty="0"/>
          </a:p>
        </p:txBody>
      </p:sp>
      <p:sp>
        <p:nvSpPr>
          <p:cNvPr id="1030" name="Rectangle 6">
            <a:extLst>
              <a:ext uri="{FF2B5EF4-FFF2-40B4-BE49-F238E27FC236}">
                <a16:creationId xmlns:a16="http://schemas.microsoft.com/office/drawing/2014/main" id="{7C5D5A5E-EED1-7244-9E37-FC71B45FE356}"/>
              </a:ext>
            </a:extLst>
          </p:cNvPr>
          <p:cNvSpPr>
            <a:spLocks noGrp="1" noChangeArrowheads="1"/>
          </p:cNvSpPr>
          <p:nvPr>
            <p:ph type="sldNum" sz="quarter" idx="4"/>
          </p:nvPr>
        </p:nvSpPr>
        <p:spPr bwMode="auto">
          <a:xfrm>
            <a:off x="5879101" y="6475413"/>
            <a:ext cx="53540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a:lvl1pPr>
          </a:lstStyle>
          <a:p>
            <a:r>
              <a:rPr lang="en-US" altLang="en-US"/>
              <a:t>Slide </a:t>
            </a:r>
            <a:fld id="{124E2FAF-A846-F04A-BBEF-9BB2A7C87EEF}" type="slidenum">
              <a:rPr lang="en-US" altLang="en-US"/>
              <a:pPr/>
              <a:t>‹#›</a:t>
            </a:fld>
            <a:endParaRPr lang="en-US" altLang="en-US"/>
          </a:p>
        </p:txBody>
      </p:sp>
      <p:sp>
        <p:nvSpPr>
          <p:cNvPr id="1032" name="Line 8">
            <a:extLst>
              <a:ext uri="{FF2B5EF4-FFF2-40B4-BE49-F238E27FC236}">
                <a16:creationId xmlns:a16="http://schemas.microsoft.com/office/drawing/2014/main" id="{EE537263-CB36-E544-95A0-5F9C502B4379}"/>
              </a:ext>
            </a:extLst>
          </p:cNvPr>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dirty="0"/>
          </a:p>
        </p:txBody>
      </p:sp>
      <p:sp>
        <p:nvSpPr>
          <p:cNvPr id="1034" name="Line 10">
            <a:extLst>
              <a:ext uri="{FF2B5EF4-FFF2-40B4-BE49-F238E27FC236}">
                <a16:creationId xmlns:a16="http://schemas.microsoft.com/office/drawing/2014/main" id="{D91B9B40-9D91-234E-AC82-7BC564C1F1F7}"/>
              </a:ext>
            </a:extLst>
          </p:cNvPr>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Tree>
    <p:extLst>
      <p:ext uri="{BB962C8B-B14F-4D97-AF65-F5344CB8AC3E}">
        <p14:creationId xmlns:p14="http://schemas.microsoft.com/office/powerpoint/2010/main" val="4089506283"/>
      </p:ext>
    </p:extLst>
  </p:cSld>
  <p:clrMap bg1="lt1" tx1="dk1" bg2="lt2" tx2="dk2" accent1="accent1" accent2="accent2" accent3="accent3" accent4="accent4" accent5="accent5" accent6="accent6" hlink="hlink" folHlink="folHlink"/>
  <p:sldLayoutIdLst>
    <p:sldLayoutId id="2147483922" r:id="rId1"/>
    <p:sldLayoutId id="2147483923" r:id="rId2"/>
    <p:sldLayoutId id="2147483924" r:id="rId3"/>
    <p:sldLayoutId id="2147483925" r:id="rId4"/>
  </p:sldLayoutIdLst>
  <p:hf hdr="0"/>
  <p:txStyles>
    <p:titleStyle>
      <a:lvl1pPr algn="ctr" rtl="0" eaLnBrk="1" fontAlgn="base" hangingPunct="1">
        <a:spcBef>
          <a:spcPct val="0"/>
        </a:spcBef>
        <a:spcAft>
          <a:spcPct val="0"/>
        </a:spcAft>
        <a:defRPr sz="24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04B500C-795C-3700-54D8-24381F08947B}"/>
              </a:ext>
            </a:extLst>
          </p:cNvPr>
          <p:cNvSpPr>
            <a:spLocks noGrp="1"/>
          </p:cNvSpPr>
          <p:nvPr>
            <p:ph type="ftr" sz="quarter" idx="11"/>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R. Pirhonen </a:t>
            </a:r>
          </a:p>
        </p:txBody>
      </p:sp>
      <p:sp>
        <p:nvSpPr>
          <p:cNvPr id="6" name="Slide Number Placeholder 5">
            <a:extLst>
              <a:ext uri="{FF2B5EF4-FFF2-40B4-BE49-F238E27FC236}">
                <a16:creationId xmlns:a16="http://schemas.microsoft.com/office/drawing/2014/main" id="{1306ACF3-0138-B8F6-D304-482AD6A9DE19}"/>
              </a:ext>
            </a:extLst>
          </p:cNvPr>
          <p:cNvSpPr>
            <a:spLocks noGrp="1"/>
          </p:cNvSpPr>
          <p:nvPr>
            <p:ph type="sldNum" sz="quarter" idx="12"/>
          </p:nvPr>
        </p:nvSpPr>
        <p:spPr>
          <a:xfrm>
            <a:off x="5879101" y="6475413"/>
            <a:ext cx="535403" cy="184666"/>
          </a:xfr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Slide </a:t>
            </a:r>
            <a:fld id="{96EDDC46-E58E-0248-8CAF-96DF08F8D1CD}"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ctr" defTabSz="914400" rtl="0" eaLnBrk="0" fontAlgn="base" latinLnBrk="0" hangingPunct="0">
                <a:lnSpc>
                  <a:spcPct val="100000"/>
                </a:lnSpc>
                <a:spcBef>
                  <a:spcPct val="0"/>
                </a:spcBef>
                <a:spcAft>
                  <a:spcPct val="0"/>
                </a:spcAft>
                <a:buClrTx/>
                <a:buSzTx/>
                <a:buFontTx/>
                <a:buNone/>
                <a:tabLst/>
                <a:defRPr/>
              </a:pPr>
              <a:t>0</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7" name="Rectangle 3">
            <a:extLst>
              <a:ext uri="{FF2B5EF4-FFF2-40B4-BE49-F238E27FC236}">
                <a16:creationId xmlns:a16="http://schemas.microsoft.com/office/drawing/2014/main" id="{ADBC4A04-37D9-65FB-8E38-DDFB7596A322}"/>
              </a:ext>
            </a:extLst>
          </p:cNvPr>
          <p:cNvSpPr>
            <a:spLocks noChangeArrowheads="1"/>
          </p:cNvSpPr>
          <p:nvPr/>
        </p:nvSpPr>
        <p:spPr bwMode="auto">
          <a:xfrm>
            <a:off x="914400" y="849233"/>
            <a:ext cx="10363200" cy="4442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ctr" defTabSz="914400" rtl="0" eaLnBrk="0" fontAlgn="base" latinLnBrk="0" hangingPunct="0">
              <a:lnSpc>
                <a:spcPct val="100000"/>
              </a:lnSpc>
              <a:spcBef>
                <a:spcPts val="1000"/>
              </a:spcBef>
              <a:spcAft>
                <a:spcPct val="0"/>
              </a:spcAft>
              <a:buClrTx/>
              <a:buSzTx/>
              <a:buFontTx/>
              <a:buNone/>
              <a:tabLst/>
              <a:defRPr/>
            </a:pPr>
            <a:r>
              <a:rPr kumimoji="0" lang="en-US" altLang="en-US" sz="2000" b="1" i="0" u="sng" strike="noStrike" kern="1200" cap="none" spc="0" normalizeH="0" baseline="0" noProof="0" dirty="0">
                <a:ln>
                  <a:noFill/>
                </a:ln>
                <a:solidFill>
                  <a:srgbClr val="000000"/>
                </a:solidFill>
                <a:effectLst>
                  <a:outerShdw blurRad="38100" dist="38100" dir="2700000" algn="tl">
                    <a:srgbClr val="C0C0C0"/>
                  </a:outerShdw>
                </a:effectLst>
                <a:uLnTx/>
                <a:uFillTx/>
                <a:latin typeface="Times New Roman" panose="02020603050405020304" pitchFamily="18" charset="0"/>
                <a:ea typeface="+mn-ea"/>
                <a:cs typeface="+mn-cs"/>
              </a:rPr>
              <a:t>Project: IEEE P802.15 Working Group for Wireless Personal Area Networks (WPANs)</a:t>
            </a:r>
            <a:endPar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0" marR="0" lvl="0" indent="0" algn="l" defTabSz="914400" rtl="0" eaLnBrk="0" fontAlgn="base" latinLnBrk="0" hangingPunct="0">
              <a:lnSpc>
                <a:spcPct val="100000"/>
              </a:lnSpc>
              <a:spcBef>
                <a:spcPts val="2000"/>
              </a:spcBef>
              <a:spcAft>
                <a:spcPct val="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Submission Title:</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CID 266-270 Control Phase Length </a:t>
            </a:r>
            <a:r>
              <a:rPr lang="en-US" altLang="en-US" dirty="0">
                <a:solidFill>
                  <a:srgbClr val="000000"/>
                </a:solidFill>
                <a:latin typeface="Times New Roman" panose="02020603050405020304" pitchFamily="18" charset="0"/>
              </a:rPr>
              <a:t>Recap </a:t>
            </a:r>
            <a:endPar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0" marR="0" lvl="0" indent="0" algn="l" defTabSz="914400" rtl="0" eaLnBrk="0" fontAlgn="base" latinLnBrk="0" hangingPunct="0">
              <a:lnSpc>
                <a:spcPct val="100000"/>
              </a:lnSpc>
              <a:spcBef>
                <a:spcPts val="500"/>
              </a:spcBef>
              <a:spcAft>
                <a:spcPct val="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Date Submitted:</a:t>
            </a:r>
            <a:r>
              <a:rPr kumimoji="0" lang="en-US" altLang="en-US" sz="1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 	</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September 17th, 2025</a:t>
            </a:r>
          </a:p>
          <a:p>
            <a:pPr marL="0" marR="0" lvl="0" indent="0" algn="l" defTabSz="914400" rtl="0" eaLnBrk="0" fontAlgn="base" latinLnBrk="0" hangingPunct="0">
              <a:lnSpc>
                <a:spcPct val="100000"/>
              </a:lnSpc>
              <a:spcBef>
                <a:spcPts val="500"/>
              </a:spcBef>
              <a:spcAft>
                <a:spcPct val="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Source:</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Riku Pirhonen (NXP) </a:t>
            </a:r>
          </a:p>
          <a:p>
            <a:pPr marL="0" marR="0" lvl="0" indent="0" algn="l" defTabSz="914400" rtl="0" eaLnBrk="0" fontAlgn="base" latinLnBrk="0" hangingPunct="0">
              <a:lnSpc>
                <a:spcPct val="100000"/>
              </a:lnSpc>
              <a:spcBef>
                <a:spcPts val="500"/>
              </a:spcBef>
              <a:spcAft>
                <a:spcPct val="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Abstract: </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Comments 266-270 provides a solution to avoid sending a SP0 packet in UWB driven ranging by setting control</a:t>
            </a:r>
            <a:r>
              <a:rPr lang="en-US" altLang="en-US" dirty="0">
                <a:solidFill>
                  <a:srgbClr val="000000"/>
                </a:solidFill>
                <a:latin typeface="Times New Roman" panose="02020603050405020304" pitchFamily="18" charset="0"/>
              </a:rPr>
              <a:t> phase </a:t>
            </a:r>
            <a:r>
              <a:rPr lang="en-US" altLang="en-US">
                <a:solidFill>
                  <a:srgbClr val="000000"/>
                </a:solidFill>
                <a:latin typeface="Times New Roman" panose="02020603050405020304" pitchFamily="18" charset="0"/>
              </a:rPr>
              <a:t>length to 0</a:t>
            </a:r>
            <a:r>
              <a:rPr lang="en-US" altLang="en-US" dirty="0">
                <a:solidFill>
                  <a:srgbClr val="000000"/>
                </a:solidFill>
                <a:latin typeface="Times New Roman" panose="02020603050405020304" pitchFamily="18" charset="0"/>
              </a:rPr>
              <a:t>.</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p>
          <a:p>
            <a:pPr marL="0" marR="0" lvl="0" indent="0" algn="l" defTabSz="914400" rtl="0" eaLnBrk="0" fontAlgn="base" latinLnBrk="0" hangingPunct="0">
              <a:lnSpc>
                <a:spcPct val="100000"/>
              </a:lnSpc>
              <a:spcBef>
                <a:spcPts val="500"/>
              </a:spcBef>
              <a:spcAft>
                <a:spcPts val="60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Purpose:	</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r>
              <a:rPr lang="en-US" altLang="en-US" dirty="0">
                <a:solidFill>
                  <a:srgbClr val="000000"/>
                </a:solidFill>
                <a:latin typeface="Times New Roman" panose="02020603050405020304" pitchFamily="18" charset="0"/>
              </a:rPr>
              <a:t>Improve</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UWB driven MMS link budget, reduce power consumption and make ranging faster.</a:t>
            </a:r>
          </a:p>
          <a:p>
            <a:pPr marL="0" marR="0" lvl="0" indent="0" algn="l" defTabSz="914400" rtl="0" eaLnBrk="0" fontAlgn="base" latinLnBrk="0" hangingPunct="0">
              <a:lnSpc>
                <a:spcPct val="100000"/>
              </a:lnSpc>
              <a:spcBef>
                <a:spcPts val="500"/>
              </a:spcBef>
              <a:spcAft>
                <a:spcPct val="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Notice:	</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marL="0" marR="0" lvl="0" indent="0" algn="l" defTabSz="914400" rtl="0" eaLnBrk="0" fontAlgn="base" latinLnBrk="0" hangingPunct="0">
              <a:lnSpc>
                <a:spcPct val="100000"/>
              </a:lnSpc>
              <a:spcBef>
                <a:spcPts val="500"/>
              </a:spcBef>
              <a:spcAft>
                <a:spcPct val="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Release:</a:t>
            </a:r>
            <a:r>
              <a:rPr kumimoji="0" lang="en-US" alt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The contributor acknowledges and accepts that this contribution becomes the property of IEEE and may be made publicly available by P802.15.	</a:t>
            </a:r>
          </a:p>
        </p:txBody>
      </p:sp>
      <p:sp>
        <p:nvSpPr>
          <p:cNvPr id="8" name="Rectangle 7">
            <a:extLst>
              <a:ext uri="{FF2B5EF4-FFF2-40B4-BE49-F238E27FC236}">
                <a16:creationId xmlns:a16="http://schemas.microsoft.com/office/drawing/2014/main" id="{8C70CB1A-BF61-6881-966D-EE94B224F43C}"/>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
        <p:nvSpPr>
          <p:cNvPr id="2" name="Date Placeholder 3">
            <a:extLst>
              <a:ext uri="{FF2B5EF4-FFF2-40B4-BE49-F238E27FC236}">
                <a16:creationId xmlns:a16="http://schemas.microsoft.com/office/drawing/2014/main" id="{A972671E-FBCE-CCE2-9EA2-F86A38E3D4D8}"/>
              </a:ext>
            </a:extLst>
          </p:cNvPr>
          <p:cNvSpPr txBox="1">
            <a:spLocks/>
          </p:cNvSpPr>
          <p:nvPr/>
        </p:nvSpPr>
        <p:spPr>
          <a:xfrm>
            <a:off x="914400" y="37828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Tree>
    <p:extLst>
      <p:ext uri="{BB962C8B-B14F-4D97-AF65-F5344CB8AC3E}">
        <p14:creationId xmlns:p14="http://schemas.microsoft.com/office/powerpoint/2010/main" val="2234145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3DD5564-AC72-FDAB-CBA0-B7D71C30D23B}"/>
              </a:ext>
            </a:extLst>
          </p:cNvPr>
          <p:cNvSpPr>
            <a:spLocks noGrp="1"/>
          </p:cNvSpPr>
          <p:nvPr>
            <p:ph type="title"/>
          </p:nvPr>
        </p:nvSpPr>
        <p:spPr>
          <a:xfrm>
            <a:off x="914400" y="685800"/>
            <a:ext cx="10363200" cy="1066800"/>
          </a:xfrm>
        </p:spPr>
        <p:txBody>
          <a:bodyPr/>
          <a:lstStyle/>
          <a:p>
            <a:pPr algn="ctr"/>
            <a:r>
              <a:rPr lang="en-US" sz="2400" dirty="0">
                <a:latin typeface="+mj-lt"/>
              </a:rPr>
              <a:t>Comment #266, #267-#270</a:t>
            </a:r>
          </a:p>
        </p:txBody>
      </p:sp>
      <p:graphicFrame>
        <p:nvGraphicFramePr>
          <p:cNvPr id="5" name="Table 4">
            <a:extLst>
              <a:ext uri="{FF2B5EF4-FFF2-40B4-BE49-F238E27FC236}">
                <a16:creationId xmlns:a16="http://schemas.microsoft.com/office/drawing/2014/main" id="{383160EA-7F07-9F4F-A07E-186FF8C64AEE}"/>
              </a:ext>
            </a:extLst>
          </p:cNvPr>
          <p:cNvGraphicFramePr>
            <a:graphicFrameLocks noGrp="1"/>
          </p:cNvGraphicFramePr>
          <p:nvPr>
            <p:extLst>
              <p:ext uri="{D42A27DB-BD31-4B8C-83A1-F6EECF244321}">
                <p14:modId xmlns:p14="http://schemas.microsoft.com/office/powerpoint/2010/main" val="849602517"/>
              </p:ext>
            </p:extLst>
          </p:nvPr>
        </p:nvGraphicFramePr>
        <p:xfrm>
          <a:off x="378720" y="1344670"/>
          <a:ext cx="11433174" cy="1668986"/>
        </p:xfrm>
        <a:graphic>
          <a:graphicData uri="http://schemas.openxmlformats.org/drawingml/2006/table">
            <a:tbl>
              <a:tblPr firstRow="1" firstCol="1" bandRow="1"/>
              <a:tblGrid>
                <a:gridCol w="1048577">
                  <a:extLst>
                    <a:ext uri="{9D8B030D-6E8A-4147-A177-3AD203B41FA5}">
                      <a16:colId xmlns:a16="http://schemas.microsoft.com/office/drawing/2014/main" val="4130624962"/>
                    </a:ext>
                  </a:extLst>
                </a:gridCol>
                <a:gridCol w="493830">
                  <a:extLst>
                    <a:ext uri="{9D8B030D-6E8A-4147-A177-3AD203B41FA5}">
                      <a16:colId xmlns:a16="http://schemas.microsoft.com/office/drawing/2014/main" val="1630654761"/>
                    </a:ext>
                  </a:extLst>
                </a:gridCol>
                <a:gridCol w="493830">
                  <a:extLst>
                    <a:ext uri="{9D8B030D-6E8A-4147-A177-3AD203B41FA5}">
                      <a16:colId xmlns:a16="http://schemas.microsoft.com/office/drawing/2014/main" val="1882308994"/>
                    </a:ext>
                  </a:extLst>
                </a:gridCol>
                <a:gridCol w="1010505">
                  <a:extLst>
                    <a:ext uri="{9D8B030D-6E8A-4147-A177-3AD203B41FA5}">
                      <a16:colId xmlns:a16="http://schemas.microsoft.com/office/drawing/2014/main" val="508655563"/>
                    </a:ext>
                  </a:extLst>
                </a:gridCol>
                <a:gridCol w="493830">
                  <a:extLst>
                    <a:ext uri="{9D8B030D-6E8A-4147-A177-3AD203B41FA5}">
                      <a16:colId xmlns:a16="http://schemas.microsoft.com/office/drawing/2014/main" val="3171601027"/>
                    </a:ext>
                  </a:extLst>
                </a:gridCol>
                <a:gridCol w="3946301">
                  <a:extLst>
                    <a:ext uri="{9D8B030D-6E8A-4147-A177-3AD203B41FA5}">
                      <a16:colId xmlns:a16="http://schemas.microsoft.com/office/drawing/2014/main" val="1367882302"/>
                    </a:ext>
                  </a:extLst>
                </a:gridCol>
                <a:gridCol w="3946301">
                  <a:extLst>
                    <a:ext uri="{9D8B030D-6E8A-4147-A177-3AD203B41FA5}">
                      <a16:colId xmlns:a16="http://schemas.microsoft.com/office/drawing/2014/main" val="3587183833"/>
                    </a:ext>
                  </a:extLst>
                </a:gridCol>
              </a:tblGrid>
              <a:tr h="421103">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Name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Index #</a:t>
                      </a:r>
                      <a:endParaRPr lang="en-US" sz="120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dirty="0">
                          <a:solidFill>
                            <a:srgbClr val="000000"/>
                          </a:solidFill>
                          <a:effectLst/>
                          <a:latin typeface="Times New Roman" panose="02020603050405020304" pitchFamily="18" charset="0"/>
                          <a:ea typeface="Times New Roman" panose="02020603050405020304" pitchFamily="18" charset="0"/>
                        </a:rPr>
                        <a:t>Page</a:t>
                      </a:r>
                      <a:endParaRPr lang="en-US" sz="1200" dirty="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Sub-clause</a:t>
                      </a:r>
                      <a:endParaRPr lang="en-US" sz="120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Line #</a:t>
                      </a:r>
                      <a:endParaRPr lang="en-US" sz="120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dirty="0">
                          <a:solidFill>
                            <a:srgbClr val="000000"/>
                          </a:solidFill>
                          <a:effectLst/>
                          <a:latin typeface="Times New Roman" panose="02020603050405020304" pitchFamily="18" charset="0"/>
                          <a:ea typeface="Times New Roman" panose="02020603050405020304" pitchFamily="18" charset="0"/>
                        </a:rPr>
                        <a:t>Comment</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dirty="0">
                          <a:solidFill>
                            <a:srgbClr val="000000"/>
                          </a:solidFill>
                          <a:effectLst/>
                          <a:latin typeface="Times New Roman" panose="02020603050405020304" pitchFamily="18" charset="0"/>
                          <a:ea typeface="Times New Roman" panose="02020603050405020304" pitchFamily="18" charset="0"/>
                        </a:rPr>
                        <a:t>Proposed Change</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174292038"/>
                  </a:ext>
                </a:extLst>
              </a:tr>
              <a:tr h="1247883">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Pirhonen, Riku</a:t>
                      </a:r>
                      <a:br>
                        <a:rPr lang="en-US" sz="1050" dirty="0">
                          <a:effectLst/>
                          <a:latin typeface="Arial" panose="020B0604020202020204" pitchFamily="34" charset="0"/>
                          <a:ea typeface="Times New Roman" panose="02020603050405020304" pitchFamily="18" charset="0"/>
                        </a:rPr>
                      </a:br>
                      <a:r>
                        <a:rPr lang="en-US" sz="1050" dirty="0">
                          <a:effectLst/>
                          <a:latin typeface="Arial" panose="020B0604020202020204" pitchFamily="34" charset="0"/>
                          <a:ea typeface="Times New Roman" panose="02020603050405020304" pitchFamily="18" charset="0"/>
                        </a:rPr>
                        <a:t>Assigned to Billy and Carl</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050">
                          <a:effectLst/>
                          <a:latin typeface="Arial" panose="020B0604020202020204" pitchFamily="34" charset="0"/>
                          <a:ea typeface="Times New Roman" panose="02020603050405020304" pitchFamily="18" charset="0"/>
                        </a:rPr>
                        <a:t>266</a:t>
                      </a:r>
                      <a:endParaRPr lang="en-US"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80</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050" dirty="0">
                          <a:solidFill>
                            <a:srgbClr val="000000"/>
                          </a:solidFill>
                          <a:effectLst/>
                          <a:latin typeface="Arial" panose="020B0604020202020204" pitchFamily="34" charset="0"/>
                          <a:ea typeface="Times New Roman" panose="02020603050405020304" pitchFamily="18" charset="0"/>
                        </a:rPr>
                        <a:t>10.39.4.1</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050">
                          <a:solidFill>
                            <a:srgbClr val="000000"/>
                          </a:solidFill>
                          <a:effectLst/>
                          <a:latin typeface="Arial" panose="020B0604020202020204" pitchFamily="34" charset="0"/>
                          <a:ea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050" dirty="0">
                          <a:solidFill>
                            <a:srgbClr val="000000"/>
                          </a:solidFill>
                          <a:effectLst/>
                          <a:latin typeface="Arial" panose="020B0604020202020204" pitchFamily="34" charset="0"/>
                          <a:ea typeface="Times New Roman" panose="02020603050405020304" pitchFamily="18" charset="0"/>
                        </a:rPr>
                        <a:t>In case of UWB driven MMS, the MMS UWB packet has SYNC+SFD fragment, which can be used to estimate carrier frequency offset. Sending separate Poll and </a:t>
                      </a:r>
                      <a:r>
                        <a:rPr lang="en-US" sz="1050" i="1" dirty="0">
                          <a:solidFill>
                            <a:srgbClr val="000000"/>
                          </a:solidFill>
                          <a:effectLst/>
                          <a:latin typeface="Arial" panose="020B0604020202020204" pitchFamily="34" charset="0"/>
                          <a:ea typeface="Times New Roman" panose="02020603050405020304" pitchFamily="18" charset="0"/>
                        </a:rPr>
                        <a:t>Response</a:t>
                      </a:r>
                      <a:r>
                        <a:rPr lang="en-US" sz="1050" dirty="0">
                          <a:solidFill>
                            <a:srgbClr val="000000"/>
                          </a:solidFill>
                          <a:effectLst/>
                          <a:latin typeface="Arial" panose="020B0604020202020204" pitchFamily="34" charset="0"/>
                          <a:ea typeface="Times New Roman" panose="02020603050405020304" pitchFamily="18" charset="0"/>
                        </a:rPr>
                        <a:t> </a:t>
                      </a:r>
                      <a:r>
                        <a:rPr lang="en-US" sz="1050" strike="sngStrike" dirty="0">
                          <a:solidFill>
                            <a:srgbClr val="000000"/>
                          </a:solidFill>
                          <a:effectLst/>
                          <a:latin typeface="Arial" panose="020B0604020202020204" pitchFamily="34" charset="0"/>
                          <a:ea typeface="Times New Roman" panose="02020603050405020304" pitchFamily="18" charset="0"/>
                        </a:rPr>
                        <a:t>Control </a:t>
                      </a:r>
                      <a:r>
                        <a:rPr lang="en-US" sz="1050" dirty="0">
                          <a:solidFill>
                            <a:srgbClr val="000000"/>
                          </a:solidFill>
                          <a:effectLst/>
                          <a:latin typeface="Arial" panose="020B0604020202020204" pitchFamily="34" charset="0"/>
                          <a:ea typeface="Times New Roman" panose="02020603050405020304" pitchFamily="18" charset="0"/>
                        </a:rPr>
                        <a:t>packets is not always needed and in that case control phase duration can be set to 0 to indicate that there are no separate physical poll and response frames. </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050" dirty="0">
                          <a:solidFill>
                            <a:srgbClr val="000000"/>
                          </a:solidFill>
                          <a:effectLst/>
                          <a:latin typeface="Arial" panose="020B0604020202020204" pitchFamily="34" charset="0"/>
                          <a:ea typeface="Times New Roman" panose="02020603050405020304" pitchFamily="18" charset="0"/>
                        </a:rPr>
                        <a:t>Add text: In case of UWB driven MMS the SYNC+SFD fragment of UWB MMS packet can be used for carrier frequency offset estimation. If there is no other reason to send a dedicated poll and response frame, </a:t>
                      </a:r>
                      <a:r>
                        <a:rPr lang="en-US" sz="105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macMmsRcpPollNSlots</a:t>
                      </a:r>
                      <a:r>
                        <a:rPr lang="en-US" sz="1050" dirty="0">
                          <a:solidFill>
                            <a:srgbClr val="000000"/>
                          </a:solidFill>
                          <a:effectLst/>
                          <a:latin typeface="Arial" panose="020B0604020202020204" pitchFamily="34" charset="0"/>
                          <a:ea typeface="Times New Roman" panose="02020603050405020304" pitchFamily="18" charset="0"/>
                        </a:rPr>
                        <a:t> and/or </a:t>
                      </a:r>
                      <a:r>
                        <a:rPr lang="en-US" sz="105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macMmsRcpRespNSlots</a:t>
                      </a:r>
                      <a:r>
                        <a:rPr lang="en-US" sz="1050" dirty="0">
                          <a:solidFill>
                            <a:srgbClr val="000000"/>
                          </a:solidFill>
                          <a:effectLst/>
                          <a:latin typeface="Arial" panose="020B0604020202020204" pitchFamily="34" charset="0"/>
                          <a:ea typeface="Times New Roman" panose="02020603050405020304" pitchFamily="18" charset="0"/>
                        </a:rPr>
                        <a:t> can be set to 0 to indicate zero length control phase and the SYNC+SFD fragment of the UWB MMS packet serves as the poll or the response. </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3615830"/>
                  </a:ext>
                </a:extLst>
              </a:tr>
            </a:tbl>
          </a:graphicData>
        </a:graphic>
      </p:graphicFrame>
      <p:sp>
        <p:nvSpPr>
          <p:cNvPr id="3" name="Text Placeholder 2">
            <a:extLst>
              <a:ext uri="{FF2B5EF4-FFF2-40B4-BE49-F238E27FC236}">
                <a16:creationId xmlns:a16="http://schemas.microsoft.com/office/drawing/2014/main" id="{635B09FB-B92A-86F4-687D-BEB191DA4B53}"/>
              </a:ext>
            </a:extLst>
          </p:cNvPr>
          <p:cNvSpPr>
            <a:spLocks noGrp="1"/>
          </p:cNvSpPr>
          <p:nvPr>
            <p:ph type="body" sz="quarter" idx="4294967295"/>
          </p:nvPr>
        </p:nvSpPr>
        <p:spPr>
          <a:xfrm>
            <a:off x="0" y="3451225"/>
            <a:ext cx="11433175" cy="1901825"/>
          </a:xfrm>
        </p:spPr>
        <p:txBody>
          <a:bodyPr/>
          <a:lstStyle/>
          <a:p>
            <a:r>
              <a:rPr lang="en-US" sz="1600" dirty="0"/>
              <a:t>CID #266 is the main comment, 267 – 270 are implementation of an approving resolution.</a:t>
            </a:r>
          </a:p>
        </p:txBody>
      </p:sp>
      <p:graphicFrame>
        <p:nvGraphicFramePr>
          <p:cNvPr id="6" name="Table 5">
            <a:extLst>
              <a:ext uri="{FF2B5EF4-FFF2-40B4-BE49-F238E27FC236}">
                <a16:creationId xmlns:a16="http://schemas.microsoft.com/office/drawing/2014/main" id="{C0D71587-9E2B-FA84-45D2-44AA5A5CF853}"/>
              </a:ext>
            </a:extLst>
          </p:cNvPr>
          <p:cNvGraphicFramePr>
            <a:graphicFrameLocks noGrp="1"/>
          </p:cNvGraphicFramePr>
          <p:nvPr>
            <p:extLst>
              <p:ext uri="{D42A27DB-BD31-4B8C-83A1-F6EECF244321}">
                <p14:modId xmlns:p14="http://schemas.microsoft.com/office/powerpoint/2010/main" val="4126188076"/>
              </p:ext>
            </p:extLst>
          </p:nvPr>
        </p:nvGraphicFramePr>
        <p:xfrm>
          <a:off x="378718" y="4007629"/>
          <a:ext cx="11433176" cy="1236943"/>
        </p:xfrm>
        <a:graphic>
          <a:graphicData uri="http://schemas.openxmlformats.org/drawingml/2006/table">
            <a:tbl>
              <a:tblPr firstRow="1" firstCol="1" bandRow="1"/>
              <a:tblGrid>
                <a:gridCol w="1037424">
                  <a:extLst>
                    <a:ext uri="{9D8B030D-6E8A-4147-A177-3AD203B41FA5}">
                      <a16:colId xmlns:a16="http://schemas.microsoft.com/office/drawing/2014/main" val="2748289011"/>
                    </a:ext>
                  </a:extLst>
                </a:gridCol>
                <a:gridCol w="488579">
                  <a:extLst>
                    <a:ext uri="{9D8B030D-6E8A-4147-A177-3AD203B41FA5}">
                      <a16:colId xmlns:a16="http://schemas.microsoft.com/office/drawing/2014/main" val="1682512955"/>
                    </a:ext>
                  </a:extLst>
                </a:gridCol>
                <a:gridCol w="488579">
                  <a:extLst>
                    <a:ext uri="{9D8B030D-6E8A-4147-A177-3AD203B41FA5}">
                      <a16:colId xmlns:a16="http://schemas.microsoft.com/office/drawing/2014/main" val="1858290071"/>
                    </a:ext>
                  </a:extLst>
                </a:gridCol>
                <a:gridCol w="999757">
                  <a:extLst>
                    <a:ext uri="{9D8B030D-6E8A-4147-A177-3AD203B41FA5}">
                      <a16:colId xmlns:a16="http://schemas.microsoft.com/office/drawing/2014/main" val="2113107648"/>
                    </a:ext>
                  </a:extLst>
                </a:gridCol>
                <a:gridCol w="488579">
                  <a:extLst>
                    <a:ext uri="{9D8B030D-6E8A-4147-A177-3AD203B41FA5}">
                      <a16:colId xmlns:a16="http://schemas.microsoft.com/office/drawing/2014/main" val="831233518"/>
                    </a:ext>
                  </a:extLst>
                </a:gridCol>
                <a:gridCol w="4025932">
                  <a:extLst>
                    <a:ext uri="{9D8B030D-6E8A-4147-A177-3AD203B41FA5}">
                      <a16:colId xmlns:a16="http://schemas.microsoft.com/office/drawing/2014/main" val="1861704810"/>
                    </a:ext>
                  </a:extLst>
                </a:gridCol>
                <a:gridCol w="3904326">
                  <a:extLst>
                    <a:ext uri="{9D8B030D-6E8A-4147-A177-3AD203B41FA5}">
                      <a16:colId xmlns:a16="http://schemas.microsoft.com/office/drawing/2014/main" val="1378827014"/>
                    </a:ext>
                  </a:extLst>
                </a:gridCol>
              </a:tblGrid>
              <a:tr h="408191">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Name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Index #</a:t>
                      </a:r>
                      <a:endParaRPr lang="en-US" sz="120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Page</a:t>
                      </a:r>
                      <a:endParaRPr lang="en-US" sz="120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Sub-clause</a:t>
                      </a:r>
                      <a:endParaRPr lang="en-US" sz="120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Line #</a:t>
                      </a:r>
                      <a:endParaRPr lang="en-US" sz="1200">
                        <a:effectLst/>
                        <a:latin typeface="Times New Roman" panose="02020603050405020304" pitchFamily="18" charset="0"/>
                        <a:ea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dirty="0">
                          <a:solidFill>
                            <a:srgbClr val="000000"/>
                          </a:solidFill>
                          <a:effectLst/>
                          <a:latin typeface="Times New Roman" panose="02020603050405020304" pitchFamily="18" charset="0"/>
                          <a:ea typeface="Times New Roman" panose="02020603050405020304" pitchFamily="18" charset="0"/>
                        </a:rPr>
                        <a:t>Comment</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800" b="1">
                          <a:solidFill>
                            <a:srgbClr val="000000"/>
                          </a:solidFill>
                          <a:effectLst/>
                          <a:latin typeface="Times New Roman" panose="02020603050405020304" pitchFamily="18" charset="0"/>
                          <a:ea typeface="Times New Roman" panose="02020603050405020304" pitchFamily="18" charset="0"/>
                        </a:rPr>
                        <a:t>Proposed Change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707376940"/>
                  </a:ext>
                </a:extLst>
              </a:tr>
              <a:tr h="201527">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Pirhonen, Riku</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267</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a:effectLst/>
                          <a:latin typeface="Arial" panose="020B0604020202020204" pitchFamily="34" charset="0"/>
                          <a:ea typeface="Times New Roman" panose="02020603050405020304" pitchFamily="18" charset="0"/>
                        </a:rPr>
                        <a:t>105</a:t>
                      </a:r>
                      <a:endParaRPr lang="en-US"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a:effectLst/>
                          <a:latin typeface="Arial" panose="020B0604020202020204" pitchFamily="34" charset="0"/>
                          <a:ea typeface="Times New Roman" panose="02020603050405020304" pitchFamily="18" charset="0"/>
                        </a:rPr>
                        <a:t>10.39.11.1.3.9</a:t>
                      </a:r>
                      <a:endParaRPr lang="en-US"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7</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The minimum value for </a:t>
                      </a:r>
                      <a:r>
                        <a:rPr lang="en-US" sz="1050" i="1" dirty="0">
                          <a:effectLst/>
                          <a:latin typeface="Times New Roman" panose="02020603050405020304" pitchFamily="18" charset="0"/>
                          <a:ea typeface="Times New Roman" panose="02020603050405020304" pitchFamily="18" charset="0"/>
                          <a:cs typeface="Times New Roman" panose="02020603050405020304" pitchFamily="18" charset="0"/>
                        </a:rPr>
                        <a:t>macMmsRcpPollNSlots</a:t>
                      </a:r>
                      <a:r>
                        <a:rPr lang="en-US" sz="1050" dirty="0">
                          <a:effectLst/>
                          <a:latin typeface="Arial" panose="020B0604020202020204" pitchFamily="34" charset="0"/>
                          <a:ea typeface="Times New Roman" panose="02020603050405020304" pitchFamily="18" charset="0"/>
                        </a:rPr>
                        <a:t> can be 0</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change the range from 1 - 15 to 0 – 15</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5689938"/>
                  </a:ext>
                </a:extLst>
              </a:tr>
              <a:tr h="219880">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Pirhonen, Riku</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268</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a:effectLst/>
                          <a:latin typeface="Arial" panose="020B0604020202020204" pitchFamily="34" charset="0"/>
                          <a:ea typeface="Times New Roman" panose="02020603050405020304" pitchFamily="18" charset="0"/>
                        </a:rPr>
                        <a:t>105</a:t>
                      </a:r>
                      <a:endParaRPr lang="en-US"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a:solidFill>
                            <a:srgbClr val="000000"/>
                          </a:solidFill>
                          <a:effectLst/>
                          <a:latin typeface="Arial" panose="020B0604020202020204" pitchFamily="34" charset="0"/>
                          <a:ea typeface="Times New Roman" panose="02020603050405020304" pitchFamily="18" charset="0"/>
                        </a:rPr>
                        <a:t>10.39.11.1.3.9</a:t>
                      </a:r>
                      <a:endParaRPr lang="en-US"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a:solidFill>
                            <a:srgbClr val="000000"/>
                          </a:solidFill>
                          <a:effectLst/>
                          <a:latin typeface="Arial" panose="020B0604020202020204" pitchFamily="34" charset="0"/>
                          <a:ea typeface="Times New Roman" panose="02020603050405020304" pitchFamily="18" charset="0"/>
                        </a:rPr>
                        <a:t>10</a:t>
                      </a:r>
                      <a:endParaRPr lang="en-US"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solidFill>
                            <a:srgbClr val="000000"/>
                          </a:solidFill>
                          <a:effectLst/>
                          <a:latin typeface="Arial" panose="020B0604020202020204" pitchFamily="34" charset="0"/>
                          <a:ea typeface="Times New Roman" panose="02020603050405020304" pitchFamily="18" charset="0"/>
                        </a:rPr>
                        <a:t>The minimum value for </a:t>
                      </a:r>
                      <a:r>
                        <a:rPr lang="en-US" sz="105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macMmsRcpRespNSlots</a:t>
                      </a:r>
                      <a:r>
                        <a:rPr lang="en-US" sz="1050" dirty="0">
                          <a:solidFill>
                            <a:srgbClr val="000000"/>
                          </a:solidFill>
                          <a:effectLst/>
                          <a:latin typeface="Arial" panose="020B0604020202020204" pitchFamily="34" charset="0"/>
                          <a:ea typeface="Times New Roman" panose="02020603050405020304" pitchFamily="18" charset="0"/>
                        </a:rPr>
                        <a:t> can be 0</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solidFill>
                            <a:srgbClr val="000000"/>
                          </a:solidFill>
                          <a:effectLst/>
                          <a:latin typeface="Arial" panose="020B0604020202020204" pitchFamily="34" charset="0"/>
                          <a:ea typeface="Times New Roman" panose="02020603050405020304" pitchFamily="18" charset="0"/>
                        </a:rPr>
                        <a:t>change the range from 1 - 15 to 0 – 15</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1015865"/>
                  </a:ext>
                </a:extLst>
              </a:tr>
              <a:tr h="216999">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Pirhonen, Riku</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269</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a:effectLst/>
                          <a:latin typeface="Arial" panose="020B0604020202020204" pitchFamily="34" charset="0"/>
                          <a:ea typeface="Times New Roman" panose="02020603050405020304" pitchFamily="18" charset="0"/>
                        </a:rPr>
                        <a:t>145</a:t>
                      </a:r>
                      <a:endParaRPr lang="en-US"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10.39.12</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1</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The minimum value for </a:t>
                      </a:r>
                      <a:r>
                        <a:rPr lang="en-US" sz="1050" i="1" dirty="0">
                          <a:effectLst/>
                          <a:latin typeface="Times New Roman" panose="02020603050405020304" pitchFamily="18" charset="0"/>
                          <a:ea typeface="Times New Roman" panose="02020603050405020304" pitchFamily="18" charset="0"/>
                          <a:cs typeface="Times New Roman" panose="02020603050405020304" pitchFamily="18" charset="0"/>
                        </a:rPr>
                        <a:t>macMmsRcpPollNSlots</a:t>
                      </a:r>
                      <a:r>
                        <a:rPr lang="en-US" sz="1050" dirty="0">
                          <a:effectLst/>
                          <a:latin typeface="Arial" panose="020B0604020202020204" pitchFamily="34" charset="0"/>
                          <a:ea typeface="Times New Roman" panose="02020603050405020304" pitchFamily="18" charset="0"/>
                        </a:rPr>
                        <a:t> can be 0</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Change the value range for </a:t>
                      </a:r>
                      <a:r>
                        <a:rPr lang="en-US" sz="1050" i="1" dirty="0">
                          <a:effectLst/>
                          <a:latin typeface="Times New Roman" panose="02020603050405020304" pitchFamily="18" charset="0"/>
                          <a:ea typeface="Times New Roman" panose="02020603050405020304" pitchFamily="18" charset="0"/>
                          <a:cs typeface="Times New Roman" panose="02020603050405020304" pitchFamily="18" charset="0"/>
                        </a:rPr>
                        <a:t>macMmsRcpPollNSlots</a:t>
                      </a:r>
                      <a:r>
                        <a:rPr lang="en-US" sz="1050" dirty="0">
                          <a:effectLst/>
                          <a:latin typeface="Arial" panose="020B0604020202020204" pitchFamily="34" charset="0"/>
                          <a:ea typeface="Times New Roman" panose="02020603050405020304" pitchFamily="18" charset="0"/>
                        </a:rPr>
                        <a:t> to 0 – 15</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94465856"/>
                  </a:ext>
                </a:extLst>
              </a:tr>
              <a:tr h="190346">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Pirhonen, Riku</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270</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145</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10.39.12</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1</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The minimum value for </a:t>
                      </a:r>
                      <a:r>
                        <a:rPr lang="en-US" sz="1050" i="1" dirty="0">
                          <a:effectLst/>
                          <a:latin typeface="Times New Roman" panose="02020603050405020304" pitchFamily="18" charset="0"/>
                          <a:ea typeface="Times New Roman" panose="02020603050405020304" pitchFamily="18" charset="0"/>
                          <a:cs typeface="Times New Roman" panose="02020603050405020304" pitchFamily="18" charset="0"/>
                        </a:rPr>
                        <a:t>macMmsRcpRespNSlots</a:t>
                      </a:r>
                      <a:r>
                        <a:rPr lang="en-US" sz="1050" dirty="0">
                          <a:effectLst/>
                          <a:latin typeface="Arial" panose="020B0604020202020204" pitchFamily="34" charset="0"/>
                          <a:ea typeface="Times New Roman" panose="02020603050405020304" pitchFamily="18" charset="0"/>
                        </a:rPr>
                        <a:t> can be 0</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0"/>
                        </a:spcBef>
                        <a:spcAft>
                          <a:spcPts val="0"/>
                        </a:spcAft>
                      </a:pPr>
                      <a:r>
                        <a:rPr lang="en-US" sz="1050" dirty="0">
                          <a:effectLst/>
                          <a:latin typeface="Arial" panose="020B0604020202020204" pitchFamily="34" charset="0"/>
                          <a:ea typeface="Times New Roman" panose="02020603050405020304" pitchFamily="18" charset="0"/>
                        </a:rPr>
                        <a:t>Change the value range for </a:t>
                      </a:r>
                      <a:r>
                        <a:rPr lang="en-US" sz="1050" i="1" dirty="0">
                          <a:effectLst/>
                          <a:latin typeface="Times New Roman" panose="02020603050405020304" pitchFamily="18" charset="0"/>
                          <a:ea typeface="Times New Roman" panose="02020603050405020304" pitchFamily="18" charset="0"/>
                          <a:cs typeface="Times New Roman" panose="02020603050405020304" pitchFamily="18" charset="0"/>
                        </a:rPr>
                        <a:t>macMmsRcpRespNSlots</a:t>
                      </a:r>
                      <a:r>
                        <a:rPr lang="en-US" sz="1050" dirty="0">
                          <a:effectLst/>
                          <a:latin typeface="Arial" panose="020B0604020202020204" pitchFamily="34" charset="0"/>
                          <a:ea typeface="Times New Roman" panose="02020603050405020304" pitchFamily="18" charset="0"/>
                        </a:rPr>
                        <a:t> to 0 – 15</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1088692"/>
                  </a:ext>
                </a:extLst>
              </a:tr>
            </a:tbl>
          </a:graphicData>
        </a:graphic>
      </p:graphicFrame>
      <p:sp>
        <p:nvSpPr>
          <p:cNvPr id="7" name="Rectangle 6">
            <a:extLst>
              <a:ext uri="{FF2B5EF4-FFF2-40B4-BE49-F238E27FC236}">
                <a16:creationId xmlns:a16="http://schemas.microsoft.com/office/drawing/2014/main" id="{6FDD0D45-BD05-4BCD-565C-50ABF6E62CBC}"/>
              </a:ext>
            </a:extLst>
          </p:cNvPr>
          <p:cNvSpPr/>
          <p:nvPr/>
        </p:nvSpPr>
        <p:spPr>
          <a:xfrm>
            <a:off x="7852977" y="1740815"/>
            <a:ext cx="3971617" cy="128554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tIns="64008" bIns="64008" rtlCol="0" anchor="t"/>
          <a:lstStyle/>
          <a:p>
            <a:pPr algn="l"/>
            <a:endParaRPr lang="en-US" b="1" dirty="0">
              <a:solidFill>
                <a:schemeClr val="accent6">
                  <a:lumMod val="75000"/>
                </a:schemeClr>
              </a:solidFill>
              <a:latin typeface="Poppins SemiBold" panose="00000700000000000000" pitchFamily="2" charset="0"/>
              <a:cs typeface="Poppins SemiBold" panose="00000700000000000000" pitchFamily="2" charset="0"/>
            </a:endParaRPr>
          </a:p>
        </p:txBody>
      </p:sp>
      <p:sp>
        <p:nvSpPr>
          <p:cNvPr id="13" name="Content Placeholder 2">
            <a:extLst>
              <a:ext uri="{FF2B5EF4-FFF2-40B4-BE49-F238E27FC236}">
                <a16:creationId xmlns:a16="http://schemas.microsoft.com/office/drawing/2014/main" id="{8949F5B9-FAE2-33DF-169B-C52590566822}"/>
              </a:ext>
            </a:extLst>
          </p:cNvPr>
          <p:cNvSpPr txBox="1">
            <a:spLocks/>
          </p:cNvSpPr>
          <p:nvPr/>
        </p:nvSpPr>
        <p:spPr>
          <a:xfrm>
            <a:off x="304799" y="5480717"/>
            <a:ext cx="6853084" cy="853606"/>
          </a:xfrm>
          <a:prstGeom prst="rect">
            <a:avLst/>
          </a:prstGeom>
        </p:spPr>
        <p:txBody>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References</a:t>
            </a:r>
            <a:endParaRPr lang="en-US" sz="1800" dirty="0"/>
          </a:p>
          <a:p>
            <a:pPr lvl="1"/>
            <a:r>
              <a:rPr lang="en-US" sz="1400" dirty="0"/>
              <a:t>For comment resolution to 267 – 270 see DCN 15-25-278-0-04ab</a:t>
            </a:r>
          </a:p>
          <a:p>
            <a:pPr lvl="1"/>
            <a:r>
              <a:rPr lang="en-US" sz="1400" dirty="0"/>
              <a:t>For further information DCN 15-25-194-0-4ab</a:t>
            </a:r>
          </a:p>
          <a:p>
            <a:endParaRPr lang="en-US" sz="1800" dirty="0"/>
          </a:p>
        </p:txBody>
      </p:sp>
      <p:sp>
        <p:nvSpPr>
          <p:cNvPr id="16" name="Slide Number Placeholder 5">
            <a:extLst>
              <a:ext uri="{FF2B5EF4-FFF2-40B4-BE49-F238E27FC236}">
                <a16:creationId xmlns:a16="http://schemas.microsoft.com/office/drawing/2014/main" id="{B63BF28E-7746-BF79-BA14-FF18379E66F0}"/>
              </a:ext>
            </a:extLst>
          </p:cNvPr>
          <p:cNvSpPr txBox="1">
            <a:spLocks/>
          </p:cNvSpPr>
          <p:nvPr/>
        </p:nvSpPr>
        <p:spPr bwMode="auto">
          <a:xfrm>
            <a:off x="5879101" y="6475413"/>
            <a:ext cx="53540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0" indent="0" algn="l" rtl="0" eaLnBrk="1" fontAlgn="base" hangingPunct="1">
              <a:lnSpc>
                <a:spcPct val="100000"/>
              </a:lnSpc>
              <a:spcBef>
                <a:spcPts val="0"/>
              </a:spcBef>
              <a:spcAft>
                <a:spcPct val="0"/>
              </a:spcAft>
              <a:buNone/>
              <a:defRPr sz="2200" b="1" i="0" kern="1200">
                <a:solidFill>
                  <a:schemeClr val="tx2"/>
                </a:solidFill>
                <a:latin typeface="Poppins SemiBold" pitchFamily="2" charset="77"/>
                <a:ea typeface="+mn-ea"/>
                <a:cs typeface="Poppins SemiBold" pitchFamily="2" charset="77"/>
              </a:defRPr>
            </a:lvl1pPr>
            <a:lvl2pPr marL="4572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2pPr>
            <a:lvl3pPr marL="9144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3pPr>
            <a:lvl4pPr marL="13716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4pPr>
            <a:lvl5pPr marL="18288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0" hangingPunct="0">
              <a:spcBef>
                <a:spcPct val="0"/>
              </a:spcBef>
              <a:defRPr/>
            </a:pPr>
            <a:r>
              <a:rPr lang="en-US" altLang="en-US" sz="1200" b="0" dirty="0">
                <a:solidFill>
                  <a:srgbClr val="000000"/>
                </a:solidFill>
                <a:latin typeface="Times New Roman" panose="02020603050405020304" pitchFamily="18" charset="0"/>
                <a:cs typeface="+mn-cs"/>
              </a:rPr>
              <a:t>Slide </a:t>
            </a:r>
            <a:fld id="{96EDDC46-E58E-0248-8CAF-96DF08F8D1CD}" type="slidenum">
              <a:rPr lang="en-US" altLang="en-US" sz="1200" b="0" smtClean="0">
                <a:solidFill>
                  <a:srgbClr val="000000"/>
                </a:solidFill>
                <a:latin typeface="Times New Roman" panose="02020603050405020304" pitchFamily="18" charset="0"/>
                <a:cs typeface="+mn-cs"/>
              </a:rPr>
              <a:pPr algn="ctr" eaLnBrk="0" hangingPunct="0">
                <a:spcBef>
                  <a:spcPct val="0"/>
                </a:spcBef>
                <a:defRPr/>
              </a:pPr>
              <a:t>1</a:t>
            </a:fld>
            <a:endParaRPr lang="en-US" altLang="en-US" sz="1200" b="0" dirty="0">
              <a:solidFill>
                <a:srgbClr val="000000"/>
              </a:solidFill>
              <a:latin typeface="Times New Roman" panose="02020603050405020304" pitchFamily="18" charset="0"/>
              <a:cs typeface="+mn-cs"/>
            </a:endParaRPr>
          </a:p>
        </p:txBody>
      </p:sp>
      <p:sp>
        <p:nvSpPr>
          <p:cNvPr id="20" name="Footer Placeholder 4">
            <a:extLst>
              <a:ext uri="{FF2B5EF4-FFF2-40B4-BE49-F238E27FC236}">
                <a16:creationId xmlns:a16="http://schemas.microsoft.com/office/drawing/2014/main" id="{51478DB1-C593-61DF-1C64-88BDAB72B573}"/>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sp>
        <p:nvSpPr>
          <p:cNvPr id="22" name="Date Placeholder 3">
            <a:extLst>
              <a:ext uri="{FF2B5EF4-FFF2-40B4-BE49-F238E27FC236}">
                <a16:creationId xmlns:a16="http://schemas.microsoft.com/office/drawing/2014/main" id="{2F7ACB84-DC81-263E-C34A-15893DACBACF}"/>
              </a:ext>
            </a:extLst>
          </p:cNvPr>
          <p:cNvSpPr txBox="1">
            <a:spLocks/>
          </p:cNvSpPr>
          <p:nvPr/>
        </p:nvSpPr>
        <p:spPr>
          <a:xfrm>
            <a:off x="914400" y="37828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23" name="Rectangle 22">
            <a:extLst>
              <a:ext uri="{FF2B5EF4-FFF2-40B4-BE49-F238E27FC236}">
                <a16:creationId xmlns:a16="http://schemas.microsoft.com/office/drawing/2014/main" id="{990C724E-E4D0-DE47-E03D-74BE9C0FC307}"/>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3133054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5E5567D-B60A-93D0-996C-FB6F2C3CD35D}"/>
              </a:ext>
            </a:extLst>
          </p:cNvPr>
          <p:cNvPicPr>
            <a:picLocks noChangeAspect="1"/>
          </p:cNvPicPr>
          <p:nvPr/>
        </p:nvPicPr>
        <p:blipFill>
          <a:blip r:embed="rId2"/>
          <a:srcRect t="43767"/>
          <a:stretch/>
        </p:blipFill>
        <p:spPr>
          <a:xfrm>
            <a:off x="924511" y="1546173"/>
            <a:ext cx="6445327" cy="558469"/>
          </a:xfrm>
          <a:prstGeom prst="rect">
            <a:avLst/>
          </a:prstGeom>
        </p:spPr>
      </p:pic>
      <p:grpSp>
        <p:nvGrpSpPr>
          <p:cNvPr id="21" name="Group 20">
            <a:extLst>
              <a:ext uri="{FF2B5EF4-FFF2-40B4-BE49-F238E27FC236}">
                <a16:creationId xmlns:a16="http://schemas.microsoft.com/office/drawing/2014/main" id="{83BEFEC9-6758-7219-F313-1DEB2EB12345}"/>
              </a:ext>
            </a:extLst>
          </p:cNvPr>
          <p:cNvGrpSpPr/>
          <p:nvPr/>
        </p:nvGrpSpPr>
        <p:grpSpPr>
          <a:xfrm>
            <a:off x="924511" y="3066407"/>
            <a:ext cx="6164461" cy="3152767"/>
            <a:chOff x="574905" y="1390814"/>
            <a:chExt cx="6164461" cy="3152767"/>
          </a:xfrm>
        </p:grpSpPr>
        <p:pic>
          <p:nvPicPr>
            <p:cNvPr id="5" name="Picture 4">
              <a:extLst>
                <a:ext uri="{FF2B5EF4-FFF2-40B4-BE49-F238E27FC236}">
                  <a16:creationId xmlns:a16="http://schemas.microsoft.com/office/drawing/2014/main" id="{FE1655B0-D5A5-05B6-79A5-043D56C07AAF}"/>
                </a:ext>
              </a:extLst>
            </p:cNvPr>
            <p:cNvPicPr>
              <a:picLocks noChangeAspect="1"/>
            </p:cNvPicPr>
            <p:nvPr/>
          </p:nvPicPr>
          <p:blipFill>
            <a:blip r:embed="rId3"/>
            <a:stretch>
              <a:fillRect/>
            </a:stretch>
          </p:blipFill>
          <p:spPr>
            <a:xfrm>
              <a:off x="752069" y="3429000"/>
              <a:ext cx="5811061" cy="1114581"/>
            </a:xfrm>
            <a:prstGeom prst="rect">
              <a:avLst/>
            </a:prstGeom>
          </p:spPr>
        </p:pic>
        <p:pic>
          <p:nvPicPr>
            <p:cNvPr id="7" name="Picture 6">
              <a:extLst>
                <a:ext uri="{FF2B5EF4-FFF2-40B4-BE49-F238E27FC236}">
                  <a16:creationId xmlns:a16="http://schemas.microsoft.com/office/drawing/2014/main" id="{45C0A76E-E35B-5135-EEA4-AA7905E96CEA}"/>
                </a:ext>
              </a:extLst>
            </p:cNvPr>
            <p:cNvPicPr>
              <a:picLocks noChangeAspect="1"/>
            </p:cNvPicPr>
            <p:nvPr/>
          </p:nvPicPr>
          <p:blipFill>
            <a:blip r:embed="rId4"/>
            <a:stretch>
              <a:fillRect/>
            </a:stretch>
          </p:blipFill>
          <p:spPr>
            <a:xfrm>
              <a:off x="575831" y="1728703"/>
              <a:ext cx="6163535" cy="1209844"/>
            </a:xfrm>
            <a:prstGeom prst="rect">
              <a:avLst/>
            </a:prstGeom>
          </p:spPr>
        </p:pic>
        <p:sp>
          <p:nvSpPr>
            <p:cNvPr id="8" name="TextBox 7">
              <a:extLst>
                <a:ext uri="{FF2B5EF4-FFF2-40B4-BE49-F238E27FC236}">
                  <a16:creationId xmlns:a16="http://schemas.microsoft.com/office/drawing/2014/main" id="{24DBE62C-E94D-B7EC-B83A-15AB7CDCC7E2}"/>
                </a:ext>
              </a:extLst>
            </p:cNvPr>
            <p:cNvSpPr txBox="1"/>
            <p:nvPr/>
          </p:nvSpPr>
          <p:spPr>
            <a:xfrm>
              <a:off x="575831" y="1390814"/>
              <a:ext cx="3318537" cy="307777"/>
            </a:xfrm>
            <a:prstGeom prst="rect">
              <a:avLst/>
            </a:prstGeom>
            <a:noFill/>
          </p:spPr>
          <p:txBody>
            <a:bodyPr wrap="none" rtlCol="0">
              <a:spAutoFit/>
            </a:bodyPr>
            <a:lstStyle/>
            <a:p>
              <a:r>
                <a:rPr lang="en-US" sz="1400" b="1" dirty="0"/>
                <a:t>CID 267, 268</a:t>
              </a:r>
              <a:r>
                <a:rPr lang="en-US" sz="1400" dirty="0"/>
                <a:t> Page 105, lines 7 and 10.</a:t>
              </a:r>
            </a:p>
          </p:txBody>
        </p:sp>
        <p:sp>
          <p:nvSpPr>
            <p:cNvPr id="9" name="TextBox 8">
              <a:extLst>
                <a:ext uri="{FF2B5EF4-FFF2-40B4-BE49-F238E27FC236}">
                  <a16:creationId xmlns:a16="http://schemas.microsoft.com/office/drawing/2014/main" id="{B7E72EC6-E68E-BED8-DEFB-45CC70BDD9B3}"/>
                </a:ext>
              </a:extLst>
            </p:cNvPr>
            <p:cNvSpPr txBox="1"/>
            <p:nvPr/>
          </p:nvSpPr>
          <p:spPr>
            <a:xfrm>
              <a:off x="574905" y="3029885"/>
              <a:ext cx="2840842" cy="307777"/>
            </a:xfrm>
            <a:prstGeom prst="rect">
              <a:avLst/>
            </a:prstGeom>
            <a:noFill/>
          </p:spPr>
          <p:txBody>
            <a:bodyPr wrap="none" rtlCol="0">
              <a:spAutoFit/>
            </a:bodyPr>
            <a:lstStyle/>
            <a:p>
              <a:r>
                <a:rPr lang="en-US" sz="1400" b="1" dirty="0"/>
                <a:t>CID 269, 270</a:t>
              </a:r>
              <a:r>
                <a:rPr lang="en-US" sz="1400" dirty="0"/>
                <a:t> Page 145, table 31.</a:t>
              </a:r>
            </a:p>
          </p:txBody>
        </p:sp>
        <p:sp>
          <p:nvSpPr>
            <p:cNvPr id="10" name="TextBox 9">
              <a:extLst>
                <a:ext uri="{FF2B5EF4-FFF2-40B4-BE49-F238E27FC236}">
                  <a16:creationId xmlns:a16="http://schemas.microsoft.com/office/drawing/2014/main" id="{82A4B28B-8C46-1C6F-5E1B-C5E3EA1AEA02}"/>
                </a:ext>
              </a:extLst>
            </p:cNvPr>
            <p:cNvSpPr txBox="1"/>
            <p:nvPr/>
          </p:nvSpPr>
          <p:spPr>
            <a:xfrm>
              <a:off x="3237290" y="4126385"/>
              <a:ext cx="420308" cy="246221"/>
            </a:xfrm>
            <a:prstGeom prst="rect">
              <a:avLst/>
            </a:prstGeom>
            <a:noFill/>
          </p:spPr>
          <p:txBody>
            <a:bodyPr wrap="none" rtlCol="0">
              <a:spAutoFit/>
            </a:bodyPr>
            <a:lstStyle/>
            <a:p>
              <a:r>
                <a:rPr lang="en-US" sz="1000" dirty="0">
                  <a:solidFill>
                    <a:srgbClr val="FF0000"/>
                  </a:solidFill>
                  <a:latin typeface="Times New Roman" panose="02020603050405020304" pitchFamily="18" charset="0"/>
                  <a:cs typeface="Times New Roman" panose="02020603050405020304" pitchFamily="18" charset="0"/>
                </a:rPr>
                <a:t>0-15</a:t>
              </a:r>
            </a:p>
          </p:txBody>
        </p:sp>
        <p:cxnSp>
          <p:nvCxnSpPr>
            <p:cNvPr id="12" name="Straight Connector 11">
              <a:extLst>
                <a:ext uri="{FF2B5EF4-FFF2-40B4-BE49-F238E27FC236}">
                  <a16:creationId xmlns:a16="http://schemas.microsoft.com/office/drawing/2014/main" id="{25288E9D-1ADC-8E1E-05BA-7DFEDBFC4B10}"/>
                </a:ext>
              </a:extLst>
            </p:cNvPr>
            <p:cNvCxnSpPr/>
            <p:nvPr/>
          </p:nvCxnSpPr>
          <p:spPr>
            <a:xfrm>
              <a:off x="3314700" y="4107335"/>
              <a:ext cx="2667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DD375D-442F-E83E-65EF-2BBDA60FEC9C}"/>
                </a:ext>
              </a:extLst>
            </p:cNvPr>
            <p:cNvSpPr txBox="1"/>
            <p:nvPr/>
          </p:nvSpPr>
          <p:spPr>
            <a:xfrm>
              <a:off x="3237290" y="3693470"/>
              <a:ext cx="420308" cy="246221"/>
            </a:xfrm>
            <a:prstGeom prst="rect">
              <a:avLst/>
            </a:prstGeom>
            <a:noFill/>
          </p:spPr>
          <p:txBody>
            <a:bodyPr wrap="none" rtlCol="0">
              <a:spAutoFit/>
            </a:bodyPr>
            <a:lstStyle/>
            <a:p>
              <a:r>
                <a:rPr lang="en-US" sz="1000" dirty="0">
                  <a:solidFill>
                    <a:srgbClr val="FF0000"/>
                  </a:solidFill>
                  <a:latin typeface="Times New Roman" panose="02020603050405020304" pitchFamily="18" charset="0"/>
                  <a:cs typeface="Times New Roman" panose="02020603050405020304" pitchFamily="18" charset="0"/>
                </a:rPr>
                <a:t>0-15</a:t>
              </a:r>
            </a:p>
          </p:txBody>
        </p:sp>
        <p:cxnSp>
          <p:nvCxnSpPr>
            <p:cNvPr id="15" name="Straight Connector 14">
              <a:extLst>
                <a:ext uri="{FF2B5EF4-FFF2-40B4-BE49-F238E27FC236}">
                  <a16:creationId xmlns:a16="http://schemas.microsoft.com/office/drawing/2014/main" id="{A3B69EDD-5D6C-4FA3-01EC-2875101CBF8A}"/>
                </a:ext>
              </a:extLst>
            </p:cNvPr>
            <p:cNvCxnSpPr/>
            <p:nvPr/>
          </p:nvCxnSpPr>
          <p:spPr>
            <a:xfrm>
              <a:off x="3314700" y="3674420"/>
              <a:ext cx="2667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A8E29078-689C-1892-3567-334367D1035C}"/>
                </a:ext>
              </a:extLst>
            </p:cNvPr>
            <p:cNvSpPr txBox="1"/>
            <p:nvPr/>
          </p:nvSpPr>
          <p:spPr>
            <a:xfrm>
              <a:off x="2894392" y="2614885"/>
              <a:ext cx="556563" cy="253916"/>
            </a:xfrm>
            <a:prstGeom prst="rect">
              <a:avLst/>
            </a:prstGeom>
            <a:noFill/>
          </p:spPr>
          <p:txBody>
            <a:bodyPr wrap="none" rtlCol="0">
              <a:spAutoFit/>
            </a:bodyPr>
            <a:lstStyle/>
            <a:p>
              <a:r>
                <a:rPr lang="en-US" sz="1050" dirty="0">
                  <a:solidFill>
                    <a:srgbClr val="FF0000"/>
                  </a:solidFill>
                  <a:latin typeface="Times New Roman" panose="02020603050405020304" pitchFamily="18" charset="0"/>
                  <a:cs typeface="Times New Roman" panose="02020603050405020304" pitchFamily="18" charset="0"/>
                </a:rPr>
                <a:t>0 to15</a:t>
              </a:r>
              <a:r>
                <a:rPr lang="en-US" sz="1000" dirty="0">
                  <a:solidFill>
                    <a:srgbClr val="FF0000"/>
                  </a:solidFill>
                  <a:latin typeface="Times New Roman" panose="02020603050405020304" pitchFamily="18" charset="0"/>
                  <a:cs typeface="Times New Roman" panose="02020603050405020304" pitchFamily="18" charset="0"/>
                </a:rPr>
                <a:t>.</a:t>
              </a:r>
            </a:p>
          </p:txBody>
        </p:sp>
        <p:cxnSp>
          <p:nvCxnSpPr>
            <p:cNvPr id="17" name="Straight Connector 16">
              <a:extLst>
                <a:ext uri="{FF2B5EF4-FFF2-40B4-BE49-F238E27FC236}">
                  <a16:creationId xmlns:a16="http://schemas.microsoft.com/office/drawing/2014/main" id="{A52286A8-8954-7307-9AE1-5E1ECC202592}"/>
                </a:ext>
              </a:extLst>
            </p:cNvPr>
            <p:cNvCxnSpPr>
              <a:cxnSpLocks/>
            </p:cNvCxnSpPr>
            <p:nvPr/>
          </p:nvCxnSpPr>
          <p:spPr>
            <a:xfrm>
              <a:off x="2559050" y="2750882"/>
              <a:ext cx="36576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E75C4E0-2B2E-832E-D79B-421B4571BDE8}"/>
                </a:ext>
              </a:extLst>
            </p:cNvPr>
            <p:cNvSpPr txBox="1"/>
            <p:nvPr/>
          </p:nvSpPr>
          <p:spPr>
            <a:xfrm>
              <a:off x="1941892" y="2035155"/>
              <a:ext cx="556563" cy="253916"/>
            </a:xfrm>
            <a:prstGeom prst="rect">
              <a:avLst/>
            </a:prstGeom>
            <a:noFill/>
          </p:spPr>
          <p:txBody>
            <a:bodyPr wrap="none" rtlCol="0">
              <a:spAutoFit/>
            </a:bodyPr>
            <a:lstStyle/>
            <a:p>
              <a:r>
                <a:rPr lang="en-US" sz="1050" dirty="0">
                  <a:solidFill>
                    <a:srgbClr val="FF0000"/>
                  </a:solidFill>
                  <a:latin typeface="Times New Roman" panose="02020603050405020304" pitchFamily="18" charset="0"/>
                  <a:cs typeface="Times New Roman" panose="02020603050405020304" pitchFamily="18" charset="0"/>
                </a:rPr>
                <a:t>0 to15</a:t>
              </a:r>
              <a:r>
                <a:rPr lang="en-US" sz="1000" dirty="0">
                  <a:solidFill>
                    <a:srgbClr val="FF0000"/>
                  </a:solidFill>
                  <a:latin typeface="Times New Roman" panose="02020603050405020304" pitchFamily="18" charset="0"/>
                  <a:cs typeface="Times New Roman" panose="02020603050405020304" pitchFamily="18" charset="0"/>
                </a:rPr>
                <a:t>.</a:t>
              </a:r>
            </a:p>
          </p:txBody>
        </p:sp>
        <p:cxnSp>
          <p:nvCxnSpPr>
            <p:cNvPr id="20" name="Straight Connector 19">
              <a:extLst>
                <a:ext uri="{FF2B5EF4-FFF2-40B4-BE49-F238E27FC236}">
                  <a16:creationId xmlns:a16="http://schemas.microsoft.com/office/drawing/2014/main" id="{9BE70765-E6EA-2421-7352-B4EFF092B299}"/>
                </a:ext>
              </a:extLst>
            </p:cNvPr>
            <p:cNvCxnSpPr>
              <a:cxnSpLocks/>
            </p:cNvCxnSpPr>
            <p:nvPr/>
          </p:nvCxnSpPr>
          <p:spPr>
            <a:xfrm>
              <a:off x="1606550" y="2171152"/>
              <a:ext cx="36576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7BACC271-8057-C5C6-607B-9728DD732377}"/>
              </a:ext>
            </a:extLst>
          </p:cNvPr>
          <p:cNvSpPr txBox="1"/>
          <p:nvPr/>
        </p:nvSpPr>
        <p:spPr>
          <a:xfrm>
            <a:off x="924511" y="1209018"/>
            <a:ext cx="2135521" cy="307777"/>
          </a:xfrm>
          <a:prstGeom prst="rect">
            <a:avLst/>
          </a:prstGeom>
          <a:noFill/>
        </p:spPr>
        <p:txBody>
          <a:bodyPr wrap="none" rtlCol="0">
            <a:spAutoFit/>
          </a:bodyPr>
          <a:lstStyle/>
          <a:p>
            <a:r>
              <a:rPr lang="en-US" sz="1400" b="1" dirty="0"/>
              <a:t>CID 266 </a:t>
            </a:r>
            <a:r>
              <a:rPr lang="en-US" sz="1400" dirty="0"/>
              <a:t>Page 80, line 2</a:t>
            </a:r>
          </a:p>
        </p:txBody>
      </p:sp>
      <p:sp>
        <p:nvSpPr>
          <p:cNvPr id="13" name="TextBox 12">
            <a:extLst>
              <a:ext uri="{FF2B5EF4-FFF2-40B4-BE49-F238E27FC236}">
                <a16:creationId xmlns:a16="http://schemas.microsoft.com/office/drawing/2014/main" id="{9489DB39-37BC-33E8-6E3F-DF3A31C53EEE}"/>
              </a:ext>
            </a:extLst>
          </p:cNvPr>
          <p:cNvSpPr txBox="1"/>
          <p:nvPr/>
        </p:nvSpPr>
        <p:spPr>
          <a:xfrm>
            <a:off x="1380855" y="2023097"/>
            <a:ext cx="5708118" cy="707886"/>
          </a:xfrm>
          <a:prstGeom prst="rect">
            <a:avLst/>
          </a:prstGeom>
          <a:noFill/>
        </p:spPr>
        <p:txBody>
          <a:bodyPr wrap="square">
            <a:spAutoFit/>
          </a:bodyPr>
          <a:lstStyle/>
          <a:p>
            <a:r>
              <a:rPr lang="en-US" sz="1000" dirty="0">
                <a:solidFill>
                  <a:srgbClr val="FF0000"/>
                </a:solidFill>
                <a:latin typeface="Times New Roman" panose="02020603050405020304" pitchFamily="18" charset="0"/>
                <a:cs typeface="Times New Roman" panose="02020603050405020304" pitchFamily="18" charset="0"/>
              </a:rPr>
              <a:t>In case of UWB driven MMS the SYNC+SFD fragment of UWB MMS packet can be used for carrier frequency offset estimation. If there is no other reason to send a dedicated poll and response frame, </a:t>
            </a:r>
            <a:r>
              <a:rPr lang="en-US" sz="1000" i="1" dirty="0" err="1">
                <a:solidFill>
                  <a:srgbClr val="FF0000"/>
                </a:solidFill>
                <a:latin typeface="Times New Roman" panose="02020603050405020304" pitchFamily="18" charset="0"/>
                <a:cs typeface="Times New Roman" panose="02020603050405020304" pitchFamily="18" charset="0"/>
              </a:rPr>
              <a:t>macMmsRcpPollNSlots</a:t>
            </a:r>
            <a:r>
              <a:rPr lang="en-US" sz="1000" dirty="0">
                <a:solidFill>
                  <a:srgbClr val="FF0000"/>
                </a:solidFill>
                <a:latin typeface="Times New Roman" panose="02020603050405020304" pitchFamily="18" charset="0"/>
                <a:cs typeface="Times New Roman" panose="02020603050405020304" pitchFamily="18" charset="0"/>
              </a:rPr>
              <a:t> and/or </a:t>
            </a:r>
            <a:r>
              <a:rPr lang="en-US" sz="1000" i="1" dirty="0" err="1">
                <a:solidFill>
                  <a:srgbClr val="FF0000"/>
                </a:solidFill>
                <a:latin typeface="Times New Roman" panose="02020603050405020304" pitchFamily="18" charset="0"/>
                <a:cs typeface="Times New Roman" panose="02020603050405020304" pitchFamily="18" charset="0"/>
              </a:rPr>
              <a:t>macMmsRcpRespNSlots</a:t>
            </a:r>
            <a:r>
              <a:rPr lang="en-US" sz="1000" dirty="0">
                <a:solidFill>
                  <a:srgbClr val="FF0000"/>
                </a:solidFill>
                <a:latin typeface="Times New Roman" panose="02020603050405020304" pitchFamily="18" charset="0"/>
                <a:cs typeface="Times New Roman" panose="02020603050405020304" pitchFamily="18" charset="0"/>
              </a:rPr>
              <a:t> can be set to 0 to indicate zero length control phase and the SYNC+SFD fragment of the UWB MMS packet serves as the poll or the response. </a:t>
            </a:r>
          </a:p>
        </p:txBody>
      </p:sp>
      <p:sp>
        <p:nvSpPr>
          <p:cNvPr id="4" name="Title 1">
            <a:extLst>
              <a:ext uri="{FF2B5EF4-FFF2-40B4-BE49-F238E27FC236}">
                <a16:creationId xmlns:a16="http://schemas.microsoft.com/office/drawing/2014/main" id="{CA834D48-A9DD-3419-1538-D6DC009A17D6}"/>
              </a:ext>
            </a:extLst>
          </p:cNvPr>
          <p:cNvSpPr txBox="1">
            <a:spLocks/>
          </p:cNvSpPr>
          <p:nvPr/>
        </p:nvSpPr>
        <p:spPr>
          <a:xfrm>
            <a:off x="914400" y="685800"/>
            <a:ext cx="10363200" cy="1066800"/>
          </a:xfrm>
          <a:prstGeom prst="rect">
            <a:avLst/>
          </a:prstGeom>
        </p:spPr>
        <p:txBody>
          <a:bodyPr/>
          <a:lstStyle>
            <a:lvl1pPr algn="ctr" rtl="0" eaLnBrk="1" fontAlgn="base" hangingPunct="1">
              <a:spcBef>
                <a:spcPct val="0"/>
              </a:spcBef>
              <a:spcAft>
                <a:spcPct val="0"/>
              </a:spcAft>
              <a:defRPr sz="24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a:lstStyle>
          <a:p>
            <a:r>
              <a:rPr lang="en-US" dirty="0"/>
              <a:t>Resolutions to CIDs 266, 267, 268, 269, 270 – Recommendation: </a:t>
            </a:r>
            <a:r>
              <a:rPr lang="en-US" b="1" dirty="0"/>
              <a:t>Accepted</a:t>
            </a:r>
            <a:r>
              <a:rPr lang="en-US" dirty="0"/>
              <a:t> </a:t>
            </a:r>
          </a:p>
        </p:txBody>
      </p:sp>
      <p:sp>
        <p:nvSpPr>
          <p:cNvPr id="26" name="Slide Number Placeholder 5">
            <a:extLst>
              <a:ext uri="{FF2B5EF4-FFF2-40B4-BE49-F238E27FC236}">
                <a16:creationId xmlns:a16="http://schemas.microsoft.com/office/drawing/2014/main" id="{AB8BD481-DFA6-7836-758B-2EFA511F5443}"/>
              </a:ext>
            </a:extLst>
          </p:cNvPr>
          <p:cNvSpPr txBox="1">
            <a:spLocks/>
          </p:cNvSpPr>
          <p:nvPr/>
        </p:nvSpPr>
        <p:spPr bwMode="auto">
          <a:xfrm>
            <a:off x="5879101" y="6475413"/>
            <a:ext cx="53540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0" indent="0" algn="l" rtl="0" eaLnBrk="1" fontAlgn="base" hangingPunct="1">
              <a:lnSpc>
                <a:spcPct val="100000"/>
              </a:lnSpc>
              <a:spcBef>
                <a:spcPts val="0"/>
              </a:spcBef>
              <a:spcAft>
                <a:spcPct val="0"/>
              </a:spcAft>
              <a:buNone/>
              <a:defRPr sz="2200" b="1" i="0" kern="1200">
                <a:solidFill>
                  <a:schemeClr val="tx2"/>
                </a:solidFill>
                <a:latin typeface="Poppins SemiBold" pitchFamily="2" charset="77"/>
                <a:ea typeface="+mn-ea"/>
                <a:cs typeface="Poppins SemiBold" pitchFamily="2" charset="77"/>
              </a:defRPr>
            </a:lvl1pPr>
            <a:lvl2pPr marL="4572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2pPr>
            <a:lvl3pPr marL="9144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3pPr>
            <a:lvl4pPr marL="13716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4pPr>
            <a:lvl5pPr marL="18288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0" hangingPunct="0">
              <a:spcBef>
                <a:spcPct val="0"/>
              </a:spcBef>
              <a:defRPr/>
            </a:pPr>
            <a:r>
              <a:rPr lang="en-US" altLang="en-US" sz="1200" b="0" dirty="0">
                <a:solidFill>
                  <a:srgbClr val="000000"/>
                </a:solidFill>
                <a:latin typeface="Times New Roman" panose="02020603050405020304" pitchFamily="18" charset="0"/>
                <a:cs typeface="+mn-cs"/>
              </a:rPr>
              <a:t>Slide </a:t>
            </a:r>
            <a:fld id="{96EDDC46-E58E-0248-8CAF-96DF08F8D1CD}" type="slidenum">
              <a:rPr lang="en-US" altLang="en-US" sz="1200" b="0" smtClean="0">
                <a:solidFill>
                  <a:srgbClr val="000000"/>
                </a:solidFill>
                <a:latin typeface="Times New Roman" panose="02020603050405020304" pitchFamily="18" charset="0"/>
                <a:cs typeface="+mn-cs"/>
              </a:rPr>
              <a:pPr algn="ctr" eaLnBrk="0" hangingPunct="0">
                <a:spcBef>
                  <a:spcPct val="0"/>
                </a:spcBef>
                <a:defRPr/>
              </a:pPr>
              <a:t>2</a:t>
            </a:fld>
            <a:endParaRPr lang="en-US" altLang="en-US" sz="1200" b="0" dirty="0">
              <a:solidFill>
                <a:srgbClr val="000000"/>
              </a:solidFill>
              <a:latin typeface="Times New Roman" panose="02020603050405020304" pitchFamily="18" charset="0"/>
              <a:cs typeface="+mn-cs"/>
            </a:endParaRPr>
          </a:p>
        </p:txBody>
      </p:sp>
      <p:sp>
        <p:nvSpPr>
          <p:cNvPr id="27" name="Date Placeholder 3">
            <a:extLst>
              <a:ext uri="{FF2B5EF4-FFF2-40B4-BE49-F238E27FC236}">
                <a16:creationId xmlns:a16="http://schemas.microsoft.com/office/drawing/2014/main" id="{B0885F64-7055-55BB-019B-1A650613C06C}"/>
              </a:ext>
            </a:extLst>
          </p:cNvPr>
          <p:cNvSpPr txBox="1">
            <a:spLocks/>
          </p:cNvSpPr>
          <p:nvPr/>
        </p:nvSpPr>
        <p:spPr>
          <a:xfrm>
            <a:off x="914400" y="37828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29" name="Footer Placeholder 4">
            <a:extLst>
              <a:ext uri="{FF2B5EF4-FFF2-40B4-BE49-F238E27FC236}">
                <a16:creationId xmlns:a16="http://schemas.microsoft.com/office/drawing/2014/main" id="{CC40AA03-ACF4-255E-957C-7B1459EE7FE8}"/>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sp>
        <p:nvSpPr>
          <p:cNvPr id="30" name="Rectangle 29">
            <a:extLst>
              <a:ext uri="{FF2B5EF4-FFF2-40B4-BE49-F238E27FC236}">
                <a16:creationId xmlns:a16="http://schemas.microsoft.com/office/drawing/2014/main" id="{68675BD3-59B7-252A-DAEB-CE887F2325AB}"/>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1069179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4B568-5BFE-0DD4-D1A5-9FCF2E1FA263}"/>
            </a:ext>
          </a:extLst>
        </p:cNvPr>
        <p:cNvGrpSpPr/>
        <p:nvPr/>
      </p:nvGrpSpPr>
      <p:grpSpPr>
        <a:xfrm>
          <a:off x="0" y="0"/>
          <a:ext cx="0" cy="0"/>
          <a:chOff x="0" y="0"/>
          <a:chExt cx="0" cy="0"/>
        </a:xfrm>
      </p:grpSpPr>
      <p:sp>
        <p:nvSpPr>
          <p:cNvPr id="22" name="Speech Bubble: Rectangle 21">
            <a:extLst>
              <a:ext uri="{FF2B5EF4-FFF2-40B4-BE49-F238E27FC236}">
                <a16:creationId xmlns:a16="http://schemas.microsoft.com/office/drawing/2014/main" id="{A30CF919-547C-6B0C-2EB4-9E3E30AAB7C7}"/>
              </a:ext>
            </a:extLst>
          </p:cNvPr>
          <p:cNvSpPr/>
          <p:nvPr/>
        </p:nvSpPr>
        <p:spPr bwMode="auto">
          <a:xfrm>
            <a:off x="6096000" y="3556469"/>
            <a:ext cx="1524149" cy="637807"/>
          </a:xfrm>
          <a:prstGeom prst="wedgeRectCallout">
            <a:avLst>
              <a:gd name="adj1" fmla="val 24496"/>
              <a:gd name="adj2" fmla="val -205118"/>
            </a:avLst>
          </a:prstGeom>
          <a:solidFill>
            <a:srgbClr val="FFFF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Times New Roman" panose="02020603050405020304" pitchFamily="18" charset="0"/>
              </a:rPr>
              <a:t>Message content in SP0 packet</a:t>
            </a:r>
            <a:endParaRPr kumimoji="0" lang="en-US" sz="1200" b="0" i="0" u="none" strike="noStrike" cap="none" normalizeH="0" baseline="0" dirty="0">
              <a:ln>
                <a:noFill/>
              </a:ln>
              <a:solidFill>
                <a:schemeClr val="tx1"/>
              </a:solidFill>
              <a:effectLst/>
              <a:latin typeface="Times New Roman" panose="02020603050405020304" pitchFamily="18" charset="0"/>
            </a:endParaRPr>
          </a:p>
        </p:txBody>
      </p:sp>
      <p:sp>
        <p:nvSpPr>
          <p:cNvPr id="21" name="Speech Bubble: Rectangle 20">
            <a:extLst>
              <a:ext uri="{FF2B5EF4-FFF2-40B4-BE49-F238E27FC236}">
                <a16:creationId xmlns:a16="http://schemas.microsoft.com/office/drawing/2014/main" id="{92804E84-9394-EB0D-0A68-CE1F0087E6CF}"/>
              </a:ext>
            </a:extLst>
          </p:cNvPr>
          <p:cNvSpPr/>
          <p:nvPr/>
        </p:nvSpPr>
        <p:spPr bwMode="auto">
          <a:xfrm>
            <a:off x="1557378" y="3556468"/>
            <a:ext cx="1758578" cy="637807"/>
          </a:xfrm>
          <a:prstGeom prst="wedgeRectCallout">
            <a:avLst>
              <a:gd name="adj1" fmla="val -53541"/>
              <a:gd name="adj2" fmla="val -200338"/>
            </a:avLst>
          </a:prstGeom>
          <a:solidFill>
            <a:srgbClr val="FFFF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Times New Roman" panose="02020603050405020304" pitchFamily="18" charset="0"/>
              </a:rPr>
              <a:t>SYNC and message content in one NB packet</a:t>
            </a:r>
            <a:endParaRPr kumimoji="0" lang="en-US" sz="1200" b="0" i="0" u="none" strike="noStrike" cap="none" normalizeH="0" baseline="0" dirty="0">
              <a:ln>
                <a:noFill/>
              </a:ln>
              <a:solidFill>
                <a:schemeClr val="tx1"/>
              </a:solidFill>
              <a:effectLst/>
              <a:latin typeface="Times New Roman" panose="02020603050405020304" pitchFamily="18" charset="0"/>
            </a:endParaRPr>
          </a:p>
        </p:txBody>
      </p:sp>
      <p:grpSp>
        <p:nvGrpSpPr>
          <p:cNvPr id="14" name="Group 13">
            <a:extLst>
              <a:ext uri="{FF2B5EF4-FFF2-40B4-BE49-F238E27FC236}">
                <a16:creationId xmlns:a16="http://schemas.microsoft.com/office/drawing/2014/main" id="{69A0FF1F-8CCA-3335-29DE-C37CB89937D4}"/>
              </a:ext>
            </a:extLst>
          </p:cNvPr>
          <p:cNvGrpSpPr/>
          <p:nvPr/>
        </p:nvGrpSpPr>
        <p:grpSpPr>
          <a:xfrm>
            <a:off x="6558783" y="1563310"/>
            <a:ext cx="4745364" cy="1593722"/>
            <a:chOff x="6654565" y="1073315"/>
            <a:chExt cx="4745364" cy="1593722"/>
          </a:xfrm>
        </p:grpSpPr>
        <p:grpSp>
          <p:nvGrpSpPr>
            <p:cNvPr id="163" name="Group 162">
              <a:extLst>
                <a:ext uri="{FF2B5EF4-FFF2-40B4-BE49-F238E27FC236}">
                  <a16:creationId xmlns:a16="http://schemas.microsoft.com/office/drawing/2014/main" id="{F1F7FABC-0447-4FB2-A5D5-E8779965EFF7}"/>
                </a:ext>
              </a:extLst>
            </p:cNvPr>
            <p:cNvGrpSpPr/>
            <p:nvPr/>
          </p:nvGrpSpPr>
          <p:grpSpPr>
            <a:xfrm>
              <a:off x="6654565" y="1073315"/>
              <a:ext cx="4745364" cy="1593722"/>
              <a:chOff x="6654565" y="2808600"/>
              <a:chExt cx="4745364" cy="1593722"/>
            </a:xfrm>
          </p:grpSpPr>
          <p:sp>
            <p:nvSpPr>
              <p:cNvPr id="49" name="Rectangle 48">
                <a:extLst>
                  <a:ext uri="{FF2B5EF4-FFF2-40B4-BE49-F238E27FC236}">
                    <a16:creationId xmlns:a16="http://schemas.microsoft.com/office/drawing/2014/main" id="{6533DF86-5699-2CA4-6781-417363BE2BAB}"/>
                  </a:ext>
                </a:extLst>
              </p:cNvPr>
              <p:cNvSpPr/>
              <p:nvPr/>
            </p:nvSpPr>
            <p:spPr bwMode="auto">
              <a:xfrm>
                <a:off x="7893343" y="3350376"/>
                <a:ext cx="116928" cy="467711"/>
              </a:xfrm>
              <a:prstGeom prst="rect">
                <a:avLst/>
              </a:prstGeom>
              <a:solidFill>
                <a:schemeClr val="accent1">
                  <a:lumMod val="75000"/>
                </a:schemeClr>
              </a:solidFill>
              <a:ln w="12700" cap="flat" cmpd="sng" algn="ctr">
                <a:solidFill>
                  <a:srgbClr val="0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71" name="Rectangle 70">
                <a:extLst>
                  <a:ext uri="{FF2B5EF4-FFF2-40B4-BE49-F238E27FC236}">
                    <a16:creationId xmlns:a16="http://schemas.microsoft.com/office/drawing/2014/main" id="{1E64FA25-FD6F-BA62-748E-106DE6855379}"/>
                  </a:ext>
                </a:extLst>
              </p:cNvPr>
              <p:cNvSpPr/>
              <p:nvPr/>
            </p:nvSpPr>
            <p:spPr bwMode="auto">
              <a:xfrm>
                <a:off x="8585669" y="3350376"/>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2" name="Rectangle 71">
                <a:extLst>
                  <a:ext uri="{FF2B5EF4-FFF2-40B4-BE49-F238E27FC236}">
                    <a16:creationId xmlns:a16="http://schemas.microsoft.com/office/drawing/2014/main" id="{E720CE0F-7508-F90F-D9F4-C7DC1799D7A6}"/>
                  </a:ext>
                </a:extLst>
              </p:cNvPr>
              <p:cNvSpPr/>
              <p:nvPr/>
            </p:nvSpPr>
            <p:spPr bwMode="auto">
              <a:xfrm>
                <a:off x="9287236" y="3350376"/>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6" name="Rectangle 75">
                <a:extLst>
                  <a:ext uri="{FF2B5EF4-FFF2-40B4-BE49-F238E27FC236}">
                    <a16:creationId xmlns:a16="http://schemas.microsoft.com/office/drawing/2014/main" id="{A1742F68-F40E-33A4-E9FB-E93F013BBB07}"/>
                  </a:ext>
                </a:extLst>
              </p:cNvPr>
              <p:cNvSpPr/>
              <p:nvPr/>
            </p:nvSpPr>
            <p:spPr bwMode="auto">
              <a:xfrm>
                <a:off x="9988802" y="3350376"/>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8" name="Rectangle 77">
                <a:extLst>
                  <a:ext uri="{FF2B5EF4-FFF2-40B4-BE49-F238E27FC236}">
                    <a16:creationId xmlns:a16="http://schemas.microsoft.com/office/drawing/2014/main" id="{77E473C1-AAAF-B4DF-2EDD-BEADD3107F10}"/>
                  </a:ext>
                </a:extLst>
              </p:cNvPr>
              <p:cNvSpPr/>
              <p:nvPr/>
            </p:nvSpPr>
            <p:spPr bwMode="auto">
              <a:xfrm>
                <a:off x="10690369" y="3350376"/>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cxnSp>
            <p:nvCxnSpPr>
              <p:cNvPr id="90" name="Straight Arrow Connector 89">
                <a:extLst>
                  <a:ext uri="{FF2B5EF4-FFF2-40B4-BE49-F238E27FC236}">
                    <a16:creationId xmlns:a16="http://schemas.microsoft.com/office/drawing/2014/main" id="{51B8FAF5-74BC-3788-54FE-7C745AC94543}"/>
                  </a:ext>
                </a:extLst>
              </p:cNvPr>
              <p:cNvCxnSpPr/>
              <p:nvPr/>
            </p:nvCxnSpPr>
            <p:spPr bwMode="auto">
              <a:xfrm>
                <a:off x="7884103" y="3824683"/>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1" name="Straight Arrow Connector 90">
                <a:extLst>
                  <a:ext uri="{FF2B5EF4-FFF2-40B4-BE49-F238E27FC236}">
                    <a16:creationId xmlns:a16="http://schemas.microsoft.com/office/drawing/2014/main" id="{AB4F1CC9-C0F4-6D89-BFBB-E93B5085785D}"/>
                  </a:ext>
                </a:extLst>
              </p:cNvPr>
              <p:cNvCxnSpPr/>
              <p:nvPr/>
            </p:nvCxnSpPr>
            <p:spPr bwMode="auto">
              <a:xfrm>
                <a:off x="8585669" y="3824683"/>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Straight Arrow Connector 92">
                <a:extLst>
                  <a:ext uri="{FF2B5EF4-FFF2-40B4-BE49-F238E27FC236}">
                    <a16:creationId xmlns:a16="http://schemas.microsoft.com/office/drawing/2014/main" id="{7CFAC57E-14A3-8A3C-7157-4B315F8875E6}"/>
                  </a:ext>
                </a:extLst>
              </p:cNvPr>
              <p:cNvCxnSpPr/>
              <p:nvPr/>
            </p:nvCxnSpPr>
            <p:spPr bwMode="auto">
              <a:xfrm>
                <a:off x="9287236" y="3824683"/>
                <a:ext cx="701567"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 name="Straight Arrow Connector 93">
                <a:extLst>
                  <a:ext uri="{FF2B5EF4-FFF2-40B4-BE49-F238E27FC236}">
                    <a16:creationId xmlns:a16="http://schemas.microsoft.com/office/drawing/2014/main" id="{DB9F9797-F4A0-5F4A-B5B4-3AD0FC543E21}"/>
                  </a:ext>
                </a:extLst>
              </p:cNvPr>
              <p:cNvCxnSpPr/>
              <p:nvPr/>
            </p:nvCxnSpPr>
            <p:spPr bwMode="auto">
              <a:xfrm>
                <a:off x="9988803" y="3824683"/>
                <a:ext cx="701567"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 name="Straight Arrow Connector 94">
                <a:extLst>
                  <a:ext uri="{FF2B5EF4-FFF2-40B4-BE49-F238E27FC236}">
                    <a16:creationId xmlns:a16="http://schemas.microsoft.com/office/drawing/2014/main" id="{1D9B09E2-BBA8-B3AF-602C-7301E1C286E9}"/>
                  </a:ext>
                </a:extLst>
              </p:cNvPr>
              <p:cNvCxnSpPr/>
              <p:nvPr/>
            </p:nvCxnSpPr>
            <p:spPr bwMode="auto">
              <a:xfrm>
                <a:off x="10690369" y="3824683"/>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7" name="Right Brace 96">
                <a:extLst>
                  <a:ext uri="{FF2B5EF4-FFF2-40B4-BE49-F238E27FC236}">
                    <a16:creationId xmlns:a16="http://schemas.microsoft.com/office/drawing/2014/main" id="{FFDE3D30-BC6F-C09D-4D25-94C02F7B4C2B}"/>
                  </a:ext>
                </a:extLst>
              </p:cNvPr>
              <p:cNvSpPr/>
              <p:nvPr/>
            </p:nvSpPr>
            <p:spPr>
              <a:xfrm rot="5400000">
                <a:off x="9574112" y="2270009"/>
                <a:ext cx="158955" cy="349267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8" name="TextBox 97">
                <a:extLst>
                  <a:ext uri="{FF2B5EF4-FFF2-40B4-BE49-F238E27FC236}">
                    <a16:creationId xmlns:a16="http://schemas.microsoft.com/office/drawing/2014/main" id="{817306E6-5FD5-EA3D-4CFD-2B1DC3846D27}"/>
                  </a:ext>
                </a:extLst>
              </p:cNvPr>
              <p:cNvSpPr txBox="1"/>
              <p:nvPr/>
            </p:nvSpPr>
            <p:spPr>
              <a:xfrm>
                <a:off x="8779230" y="4032990"/>
                <a:ext cx="1758578" cy="299896"/>
              </a:xfrm>
              <a:prstGeom prst="rect">
                <a:avLst/>
              </a:prstGeom>
              <a:noFill/>
            </p:spPr>
            <p:txBody>
              <a:bodyPr wrap="square">
                <a:spAutoFit/>
              </a:bodyPr>
              <a:lstStyle/>
              <a:p>
                <a:pPr algn="ctr"/>
                <a:r>
                  <a:rPr lang="en-US" sz="900" i="1" dirty="0">
                    <a:latin typeface="Times New Roman" panose="02020603050405020304" pitchFamily="18" charset="0"/>
                    <a:cs typeface="Times New Roman" panose="02020603050405020304" pitchFamily="18" charset="0"/>
                  </a:rPr>
                  <a:t>macMmsRpDuration</a:t>
                </a:r>
              </a:p>
            </p:txBody>
          </p:sp>
          <p:sp>
            <p:nvSpPr>
              <p:cNvPr id="102" name="Rectangle 101">
                <a:extLst>
                  <a:ext uri="{FF2B5EF4-FFF2-40B4-BE49-F238E27FC236}">
                    <a16:creationId xmlns:a16="http://schemas.microsoft.com/office/drawing/2014/main" id="{90685BA7-E440-AA3B-8C7F-60853D3F70E5}"/>
                  </a:ext>
                </a:extLst>
              </p:cNvPr>
              <p:cNvSpPr/>
              <p:nvPr/>
            </p:nvSpPr>
            <p:spPr bwMode="auto">
              <a:xfrm>
                <a:off x="7188388" y="3350376"/>
                <a:ext cx="237597" cy="467711"/>
              </a:xfrm>
              <a:prstGeom prst="rect">
                <a:avLst/>
              </a:prstGeom>
              <a:solidFill>
                <a:schemeClr val="accent1">
                  <a:lumMod val="20000"/>
                  <a:lumOff val="80000"/>
                </a:schemeClr>
              </a:solidFill>
              <a:ln w="12700" cap="flat" cmpd="sng" algn="ctr">
                <a:solidFill>
                  <a:srgbClr val="0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cxnSp>
            <p:nvCxnSpPr>
              <p:cNvPr id="103" name="Straight Arrow Connector 102">
                <a:extLst>
                  <a:ext uri="{FF2B5EF4-FFF2-40B4-BE49-F238E27FC236}">
                    <a16:creationId xmlns:a16="http://schemas.microsoft.com/office/drawing/2014/main" id="{D34E8897-D213-8C45-3C7E-C911AB1407F5}"/>
                  </a:ext>
                </a:extLst>
              </p:cNvPr>
              <p:cNvCxnSpPr/>
              <p:nvPr/>
            </p:nvCxnSpPr>
            <p:spPr bwMode="auto">
              <a:xfrm>
                <a:off x="7179148" y="3824683"/>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4" name="Right Brace 103">
                <a:extLst>
                  <a:ext uri="{FF2B5EF4-FFF2-40B4-BE49-F238E27FC236}">
                    <a16:creationId xmlns:a16="http://schemas.microsoft.com/office/drawing/2014/main" id="{7766B179-24CA-7CD9-927C-0A3F625BFDFD}"/>
                  </a:ext>
                </a:extLst>
              </p:cNvPr>
              <p:cNvSpPr/>
              <p:nvPr/>
            </p:nvSpPr>
            <p:spPr>
              <a:xfrm rot="5400000">
                <a:off x="7444057" y="3661582"/>
                <a:ext cx="158955" cy="71279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6" name="TextBox 105">
                <a:extLst>
                  <a:ext uri="{FF2B5EF4-FFF2-40B4-BE49-F238E27FC236}">
                    <a16:creationId xmlns:a16="http://schemas.microsoft.com/office/drawing/2014/main" id="{02217D18-A291-2B8F-08B7-F1996A95276E}"/>
                  </a:ext>
                </a:extLst>
              </p:cNvPr>
              <p:cNvSpPr txBox="1"/>
              <p:nvPr/>
            </p:nvSpPr>
            <p:spPr>
              <a:xfrm>
                <a:off x="6654565" y="4032990"/>
                <a:ext cx="1758578" cy="369332"/>
              </a:xfrm>
              <a:prstGeom prst="rect">
                <a:avLst/>
              </a:prstGeom>
              <a:noFill/>
            </p:spPr>
            <p:txBody>
              <a:bodyPr wrap="square">
                <a:spAutoFit/>
              </a:bodyPr>
              <a:lstStyle/>
              <a:p>
                <a:pPr algn="ctr"/>
                <a:r>
                  <a:rPr lang="en-US" sz="900" i="1" dirty="0">
                    <a:latin typeface="Times New Roman" panose="02020603050405020304" pitchFamily="18" charset="0"/>
                    <a:cs typeface="Times New Roman" panose="02020603050405020304" pitchFamily="18" charset="0"/>
                  </a:rPr>
                  <a:t>macMmsRcpPollNSlots</a:t>
                </a:r>
                <a:br>
                  <a:rPr lang="en-US" sz="900" i="1" dirty="0">
                    <a:latin typeface="Times New Roman" panose="02020603050405020304" pitchFamily="18" charset="0"/>
                    <a:cs typeface="Times New Roman" panose="02020603050405020304" pitchFamily="18" charset="0"/>
                  </a:rPr>
                </a:br>
                <a:r>
                  <a:rPr lang="en-US" sz="900" i="1" dirty="0">
                    <a:latin typeface="Times New Roman" panose="02020603050405020304" pitchFamily="18" charset="0"/>
                    <a:cs typeface="Times New Roman" panose="02020603050405020304" pitchFamily="18" charset="0"/>
                  </a:rPr>
                  <a:t>macMmsRcpRespNSlots</a:t>
                </a:r>
              </a:p>
            </p:txBody>
          </p:sp>
          <p:sp>
            <p:nvSpPr>
              <p:cNvPr id="140" name="TextBox 139">
                <a:extLst>
                  <a:ext uri="{FF2B5EF4-FFF2-40B4-BE49-F238E27FC236}">
                    <a16:creationId xmlns:a16="http://schemas.microsoft.com/office/drawing/2014/main" id="{70B75438-7E9C-EB33-6B54-D811340E17A1}"/>
                  </a:ext>
                </a:extLst>
              </p:cNvPr>
              <p:cNvSpPr txBox="1"/>
              <p:nvPr/>
            </p:nvSpPr>
            <p:spPr>
              <a:xfrm>
                <a:off x="6790812" y="2808600"/>
                <a:ext cx="4139275" cy="307777"/>
              </a:xfrm>
              <a:prstGeom prst="rect">
                <a:avLst/>
              </a:prstGeom>
              <a:noFill/>
            </p:spPr>
            <p:txBody>
              <a:bodyPr wrap="none" rtlCol="0">
                <a:spAutoFit/>
              </a:bodyPr>
              <a:lstStyle/>
              <a:p>
                <a:r>
                  <a:rPr lang="en-US" sz="1400" dirty="0"/>
                  <a:t>UWB Driven MMS (UWB MMS packet Config 1)</a:t>
                </a:r>
              </a:p>
            </p:txBody>
          </p:sp>
          <p:sp>
            <p:nvSpPr>
              <p:cNvPr id="149" name="TextBox 148">
                <a:extLst>
                  <a:ext uri="{FF2B5EF4-FFF2-40B4-BE49-F238E27FC236}">
                    <a16:creationId xmlns:a16="http://schemas.microsoft.com/office/drawing/2014/main" id="{CCC0D963-90CB-6FAA-2EA6-5C59D0BC57EE}"/>
                  </a:ext>
                </a:extLst>
              </p:cNvPr>
              <p:cNvSpPr txBox="1"/>
              <p:nvPr/>
            </p:nvSpPr>
            <p:spPr>
              <a:xfrm>
                <a:off x="7097624" y="3118362"/>
                <a:ext cx="402674" cy="230832"/>
              </a:xfrm>
              <a:prstGeom prst="rect">
                <a:avLst/>
              </a:prstGeom>
              <a:noFill/>
            </p:spPr>
            <p:txBody>
              <a:bodyPr wrap="none" rtlCol="0" anchor="ctr">
                <a:spAutoFit/>
              </a:bodyPr>
              <a:lstStyle/>
              <a:p>
                <a:pPr algn="ctr"/>
                <a:r>
                  <a:rPr lang="en-US" sz="900" dirty="0"/>
                  <a:t>SP0</a:t>
                </a:r>
              </a:p>
            </p:txBody>
          </p:sp>
          <p:sp>
            <p:nvSpPr>
              <p:cNvPr id="150" name="TextBox 149">
                <a:extLst>
                  <a:ext uri="{FF2B5EF4-FFF2-40B4-BE49-F238E27FC236}">
                    <a16:creationId xmlns:a16="http://schemas.microsoft.com/office/drawing/2014/main" id="{A2CBC200-A59D-F0FB-51A4-7D64E8240D3E}"/>
                  </a:ext>
                </a:extLst>
              </p:cNvPr>
              <p:cNvSpPr txBox="1"/>
              <p:nvPr/>
            </p:nvSpPr>
            <p:spPr>
              <a:xfrm>
                <a:off x="7535540" y="3118362"/>
                <a:ext cx="803425" cy="230832"/>
              </a:xfrm>
              <a:prstGeom prst="rect">
                <a:avLst/>
              </a:prstGeom>
              <a:noFill/>
            </p:spPr>
            <p:txBody>
              <a:bodyPr wrap="none" rtlCol="0" anchor="ctr">
                <a:spAutoFit/>
              </a:bodyPr>
              <a:lstStyle/>
              <a:p>
                <a:pPr algn="ctr"/>
                <a:r>
                  <a:rPr lang="en-US" sz="900" dirty="0"/>
                  <a:t>SYNC+SFD</a:t>
                </a:r>
              </a:p>
            </p:txBody>
          </p:sp>
          <p:sp>
            <p:nvSpPr>
              <p:cNvPr id="151" name="TextBox 150">
                <a:extLst>
                  <a:ext uri="{FF2B5EF4-FFF2-40B4-BE49-F238E27FC236}">
                    <a16:creationId xmlns:a16="http://schemas.microsoft.com/office/drawing/2014/main" id="{B7D8C3AA-A4CA-447D-D1FC-B80087B220DD}"/>
                  </a:ext>
                </a:extLst>
              </p:cNvPr>
              <p:cNvSpPr txBox="1"/>
              <p:nvPr/>
            </p:nvSpPr>
            <p:spPr>
              <a:xfrm>
                <a:off x="8301527" y="3118362"/>
                <a:ext cx="633507" cy="230832"/>
              </a:xfrm>
              <a:prstGeom prst="rect">
                <a:avLst/>
              </a:prstGeom>
              <a:noFill/>
            </p:spPr>
            <p:txBody>
              <a:bodyPr wrap="none" rtlCol="0" anchor="ctr">
                <a:spAutoFit/>
              </a:bodyPr>
              <a:lstStyle/>
              <a:p>
                <a:pPr algn="ctr"/>
                <a:r>
                  <a:rPr lang="en-US" sz="900" dirty="0"/>
                  <a:t>RSF/RIF</a:t>
                </a:r>
              </a:p>
            </p:txBody>
          </p:sp>
          <p:sp>
            <p:nvSpPr>
              <p:cNvPr id="152" name="TextBox 151">
                <a:extLst>
                  <a:ext uri="{FF2B5EF4-FFF2-40B4-BE49-F238E27FC236}">
                    <a16:creationId xmlns:a16="http://schemas.microsoft.com/office/drawing/2014/main" id="{6110270E-B592-D91B-69F0-F68889D83B2E}"/>
                  </a:ext>
                </a:extLst>
              </p:cNvPr>
              <p:cNvSpPr txBox="1"/>
              <p:nvPr/>
            </p:nvSpPr>
            <p:spPr>
              <a:xfrm>
                <a:off x="9007714" y="3118362"/>
                <a:ext cx="633507" cy="230832"/>
              </a:xfrm>
              <a:prstGeom prst="rect">
                <a:avLst/>
              </a:prstGeom>
              <a:noFill/>
            </p:spPr>
            <p:txBody>
              <a:bodyPr wrap="none" rtlCol="0" anchor="ctr">
                <a:spAutoFit/>
              </a:bodyPr>
              <a:lstStyle/>
              <a:p>
                <a:pPr algn="ctr"/>
                <a:r>
                  <a:rPr lang="en-US" sz="900" dirty="0"/>
                  <a:t>RSF/RIF</a:t>
                </a:r>
              </a:p>
            </p:txBody>
          </p:sp>
          <p:sp>
            <p:nvSpPr>
              <p:cNvPr id="153" name="TextBox 152">
                <a:extLst>
                  <a:ext uri="{FF2B5EF4-FFF2-40B4-BE49-F238E27FC236}">
                    <a16:creationId xmlns:a16="http://schemas.microsoft.com/office/drawing/2014/main" id="{5C08C765-99FA-F067-B915-A9D2C44D9541}"/>
                  </a:ext>
                </a:extLst>
              </p:cNvPr>
              <p:cNvSpPr txBox="1"/>
              <p:nvPr/>
            </p:nvSpPr>
            <p:spPr>
              <a:xfrm>
                <a:off x="9734103" y="3118362"/>
                <a:ext cx="633507" cy="230832"/>
              </a:xfrm>
              <a:prstGeom prst="rect">
                <a:avLst/>
              </a:prstGeom>
              <a:noFill/>
            </p:spPr>
            <p:txBody>
              <a:bodyPr wrap="none" rtlCol="0" anchor="ctr">
                <a:spAutoFit/>
              </a:bodyPr>
              <a:lstStyle/>
              <a:p>
                <a:pPr algn="ctr"/>
                <a:r>
                  <a:rPr lang="en-US" sz="900" dirty="0"/>
                  <a:t>RSF/RIF</a:t>
                </a:r>
              </a:p>
            </p:txBody>
          </p:sp>
          <p:sp>
            <p:nvSpPr>
              <p:cNvPr id="154" name="TextBox 153">
                <a:extLst>
                  <a:ext uri="{FF2B5EF4-FFF2-40B4-BE49-F238E27FC236}">
                    <a16:creationId xmlns:a16="http://schemas.microsoft.com/office/drawing/2014/main" id="{2C5B21D8-3276-5C08-E62F-9267A9687C73}"/>
                  </a:ext>
                </a:extLst>
              </p:cNvPr>
              <p:cNvSpPr txBox="1"/>
              <p:nvPr/>
            </p:nvSpPr>
            <p:spPr>
              <a:xfrm>
                <a:off x="10440290" y="3118362"/>
                <a:ext cx="633507" cy="230832"/>
              </a:xfrm>
              <a:prstGeom prst="rect">
                <a:avLst/>
              </a:prstGeom>
              <a:noFill/>
            </p:spPr>
            <p:txBody>
              <a:bodyPr wrap="none" rtlCol="0" anchor="ctr">
                <a:spAutoFit/>
              </a:bodyPr>
              <a:lstStyle/>
              <a:p>
                <a:pPr algn="ctr"/>
                <a:r>
                  <a:rPr lang="en-US" sz="900" dirty="0"/>
                  <a:t>RSF/RIF</a:t>
                </a:r>
              </a:p>
            </p:txBody>
          </p:sp>
        </p:grpSp>
        <p:sp>
          <p:nvSpPr>
            <p:cNvPr id="7" name="TextBox 6">
              <a:extLst>
                <a:ext uri="{FF2B5EF4-FFF2-40B4-BE49-F238E27FC236}">
                  <a16:creationId xmlns:a16="http://schemas.microsoft.com/office/drawing/2014/main" id="{D46D2E96-912B-C623-BDB7-C7BAE6D2B150}"/>
                </a:ext>
              </a:extLst>
            </p:cNvPr>
            <p:cNvSpPr txBox="1"/>
            <p:nvPr/>
          </p:nvSpPr>
          <p:spPr>
            <a:xfrm>
              <a:off x="7197062" y="2088806"/>
              <a:ext cx="686406" cy="215444"/>
            </a:xfrm>
            <a:prstGeom prst="rect">
              <a:avLst/>
            </a:prstGeom>
            <a:noFill/>
          </p:spPr>
          <p:txBody>
            <a:bodyPr wrap="none" rtlCol="0">
              <a:spAutoFit/>
            </a:bodyPr>
            <a:lstStyle/>
            <a:p>
              <a:pPr algn="ctr"/>
              <a:r>
                <a:rPr lang="en-US" sz="800" dirty="0"/>
                <a:t>CONTROL</a:t>
              </a:r>
            </a:p>
          </p:txBody>
        </p:sp>
        <p:sp>
          <p:nvSpPr>
            <p:cNvPr id="8" name="TextBox 7">
              <a:extLst>
                <a:ext uri="{FF2B5EF4-FFF2-40B4-BE49-F238E27FC236}">
                  <a16:creationId xmlns:a16="http://schemas.microsoft.com/office/drawing/2014/main" id="{D230DB30-0C53-1FB8-76A7-D9E7338601FA}"/>
                </a:ext>
              </a:extLst>
            </p:cNvPr>
            <p:cNvSpPr txBox="1"/>
            <p:nvPr/>
          </p:nvSpPr>
          <p:spPr>
            <a:xfrm>
              <a:off x="9132044" y="2087696"/>
              <a:ext cx="1042273" cy="215444"/>
            </a:xfrm>
            <a:prstGeom prst="rect">
              <a:avLst/>
            </a:prstGeom>
            <a:noFill/>
          </p:spPr>
          <p:txBody>
            <a:bodyPr wrap="none" rtlCol="0">
              <a:spAutoFit/>
            </a:bodyPr>
            <a:lstStyle/>
            <a:p>
              <a:pPr algn="ctr"/>
              <a:r>
                <a:rPr lang="en-US" sz="800" dirty="0"/>
                <a:t>RANGING PHASE</a:t>
              </a:r>
            </a:p>
          </p:txBody>
        </p:sp>
      </p:grpSp>
      <p:grpSp>
        <p:nvGrpSpPr>
          <p:cNvPr id="13" name="Group 12">
            <a:extLst>
              <a:ext uri="{FF2B5EF4-FFF2-40B4-BE49-F238E27FC236}">
                <a16:creationId xmlns:a16="http://schemas.microsoft.com/office/drawing/2014/main" id="{3D00F4AB-2381-B248-FE91-C4A153CBA021}"/>
              </a:ext>
            </a:extLst>
          </p:cNvPr>
          <p:cNvGrpSpPr/>
          <p:nvPr/>
        </p:nvGrpSpPr>
        <p:grpSpPr>
          <a:xfrm>
            <a:off x="887853" y="1550741"/>
            <a:ext cx="4609115" cy="1606291"/>
            <a:chOff x="6790813" y="2747104"/>
            <a:chExt cx="4609115" cy="1606291"/>
          </a:xfrm>
        </p:grpSpPr>
        <p:sp>
          <p:nvSpPr>
            <p:cNvPr id="15" name="Rectangle 14">
              <a:extLst>
                <a:ext uri="{FF2B5EF4-FFF2-40B4-BE49-F238E27FC236}">
                  <a16:creationId xmlns:a16="http://schemas.microsoft.com/office/drawing/2014/main" id="{B32C8E1C-C227-1A90-6BCC-CBC76BA9EA12}"/>
                </a:ext>
              </a:extLst>
            </p:cNvPr>
            <p:cNvSpPr/>
            <p:nvPr/>
          </p:nvSpPr>
          <p:spPr bwMode="auto">
            <a:xfrm>
              <a:off x="8585669" y="3308058"/>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6" name="Rectangle 15">
              <a:extLst>
                <a:ext uri="{FF2B5EF4-FFF2-40B4-BE49-F238E27FC236}">
                  <a16:creationId xmlns:a16="http://schemas.microsoft.com/office/drawing/2014/main" id="{39BE6E65-151C-648B-422B-6C61E0A8BB0F}"/>
                </a:ext>
              </a:extLst>
            </p:cNvPr>
            <p:cNvSpPr/>
            <p:nvPr/>
          </p:nvSpPr>
          <p:spPr bwMode="auto">
            <a:xfrm>
              <a:off x="9287236" y="3308058"/>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 name="Rectangle 16">
              <a:extLst>
                <a:ext uri="{FF2B5EF4-FFF2-40B4-BE49-F238E27FC236}">
                  <a16:creationId xmlns:a16="http://schemas.microsoft.com/office/drawing/2014/main" id="{C3710B0B-E6E2-C3D7-CBA8-59B4E07DDA4B}"/>
                </a:ext>
              </a:extLst>
            </p:cNvPr>
            <p:cNvSpPr/>
            <p:nvPr/>
          </p:nvSpPr>
          <p:spPr bwMode="auto">
            <a:xfrm>
              <a:off x="9988802" y="3308058"/>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8" name="Rectangle 17">
              <a:extLst>
                <a:ext uri="{FF2B5EF4-FFF2-40B4-BE49-F238E27FC236}">
                  <a16:creationId xmlns:a16="http://schemas.microsoft.com/office/drawing/2014/main" id="{DE6DB275-296E-16ED-B4A2-B11B1220814D}"/>
                </a:ext>
              </a:extLst>
            </p:cNvPr>
            <p:cNvSpPr/>
            <p:nvPr/>
          </p:nvSpPr>
          <p:spPr bwMode="auto">
            <a:xfrm>
              <a:off x="10690369" y="3308058"/>
              <a:ext cx="116928" cy="467711"/>
            </a:xfrm>
            <a:prstGeom prst="rect">
              <a:avLst/>
            </a:prstGeom>
            <a:solidFill>
              <a:srgbClr val="00CC99"/>
            </a:solidFill>
            <a:ln w="12700" cap="flat" cmpd="sng" algn="ctr">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uLnTx/>
                <a:uFillTx/>
                <a:latin typeface="Times New Roman" panose="02020603050405020304" pitchFamily="18" charset="0"/>
                <a:ea typeface="+mn-ea"/>
                <a:cs typeface="+mn-cs"/>
              </a:endParaRPr>
            </a:p>
          </p:txBody>
        </p:sp>
        <p:grpSp>
          <p:nvGrpSpPr>
            <p:cNvPr id="12" name="Group 11">
              <a:extLst>
                <a:ext uri="{FF2B5EF4-FFF2-40B4-BE49-F238E27FC236}">
                  <a16:creationId xmlns:a16="http://schemas.microsoft.com/office/drawing/2014/main" id="{F6E104E7-7ECE-AA36-211B-EB7F259E1BE3}"/>
                </a:ext>
              </a:extLst>
            </p:cNvPr>
            <p:cNvGrpSpPr/>
            <p:nvPr/>
          </p:nvGrpSpPr>
          <p:grpSpPr>
            <a:xfrm>
              <a:off x="7195916" y="3660337"/>
              <a:ext cx="701566" cy="115432"/>
              <a:chOff x="7884103" y="3660337"/>
              <a:chExt cx="701566" cy="115432"/>
            </a:xfrm>
          </p:grpSpPr>
          <p:sp>
            <p:nvSpPr>
              <p:cNvPr id="6" name="Rectangle 5">
                <a:extLst>
                  <a:ext uri="{FF2B5EF4-FFF2-40B4-BE49-F238E27FC236}">
                    <a16:creationId xmlns:a16="http://schemas.microsoft.com/office/drawing/2014/main" id="{85DABB7E-AE31-BC97-7E2A-029DE50B38EC}"/>
                  </a:ext>
                </a:extLst>
              </p:cNvPr>
              <p:cNvSpPr/>
              <p:nvPr/>
            </p:nvSpPr>
            <p:spPr bwMode="auto">
              <a:xfrm rot="5400000">
                <a:off x="8034449" y="3525462"/>
                <a:ext cx="107087" cy="376838"/>
              </a:xfrm>
              <a:prstGeom prst="rect">
                <a:avLst/>
              </a:prstGeom>
              <a:solidFill>
                <a:srgbClr val="FFC000"/>
              </a:solidFill>
              <a:ln w="12700" cap="flat" cmpd="sng" algn="ctr">
                <a:solidFill>
                  <a:srgbClr val="0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cxnSp>
            <p:nvCxnSpPr>
              <p:cNvPr id="26" name="Straight Arrow Connector 25">
                <a:extLst>
                  <a:ext uri="{FF2B5EF4-FFF2-40B4-BE49-F238E27FC236}">
                    <a16:creationId xmlns:a16="http://schemas.microsoft.com/office/drawing/2014/main" id="{862AD6BF-BEC2-B1EB-BA2E-C583BF2A8F3A}"/>
                  </a:ext>
                </a:extLst>
              </p:cNvPr>
              <p:cNvCxnSpPr/>
              <p:nvPr/>
            </p:nvCxnSpPr>
            <p:spPr bwMode="auto">
              <a:xfrm>
                <a:off x="7884103" y="3775769"/>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27" name="Straight Arrow Connector 26">
              <a:extLst>
                <a:ext uri="{FF2B5EF4-FFF2-40B4-BE49-F238E27FC236}">
                  <a16:creationId xmlns:a16="http://schemas.microsoft.com/office/drawing/2014/main" id="{5BDA1825-C195-9D18-D556-2004DD1A399A}"/>
                </a:ext>
              </a:extLst>
            </p:cNvPr>
            <p:cNvCxnSpPr/>
            <p:nvPr/>
          </p:nvCxnSpPr>
          <p:spPr bwMode="auto">
            <a:xfrm>
              <a:off x="8585669" y="3775769"/>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8" name="Group 27">
              <a:extLst>
                <a:ext uri="{FF2B5EF4-FFF2-40B4-BE49-F238E27FC236}">
                  <a16:creationId xmlns:a16="http://schemas.microsoft.com/office/drawing/2014/main" id="{93F460E0-8F25-DA6B-E740-C83FB9AAFDDF}"/>
                </a:ext>
              </a:extLst>
            </p:cNvPr>
            <p:cNvGrpSpPr/>
            <p:nvPr/>
          </p:nvGrpSpPr>
          <p:grpSpPr>
            <a:xfrm>
              <a:off x="9287236" y="3775769"/>
              <a:ext cx="1403133" cy="0"/>
              <a:chOff x="1833986" y="3514148"/>
              <a:chExt cx="1080000" cy="0"/>
            </a:xfrm>
          </p:grpSpPr>
          <p:cxnSp>
            <p:nvCxnSpPr>
              <p:cNvPr id="29" name="Straight Arrow Connector 28">
                <a:extLst>
                  <a:ext uri="{FF2B5EF4-FFF2-40B4-BE49-F238E27FC236}">
                    <a16:creationId xmlns:a16="http://schemas.microsoft.com/office/drawing/2014/main" id="{3286F9CB-E5FD-1A39-FE0E-929890D77168}"/>
                  </a:ext>
                </a:extLst>
              </p:cNvPr>
              <p:cNvCxnSpPr/>
              <p:nvPr/>
            </p:nvCxnSpPr>
            <p:spPr bwMode="auto">
              <a:xfrm>
                <a:off x="1833986" y="3514148"/>
                <a:ext cx="540000"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Arrow Connector 29">
                <a:extLst>
                  <a:ext uri="{FF2B5EF4-FFF2-40B4-BE49-F238E27FC236}">
                    <a16:creationId xmlns:a16="http://schemas.microsoft.com/office/drawing/2014/main" id="{F7411518-40AE-67B5-6EC4-E333102BB68C}"/>
                  </a:ext>
                </a:extLst>
              </p:cNvPr>
              <p:cNvCxnSpPr/>
              <p:nvPr/>
            </p:nvCxnSpPr>
            <p:spPr bwMode="auto">
              <a:xfrm>
                <a:off x="2373986" y="3514148"/>
                <a:ext cx="540000"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31" name="Straight Arrow Connector 30">
              <a:extLst>
                <a:ext uri="{FF2B5EF4-FFF2-40B4-BE49-F238E27FC236}">
                  <a16:creationId xmlns:a16="http://schemas.microsoft.com/office/drawing/2014/main" id="{900CBC0D-246D-9EB3-1B44-945D3BD8166C}"/>
                </a:ext>
              </a:extLst>
            </p:cNvPr>
            <p:cNvCxnSpPr/>
            <p:nvPr/>
          </p:nvCxnSpPr>
          <p:spPr bwMode="auto">
            <a:xfrm>
              <a:off x="10690369" y="3775769"/>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0" name="Right Brace 119">
              <a:extLst>
                <a:ext uri="{FF2B5EF4-FFF2-40B4-BE49-F238E27FC236}">
                  <a16:creationId xmlns:a16="http://schemas.microsoft.com/office/drawing/2014/main" id="{29A208FB-7D9C-E19E-D21F-22E05EBD5758}"/>
                </a:ext>
              </a:extLst>
            </p:cNvPr>
            <p:cNvSpPr/>
            <p:nvPr/>
          </p:nvSpPr>
          <p:spPr>
            <a:xfrm rot="5400000">
              <a:off x="7819608" y="3281621"/>
              <a:ext cx="158956" cy="1371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1" name="TextBox 120">
              <a:extLst>
                <a:ext uri="{FF2B5EF4-FFF2-40B4-BE49-F238E27FC236}">
                  <a16:creationId xmlns:a16="http://schemas.microsoft.com/office/drawing/2014/main" id="{65CE0E66-F814-2108-584B-D410ABC6C516}"/>
                </a:ext>
              </a:extLst>
            </p:cNvPr>
            <p:cNvSpPr txBox="1"/>
            <p:nvPr/>
          </p:nvSpPr>
          <p:spPr>
            <a:xfrm>
              <a:off x="7016889" y="3984063"/>
              <a:ext cx="1758578" cy="369332"/>
            </a:xfrm>
            <a:prstGeom prst="rect">
              <a:avLst/>
            </a:prstGeom>
            <a:noFill/>
          </p:spPr>
          <p:txBody>
            <a:bodyPr wrap="square">
              <a:spAutoFit/>
            </a:bodyPr>
            <a:lstStyle/>
            <a:p>
              <a:pPr algn="ctr"/>
              <a:r>
                <a:rPr lang="en-US" sz="900" i="1" dirty="0">
                  <a:latin typeface="Times New Roman" panose="02020603050405020304" pitchFamily="18" charset="0"/>
                  <a:cs typeface="Times New Roman" panose="02020603050405020304" pitchFamily="18" charset="0"/>
                </a:rPr>
                <a:t>macMmsRcpPollNSlots</a:t>
              </a:r>
              <a:br>
                <a:rPr lang="en-US" sz="900" i="1" dirty="0">
                  <a:latin typeface="Times New Roman" panose="02020603050405020304" pitchFamily="18" charset="0"/>
                  <a:cs typeface="Times New Roman" panose="02020603050405020304" pitchFamily="18" charset="0"/>
                </a:rPr>
              </a:br>
              <a:r>
                <a:rPr lang="en-US" sz="900" i="1" dirty="0">
                  <a:latin typeface="Times New Roman" panose="02020603050405020304" pitchFamily="18" charset="0"/>
                  <a:cs typeface="Times New Roman" panose="02020603050405020304" pitchFamily="18" charset="0"/>
                </a:rPr>
                <a:t>macMmsRcpRespNSlots</a:t>
              </a:r>
            </a:p>
          </p:txBody>
        </p:sp>
        <p:sp>
          <p:nvSpPr>
            <p:cNvPr id="122" name="Right Brace 121">
              <a:extLst>
                <a:ext uri="{FF2B5EF4-FFF2-40B4-BE49-F238E27FC236}">
                  <a16:creationId xmlns:a16="http://schemas.microsoft.com/office/drawing/2014/main" id="{2EF2702F-9AAD-C1A4-5854-8CC245CD113E}"/>
                </a:ext>
              </a:extLst>
            </p:cNvPr>
            <p:cNvSpPr/>
            <p:nvPr/>
          </p:nvSpPr>
          <p:spPr>
            <a:xfrm rot="5400000">
              <a:off x="9924567" y="2573192"/>
              <a:ext cx="158956" cy="2791767"/>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3" name="TextBox 122">
              <a:extLst>
                <a:ext uri="{FF2B5EF4-FFF2-40B4-BE49-F238E27FC236}">
                  <a16:creationId xmlns:a16="http://schemas.microsoft.com/office/drawing/2014/main" id="{F167E9F1-9623-0BEC-1EC9-6DF470E3462B}"/>
                </a:ext>
              </a:extLst>
            </p:cNvPr>
            <p:cNvSpPr txBox="1"/>
            <p:nvPr/>
          </p:nvSpPr>
          <p:spPr>
            <a:xfrm>
              <a:off x="9125726" y="3985717"/>
              <a:ext cx="1758578" cy="299896"/>
            </a:xfrm>
            <a:prstGeom prst="rect">
              <a:avLst/>
            </a:prstGeom>
            <a:noFill/>
          </p:spPr>
          <p:txBody>
            <a:bodyPr wrap="square">
              <a:spAutoFit/>
            </a:bodyPr>
            <a:lstStyle/>
            <a:p>
              <a:pPr algn="ctr"/>
              <a:r>
                <a:rPr lang="en-US" sz="900" i="1" dirty="0">
                  <a:latin typeface="Times New Roman" panose="02020603050405020304" pitchFamily="18" charset="0"/>
                  <a:cs typeface="Times New Roman" panose="02020603050405020304" pitchFamily="18" charset="0"/>
                </a:rPr>
                <a:t>macMmsRpDuration</a:t>
              </a:r>
            </a:p>
          </p:txBody>
        </p:sp>
        <p:sp>
          <p:nvSpPr>
            <p:cNvPr id="139" name="TextBox 138">
              <a:extLst>
                <a:ext uri="{FF2B5EF4-FFF2-40B4-BE49-F238E27FC236}">
                  <a16:creationId xmlns:a16="http://schemas.microsoft.com/office/drawing/2014/main" id="{CC692739-D202-56A7-CEA0-2C7677D39103}"/>
                </a:ext>
              </a:extLst>
            </p:cNvPr>
            <p:cNvSpPr txBox="1"/>
            <p:nvPr/>
          </p:nvSpPr>
          <p:spPr>
            <a:xfrm>
              <a:off x="6790813" y="2747104"/>
              <a:ext cx="3382657" cy="307777"/>
            </a:xfrm>
            <a:prstGeom prst="rect">
              <a:avLst/>
            </a:prstGeom>
            <a:noFill/>
          </p:spPr>
          <p:txBody>
            <a:bodyPr wrap="none" rtlCol="0">
              <a:spAutoFit/>
            </a:bodyPr>
            <a:lstStyle/>
            <a:p>
              <a:r>
                <a:rPr lang="en-US" sz="1400" dirty="0"/>
                <a:t>NBA-MMS (UWB MMS packet Config 2)</a:t>
              </a:r>
            </a:p>
          </p:txBody>
        </p:sp>
        <p:sp>
          <p:nvSpPr>
            <p:cNvPr id="156" name="TextBox 155">
              <a:extLst>
                <a:ext uri="{FF2B5EF4-FFF2-40B4-BE49-F238E27FC236}">
                  <a16:creationId xmlns:a16="http://schemas.microsoft.com/office/drawing/2014/main" id="{DAA60E26-4ABA-30D6-857A-9EDDF083CF11}"/>
                </a:ext>
              </a:extLst>
            </p:cNvPr>
            <p:cNvSpPr txBox="1"/>
            <p:nvPr/>
          </p:nvSpPr>
          <p:spPr>
            <a:xfrm>
              <a:off x="7136119" y="3064891"/>
              <a:ext cx="344967" cy="230832"/>
            </a:xfrm>
            <a:prstGeom prst="rect">
              <a:avLst/>
            </a:prstGeom>
            <a:noFill/>
          </p:spPr>
          <p:txBody>
            <a:bodyPr wrap="none" rtlCol="0" anchor="ctr">
              <a:spAutoFit/>
            </a:bodyPr>
            <a:lstStyle/>
            <a:p>
              <a:pPr algn="ctr"/>
              <a:r>
                <a:rPr lang="en-US" sz="900" dirty="0"/>
                <a:t>NB</a:t>
              </a:r>
            </a:p>
          </p:txBody>
        </p:sp>
        <p:sp>
          <p:nvSpPr>
            <p:cNvPr id="157" name="TextBox 156">
              <a:extLst>
                <a:ext uri="{FF2B5EF4-FFF2-40B4-BE49-F238E27FC236}">
                  <a16:creationId xmlns:a16="http://schemas.microsoft.com/office/drawing/2014/main" id="{79972022-7226-33CF-25B3-AA75153AC879}"/>
                </a:ext>
              </a:extLst>
            </p:cNvPr>
            <p:cNvSpPr txBox="1"/>
            <p:nvPr/>
          </p:nvSpPr>
          <p:spPr>
            <a:xfrm>
              <a:off x="8339627" y="3064891"/>
              <a:ext cx="633507" cy="230832"/>
            </a:xfrm>
            <a:prstGeom prst="rect">
              <a:avLst/>
            </a:prstGeom>
            <a:noFill/>
          </p:spPr>
          <p:txBody>
            <a:bodyPr wrap="none" rtlCol="0" anchor="ctr">
              <a:spAutoFit/>
            </a:bodyPr>
            <a:lstStyle/>
            <a:p>
              <a:pPr algn="ctr"/>
              <a:r>
                <a:rPr lang="en-US" sz="900" dirty="0"/>
                <a:t>RSF/RIF</a:t>
              </a:r>
            </a:p>
          </p:txBody>
        </p:sp>
        <p:sp>
          <p:nvSpPr>
            <p:cNvPr id="158" name="TextBox 157">
              <a:extLst>
                <a:ext uri="{FF2B5EF4-FFF2-40B4-BE49-F238E27FC236}">
                  <a16:creationId xmlns:a16="http://schemas.microsoft.com/office/drawing/2014/main" id="{AD312D52-2709-3DC7-1839-82921BF3B815}"/>
                </a:ext>
              </a:extLst>
            </p:cNvPr>
            <p:cNvSpPr txBox="1"/>
            <p:nvPr/>
          </p:nvSpPr>
          <p:spPr>
            <a:xfrm>
              <a:off x="9045814" y="3064891"/>
              <a:ext cx="633507" cy="230832"/>
            </a:xfrm>
            <a:prstGeom prst="rect">
              <a:avLst/>
            </a:prstGeom>
            <a:noFill/>
          </p:spPr>
          <p:txBody>
            <a:bodyPr wrap="none" rtlCol="0" anchor="ctr">
              <a:spAutoFit/>
            </a:bodyPr>
            <a:lstStyle/>
            <a:p>
              <a:pPr algn="ctr"/>
              <a:r>
                <a:rPr lang="en-US" sz="900" dirty="0"/>
                <a:t>RSF/RIF</a:t>
              </a:r>
            </a:p>
          </p:txBody>
        </p:sp>
        <p:sp>
          <p:nvSpPr>
            <p:cNvPr id="159" name="TextBox 158">
              <a:extLst>
                <a:ext uri="{FF2B5EF4-FFF2-40B4-BE49-F238E27FC236}">
                  <a16:creationId xmlns:a16="http://schemas.microsoft.com/office/drawing/2014/main" id="{FDB02542-F538-111F-2426-E62CB1919234}"/>
                </a:ext>
              </a:extLst>
            </p:cNvPr>
            <p:cNvSpPr txBox="1"/>
            <p:nvPr/>
          </p:nvSpPr>
          <p:spPr>
            <a:xfrm>
              <a:off x="9772203" y="3064891"/>
              <a:ext cx="633507" cy="230832"/>
            </a:xfrm>
            <a:prstGeom prst="rect">
              <a:avLst/>
            </a:prstGeom>
            <a:noFill/>
          </p:spPr>
          <p:txBody>
            <a:bodyPr wrap="none" rtlCol="0" anchor="ctr">
              <a:spAutoFit/>
            </a:bodyPr>
            <a:lstStyle/>
            <a:p>
              <a:pPr algn="ctr"/>
              <a:r>
                <a:rPr lang="en-US" sz="900" dirty="0"/>
                <a:t>RSF/RIF</a:t>
              </a:r>
            </a:p>
          </p:txBody>
        </p:sp>
        <p:sp>
          <p:nvSpPr>
            <p:cNvPr id="160" name="TextBox 159">
              <a:extLst>
                <a:ext uri="{FF2B5EF4-FFF2-40B4-BE49-F238E27FC236}">
                  <a16:creationId xmlns:a16="http://schemas.microsoft.com/office/drawing/2014/main" id="{23F8CD39-49B4-1AE0-0AA6-290C5B0CED58}"/>
                </a:ext>
              </a:extLst>
            </p:cNvPr>
            <p:cNvSpPr txBox="1"/>
            <p:nvPr/>
          </p:nvSpPr>
          <p:spPr>
            <a:xfrm>
              <a:off x="10478390" y="3064891"/>
              <a:ext cx="633507" cy="230832"/>
            </a:xfrm>
            <a:prstGeom prst="rect">
              <a:avLst/>
            </a:prstGeom>
            <a:noFill/>
          </p:spPr>
          <p:txBody>
            <a:bodyPr wrap="none" rtlCol="0" anchor="ctr">
              <a:spAutoFit/>
            </a:bodyPr>
            <a:lstStyle/>
            <a:p>
              <a:pPr algn="ctr"/>
              <a:r>
                <a:rPr lang="en-US" sz="900" dirty="0"/>
                <a:t>RSF/RIF</a:t>
              </a:r>
            </a:p>
          </p:txBody>
        </p:sp>
        <p:sp>
          <p:nvSpPr>
            <p:cNvPr id="9" name="TextBox 8">
              <a:extLst>
                <a:ext uri="{FF2B5EF4-FFF2-40B4-BE49-F238E27FC236}">
                  <a16:creationId xmlns:a16="http://schemas.microsoft.com/office/drawing/2014/main" id="{D2A3D730-B99A-54DD-1568-2663AE44D02D}"/>
                </a:ext>
              </a:extLst>
            </p:cNvPr>
            <p:cNvSpPr txBox="1"/>
            <p:nvPr/>
          </p:nvSpPr>
          <p:spPr>
            <a:xfrm>
              <a:off x="7560556" y="3773999"/>
              <a:ext cx="686406" cy="215444"/>
            </a:xfrm>
            <a:prstGeom prst="rect">
              <a:avLst/>
            </a:prstGeom>
            <a:noFill/>
          </p:spPr>
          <p:txBody>
            <a:bodyPr wrap="none" rtlCol="0">
              <a:spAutoFit/>
            </a:bodyPr>
            <a:lstStyle/>
            <a:p>
              <a:pPr algn="ctr"/>
              <a:r>
                <a:rPr lang="en-US" sz="800" dirty="0"/>
                <a:t>CONTROL</a:t>
              </a:r>
            </a:p>
          </p:txBody>
        </p:sp>
        <p:sp>
          <p:nvSpPr>
            <p:cNvPr id="10" name="TextBox 9">
              <a:extLst>
                <a:ext uri="{FF2B5EF4-FFF2-40B4-BE49-F238E27FC236}">
                  <a16:creationId xmlns:a16="http://schemas.microsoft.com/office/drawing/2014/main" id="{F45E9268-59E7-B27A-68EE-B0B406ED6DD3}"/>
                </a:ext>
              </a:extLst>
            </p:cNvPr>
            <p:cNvSpPr txBox="1"/>
            <p:nvPr/>
          </p:nvSpPr>
          <p:spPr>
            <a:xfrm>
              <a:off x="9464768" y="3772889"/>
              <a:ext cx="1042273" cy="215444"/>
            </a:xfrm>
            <a:prstGeom prst="rect">
              <a:avLst/>
            </a:prstGeom>
            <a:noFill/>
          </p:spPr>
          <p:txBody>
            <a:bodyPr wrap="none" rtlCol="0">
              <a:spAutoFit/>
            </a:bodyPr>
            <a:lstStyle/>
            <a:p>
              <a:pPr algn="ctr"/>
              <a:r>
                <a:rPr lang="en-US" sz="800" dirty="0"/>
                <a:t>RANGING PHASE</a:t>
              </a:r>
            </a:p>
          </p:txBody>
        </p:sp>
        <p:cxnSp>
          <p:nvCxnSpPr>
            <p:cNvPr id="11" name="Straight Arrow Connector 10">
              <a:extLst>
                <a:ext uri="{FF2B5EF4-FFF2-40B4-BE49-F238E27FC236}">
                  <a16:creationId xmlns:a16="http://schemas.microsoft.com/office/drawing/2014/main" id="{F212A542-CF0D-05CC-4E29-3B2ECB9FAA5B}"/>
                </a:ext>
              </a:extLst>
            </p:cNvPr>
            <p:cNvCxnSpPr/>
            <p:nvPr/>
          </p:nvCxnSpPr>
          <p:spPr bwMode="auto">
            <a:xfrm>
              <a:off x="7884692" y="3777651"/>
              <a:ext cx="701566" cy="0"/>
            </a:xfrm>
            <a:prstGeom prst="straightConnector1">
              <a:avLst/>
            </a:prstGeom>
            <a:solidFill>
              <a:srgbClr val="00CC99"/>
            </a:solidFill>
            <a:ln w="31750" cap="flat" cmpd="sng" algn="ctr">
              <a:solidFill>
                <a:srgbClr val="000000"/>
              </a:solidFill>
              <a:prstDash val="solid"/>
              <a:round/>
              <a:headEnd type="stealth"/>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4" name="Text Placeholder 3">
            <a:extLst>
              <a:ext uri="{FF2B5EF4-FFF2-40B4-BE49-F238E27FC236}">
                <a16:creationId xmlns:a16="http://schemas.microsoft.com/office/drawing/2014/main" id="{8925190C-56AC-2FDE-16AB-4342EBB11F0B}"/>
              </a:ext>
            </a:extLst>
          </p:cNvPr>
          <p:cNvSpPr>
            <a:spLocks noGrp="1"/>
          </p:cNvSpPr>
          <p:nvPr>
            <p:ph type="body" sz="quarter" idx="14"/>
          </p:nvPr>
        </p:nvSpPr>
        <p:spPr>
          <a:xfrm>
            <a:off x="733375" y="4551718"/>
            <a:ext cx="10780200" cy="1854259"/>
          </a:xfrm>
        </p:spPr>
        <p:txBody>
          <a:bodyPr/>
          <a:lstStyle/>
          <a:p>
            <a:r>
              <a:rPr lang="en-US" sz="1800" dirty="0"/>
              <a:t>NB has good link budget so both SYNC and data can be provided in one packet </a:t>
            </a:r>
          </a:p>
          <a:p>
            <a:r>
              <a:rPr lang="en-US" sz="1800" dirty="0"/>
              <a:t>In UWB Driven mode short SYNC+SFD fragment is used for synchronization </a:t>
            </a:r>
          </a:p>
          <a:p>
            <a:pPr lvl="1"/>
            <a:r>
              <a:rPr lang="en-US" sz="1600" dirty="0"/>
              <a:t>Unfortunately, the link budget is limited by the SP0 data packet before the SYNC+SFD fragment. </a:t>
            </a:r>
          </a:p>
          <a:p>
            <a:r>
              <a:rPr lang="en-US" sz="1800" dirty="0"/>
              <a:t>Avoiding the SP0 UWB transmission would improve link budget, reduce power consumption, reduce interference and make ranging faster</a:t>
            </a:r>
          </a:p>
        </p:txBody>
      </p:sp>
      <p:sp>
        <p:nvSpPr>
          <p:cNvPr id="19" name="Title 1">
            <a:extLst>
              <a:ext uri="{FF2B5EF4-FFF2-40B4-BE49-F238E27FC236}">
                <a16:creationId xmlns:a16="http://schemas.microsoft.com/office/drawing/2014/main" id="{81E1E019-681E-FBCD-2A94-FDC272DA192D}"/>
              </a:ext>
            </a:extLst>
          </p:cNvPr>
          <p:cNvSpPr txBox="1">
            <a:spLocks/>
          </p:cNvSpPr>
          <p:nvPr/>
        </p:nvSpPr>
        <p:spPr>
          <a:xfrm>
            <a:off x="914400" y="685800"/>
            <a:ext cx="10363200" cy="1066800"/>
          </a:xfrm>
          <a:prstGeom prst="rect">
            <a:avLst/>
          </a:prstGeom>
        </p:spPr>
        <p:txBody>
          <a:bodyPr/>
          <a:lstStyle>
            <a:lvl1pPr algn="ctr" rtl="0" eaLnBrk="1" fontAlgn="base" hangingPunct="1">
              <a:spcBef>
                <a:spcPct val="0"/>
              </a:spcBef>
              <a:spcAft>
                <a:spcPct val="0"/>
              </a:spcAft>
              <a:defRPr sz="24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a:lstStyle>
          <a:p>
            <a:endParaRPr lang="en-US" dirty="0"/>
          </a:p>
        </p:txBody>
      </p:sp>
      <p:sp>
        <p:nvSpPr>
          <p:cNvPr id="20" name="Title 1">
            <a:extLst>
              <a:ext uri="{FF2B5EF4-FFF2-40B4-BE49-F238E27FC236}">
                <a16:creationId xmlns:a16="http://schemas.microsoft.com/office/drawing/2014/main" id="{1714C642-428B-244D-4B2A-F46832F4D0B7}"/>
              </a:ext>
            </a:extLst>
          </p:cNvPr>
          <p:cNvSpPr txBox="1">
            <a:spLocks/>
          </p:cNvSpPr>
          <p:nvPr/>
        </p:nvSpPr>
        <p:spPr>
          <a:xfrm>
            <a:off x="1066800" y="680883"/>
            <a:ext cx="10363200" cy="1066800"/>
          </a:xfrm>
          <a:prstGeom prst="rect">
            <a:avLst/>
          </a:prstGeom>
        </p:spPr>
        <p:txBody>
          <a:bodyPr/>
          <a:lstStyle>
            <a:lvl1pPr algn="ctr" rtl="0" eaLnBrk="1" fontAlgn="base" hangingPunct="1">
              <a:spcBef>
                <a:spcPct val="0"/>
              </a:spcBef>
              <a:spcAft>
                <a:spcPct val="0"/>
              </a:spcAft>
              <a:defRPr sz="24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a:lstStyle>
          <a:p>
            <a:r>
              <a:rPr lang="en-US" dirty="0"/>
              <a:t>NBA-MMS and UWB Driven MMS</a:t>
            </a:r>
          </a:p>
        </p:txBody>
      </p:sp>
      <p:sp>
        <p:nvSpPr>
          <p:cNvPr id="23" name="Speech Bubble: Rectangle 22">
            <a:extLst>
              <a:ext uri="{FF2B5EF4-FFF2-40B4-BE49-F238E27FC236}">
                <a16:creationId xmlns:a16="http://schemas.microsoft.com/office/drawing/2014/main" id="{302A01EA-485B-D04B-D0BC-2D5CE5C574D0}"/>
              </a:ext>
            </a:extLst>
          </p:cNvPr>
          <p:cNvSpPr/>
          <p:nvPr/>
        </p:nvSpPr>
        <p:spPr bwMode="auto">
          <a:xfrm>
            <a:off x="8179426" y="3576320"/>
            <a:ext cx="1524149" cy="637807"/>
          </a:xfrm>
          <a:prstGeom prst="wedgeRectCallout">
            <a:avLst>
              <a:gd name="adj1" fmla="val -68828"/>
              <a:gd name="adj2" fmla="val -205118"/>
            </a:avLst>
          </a:prstGeom>
          <a:solidFill>
            <a:srgbClr val="FFFF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Times New Roman" panose="02020603050405020304" pitchFamily="18" charset="0"/>
              </a:rPr>
              <a:t>SYNC and SFD for fragment reception</a:t>
            </a:r>
            <a:endParaRPr kumimoji="0" lang="en-US" sz="1200" b="0" i="0" u="none" strike="noStrike" cap="none" normalizeH="0" baseline="0" dirty="0">
              <a:ln>
                <a:noFill/>
              </a:ln>
              <a:solidFill>
                <a:schemeClr val="tx1"/>
              </a:solidFill>
              <a:effectLst/>
              <a:latin typeface="Times New Roman" panose="02020603050405020304" pitchFamily="18" charset="0"/>
            </a:endParaRPr>
          </a:p>
        </p:txBody>
      </p:sp>
      <p:sp>
        <p:nvSpPr>
          <p:cNvPr id="24" name="Slide Number Placeholder 5">
            <a:extLst>
              <a:ext uri="{FF2B5EF4-FFF2-40B4-BE49-F238E27FC236}">
                <a16:creationId xmlns:a16="http://schemas.microsoft.com/office/drawing/2014/main" id="{CD876C5B-EA98-CE44-EDDA-922E621A668C}"/>
              </a:ext>
            </a:extLst>
          </p:cNvPr>
          <p:cNvSpPr txBox="1">
            <a:spLocks/>
          </p:cNvSpPr>
          <p:nvPr/>
        </p:nvSpPr>
        <p:spPr bwMode="auto">
          <a:xfrm>
            <a:off x="5879101" y="6475413"/>
            <a:ext cx="53540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0" indent="0" algn="l" rtl="0" eaLnBrk="1" fontAlgn="base" hangingPunct="1">
              <a:lnSpc>
                <a:spcPct val="100000"/>
              </a:lnSpc>
              <a:spcBef>
                <a:spcPts val="0"/>
              </a:spcBef>
              <a:spcAft>
                <a:spcPct val="0"/>
              </a:spcAft>
              <a:buNone/>
              <a:defRPr sz="2200" b="1" i="0" kern="1200">
                <a:solidFill>
                  <a:schemeClr val="tx2"/>
                </a:solidFill>
                <a:latin typeface="Poppins SemiBold" pitchFamily="2" charset="77"/>
                <a:ea typeface="+mn-ea"/>
                <a:cs typeface="Poppins SemiBold" pitchFamily="2" charset="77"/>
              </a:defRPr>
            </a:lvl1pPr>
            <a:lvl2pPr marL="4572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2pPr>
            <a:lvl3pPr marL="9144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3pPr>
            <a:lvl4pPr marL="13716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4pPr>
            <a:lvl5pPr marL="18288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0" hangingPunct="0">
              <a:spcBef>
                <a:spcPct val="0"/>
              </a:spcBef>
              <a:defRPr/>
            </a:pPr>
            <a:r>
              <a:rPr lang="en-US" altLang="en-US" sz="1200" b="0">
                <a:solidFill>
                  <a:srgbClr val="000000"/>
                </a:solidFill>
                <a:latin typeface="Times New Roman" panose="02020603050405020304" pitchFamily="18" charset="0"/>
                <a:cs typeface="+mn-cs"/>
              </a:rPr>
              <a:t>Slide </a:t>
            </a:r>
            <a:fld id="{96EDDC46-E58E-0248-8CAF-96DF08F8D1CD}" type="slidenum">
              <a:rPr lang="en-US" altLang="en-US" sz="1200" b="0" smtClean="0">
                <a:solidFill>
                  <a:srgbClr val="000000"/>
                </a:solidFill>
                <a:latin typeface="Times New Roman" panose="02020603050405020304" pitchFamily="18" charset="0"/>
                <a:cs typeface="+mn-cs"/>
              </a:rPr>
              <a:pPr algn="ctr" eaLnBrk="0" hangingPunct="0">
                <a:spcBef>
                  <a:spcPct val="0"/>
                </a:spcBef>
                <a:defRPr/>
              </a:pPr>
              <a:t>3</a:t>
            </a:fld>
            <a:endParaRPr lang="en-US" altLang="en-US" sz="1200" b="0" dirty="0">
              <a:solidFill>
                <a:srgbClr val="000000"/>
              </a:solidFill>
              <a:latin typeface="Times New Roman" panose="02020603050405020304" pitchFamily="18" charset="0"/>
              <a:cs typeface="+mn-cs"/>
            </a:endParaRPr>
          </a:p>
        </p:txBody>
      </p:sp>
      <p:sp>
        <p:nvSpPr>
          <p:cNvPr id="25" name="Date Placeholder 3">
            <a:extLst>
              <a:ext uri="{FF2B5EF4-FFF2-40B4-BE49-F238E27FC236}">
                <a16:creationId xmlns:a16="http://schemas.microsoft.com/office/drawing/2014/main" id="{915B60A2-F6EE-83A6-1FA7-9ABCE31573DE}"/>
              </a:ext>
            </a:extLst>
          </p:cNvPr>
          <p:cNvSpPr txBox="1">
            <a:spLocks/>
          </p:cNvSpPr>
          <p:nvPr/>
        </p:nvSpPr>
        <p:spPr>
          <a:xfrm>
            <a:off x="914400" y="37828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33" name="Footer Placeholder 4">
            <a:extLst>
              <a:ext uri="{FF2B5EF4-FFF2-40B4-BE49-F238E27FC236}">
                <a16:creationId xmlns:a16="http://schemas.microsoft.com/office/drawing/2014/main" id="{D17D4D16-DEE8-4074-4E6A-ADDB1494C55C}"/>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sp>
        <p:nvSpPr>
          <p:cNvPr id="37" name="Rectangle 36">
            <a:extLst>
              <a:ext uri="{FF2B5EF4-FFF2-40B4-BE49-F238E27FC236}">
                <a16:creationId xmlns:a16="http://schemas.microsoft.com/office/drawing/2014/main" id="{F4D1F477-B8E0-91AA-BE31-38FFEC82404D}"/>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1290848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6548F17B-E715-4C58-891C-202B2DE632C5}"/>
              </a:ext>
            </a:extLst>
          </p:cNvPr>
          <p:cNvPicPr>
            <a:picLocks noChangeAspect="1"/>
          </p:cNvPicPr>
          <p:nvPr/>
        </p:nvPicPr>
        <p:blipFill>
          <a:blip r:embed="rId2"/>
          <a:stretch>
            <a:fillRect/>
          </a:stretch>
        </p:blipFill>
        <p:spPr>
          <a:xfrm>
            <a:off x="3983084" y="3328249"/>
            <a:ext cx="4315095" cy="1403982"/>
          </a:xfrm>
          <a:prstGeom prst="rect">
            <a:avLst/>
          </a:prstGeom>
        </p:spPr>
      </p:pic>
      <p:sp>
        <p:nvSpPr>
          <p:cNvPr id="10" name="Title 9">
            <a:extLst>
              <a:ext uri="{FF2B5EF4-FFF2-40B4-BE49-F238E27FC236}">
                <a16:creationId xmlns:a16="http://schemas.microsoft.com/office/drawing/2014/main" id="{49C87CED-2D2A-7478-8639-168F5367F027}"/>
              </a:ext>
            </a:extLst>
          </p:cNvPr>
          <p:cNvSpPr>
            <a:spLocks noGrp="1"/>
          </p:cNvSpPr>
          <p:nvPr>
            <p:ph type="title"/>
          </p:nvPr>
        </p:nvSpPr>
        <p:spPr/>
        <p:txBody>
          <a:bodyPr/>
          <a:lstStyle/>
          <a:p>
            <a:r>
              <a:rPr lang="en-US" dirty="0"/>
              <a:t>Impact on protocol - When you have to use SP0</a:t>
            </a:r>
          </a:p>
        </p:txBody>
      </p:sp>
      <p:sp>
        <p:nvSpPr>
          <p:cNvPr id="11" name="Content Placeholder 10">
            <a:extLst>
              <a:ext uri="{FF2B5EF4-FFF2-40B4-BE49-F238E27FC236}">
                <a16:creationId xmlns:a16="http://schemas.microsoft.com/office/drawing/2014/main" id="{5C05068F-14AE-FC27-43B9-A6B59B9C2760}"/>
              </a:ext>
            </a:extLst>
          </p:cNvPr>
          <p:cNvSpPr>
            <a:spLocks noGrp="1"/>
          </p:cNvSpPr>
          <p:nvPr>
            <p:ph idx="1"/>
          </p:nvPr>
        </p:nvSpPr>
        <p:spPr>
          <a:xfrm>
            <a:off x="914400" y="5283199"/>
            <a:ext cx="10363200" cy="1066799"/>
          </a:xfrm>
        </p:spPr>
        <p:txBody>
          <a:bodyPr/>
          <a:lstStyle/>
          <a:p>
            <a:r>
              <a:rPr lang="en-US" sz="1800" dirty="0"/>
              <a:t>When short- or long-term parameters are to be set or requested, the Poll and Response SP0 frames have message content and SP0 has to be used.</a:t>
            </a:r>
          </a:p>
          <a:p>
            <a:r>
              <a:rPr lang="en-US" sz="1800" dirty="0"/>
              <a:t>The default value is 1, and unless all the devices agree, SP0 is used.</a:t>
            </a:r>
          </a:p>
          <a:p>
            <a:pPr marL="0" indent="0">
              <a:buNone/>
            </a:pPr>
            <a:endParaRPr lang="en-US" sz="1800" dirty="0"/>
          </a:p>
        </p:txBody>
      </p:sp>
      <p:pic>
        <p:nvPicPr>
          <p:cNvPr id="14" name="Picture 13">
            <a:extLst>
              <a:ext uri="{FF2B5EF4-FFF2-40B4-BE49-F238E27FC236}">
                <a16:creationId xmlns:a16="http://schemas.microsoft.com/office/drawing/2014/main" id="{42633CF5-9325-889E-5EAA-D0803A8213F3}"/>
              </a:ext>
            </a:extLst>
          </p:cNvPr>
          <p:cNvPicPr>
            <a:picLocks noChangeAspect="1"/>
          </p:cNvPicPr>
          <p:nvPr/>
        </p:nvPicPr>
        <p:blipFill>
          <a:blip r:embed="rId3"/>
          <a:stretch>
            <a:fillRect/>
          </a:stretch>
        </p:blipFill>
        <p:spPr>
          <a:xfrm>
            <a:off x="2015851" y="2799032"/>
            <a:ext cx="7116168" cy="2448267"/>
          </a:xfrm>
          <a:prstGeom prst="rect">
            <a:avLst/>
          </a:prstGeom>
        </p:spPr>
      </p:pic>
      <p:grpSp>
        <p:nvGrpSpPr>
          <p:cNvPr id="21" name="Group 20">
            <a:extLst>
              <a:ext uri="{FF2B5EF4-FFF2-40B4-BE49-F238E27FC236}">
                <a16:creationId xmlns:a16="http://schemas.microsoft.com/office/drawing/2014/main" id="{1BA5B75A-AB60-258A-B755-375FD0A6B0E7}"/>
              </a:ext>
            </a:extLst>
          </p:cNvPr>
          <p:cNvGrpSpPr/>
          <p:nvPr/>
        </p:nvGrpSpPr>
        <p:grpSpPr>
          <a:xfrm>
            <a:off x="2015851" y="1313146"/>
            <a:ext cx="7683533" cy="1327713"/>
            <a:chOff x="2015851" y="1313146"/>
            <a:chExt cx="7683533" cy="1327713"/>
          </a:xfrm>
        </p:grpSpPr>
        <p:pic>
          <p:nvPicPr>
            <p:cNvPr id="22" name="Picture 21">
              <a:extLst>
                <a:ext uri="{FF2B5EF4-FFF2-40B4-BE49-F238E27FC236}">
                  <a16:creationId xmlns:a16="http://schemas.microsoft.com/office/drawing/2014/main" id="{B77E9844-9A51-6A8B-2993-C794AFD2AED8}"/>
                </a:ext>
              </a:extLst>
            </p:cNvPr>
            <p:cNvPicPr>
              <a:picLocks noChangeAspect="1"/>
            </p:cNvPicPr>
            <p:nvPr/>
          </p:nvPicPr>
          <p:blipFill>
            <a:blip r:embed="rId4"/>
            <a:stretch>
              <a:fillRect/>
            </a:stretch>
          </p:blipFill>
          <p:spPr>
            <a:xfrm>
              <a:off x="2764433" y="1313146"/>
              <a:ext cx="5741217" cy="1047332"/>
            </a:xfrm>
            <a:prstGeom prst="rect">
              <a:avLst/>
            </a:prstGeom>
            <a:ln>
              <a:noFill/>
            </a:ln>
            <a:effectLst>
              <a:outerShdw blurRad="292100" dist="139700" dir="2700000" algn="tl" rotWithShape="0">
                <a:srgbClr val="333333">
                  <a:alpha val="65000"/>
                </a:srgbClr>
              </a:outerShdw>
            </a:effectLst>
          </p:spPr>
        </p:pic>
        <p:pic>
          <p:nvPicPr>
            <p:cNvPr id="23" name="Picture 22">
              <a:extLst>
                <a:ext uri="{FF2B5EF4-FFF2-40B4-BE49-F238E27FC236}">
                  <a16:creationId xmlns:a16="http://schemas.microsoft.com/office/drawing/2014/main" id="{E5D50281-A9A1-A328-FD86-4BED1D353E3C}"/>
                </a:ext>
              </a:extLst>
            </p:cNvPr>
            <p:cNvPicPr>
              <a:picLocks noChangeAspect="1"/>
            </p:cNvPicPr>
            <p:nvPr/>
          </p:nvPicPr>
          <p:blipFill>
            <a:blip r:embed="rId5"/>
            <a:stretch>
              <a:fillRect/>
            </a:stretch>
          </p:blipFill>
          <p:spPr>
            <a:xfrm>
              <a:off x="2015851" y="1639395"/>
              <a:ext cx="5748862" cy="1001464"/>
            </a:xfrm>
            <a:prstGeom prst="rect">
              <a:avLst/>
            </a:prstGeom>
            <a:ln>
              <a:noFill/>
            </a:ln>
            <a:effectLst>
              <a:outerShdw blurRad="292100" dist="139700" dir="2700000" algn="tl" rotWithShape="0">
                <a:srgbClr val="333333">
                  <a:alpha val="65000"/>
                </a:srgbClr>
              </a:outerShdw>
            </a:effectLst>
          </p:spPr>
        </p:pic>
        <p:sp>
          <p:nvSpPr>
            <p:cNvPr id="24" name="Speech Bubble: Rectangle 23">
              <a:extLst>
                <a:ext uri="{FF2B5EF4-FFF2-40B4-BE49-F238E27FC236}">
                  <a16:creationId xmlns:a16="http://schemas.microsoft.com/office/drawing/2014/main" id="{ACDE75F8-BEE9-7055-C642-E2126A493B5F}"/>
                </a:ext>
              </a:extLst>
            </p:cNvPr>
            <p:cNvSpPr/>
            <p:nvPr/>
          </p:nvSpPr>
          <p:spPr bwMode="auto">
            <a:xfrm>
              <a:off x="8002995" y="2279630"/>
              <a:ext cx="1696389" cy="315168"/>
            </a:xfrm>
            <a:prstGeom prst="wedgeRectCallout">
              <a:avLst>
                <a:gd name="adj1" fmla="val -69463"/>
                <a:gd name="adj2" fmla="val -51123"/>
              </a:avLst>
            </a:prstGeom>
            <a:solidFill>
              <a:schemeClr val="accent1"/>
            </a:solidFill>
            <a:ln w="381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Times New Roman" panose="02020603050405020304" pitchFamily="18" charset="0"/>
                </a:rPr>
                <a:t>Control Field valu</a:t>
              </a:r>
              <a:r>
                <a:rPr lang="en-US" sz="1200" dirty="0">
                  <a:latin typeface="Times New Roman" panose="02020603050405020304" pitchFamily="18" charset="0"/>
                </a:rPr>
                <a:t>e 1</a:t>
              </a:r>
              <a:endParaRPr kumimoji="0" lang="en-US" sz="1200" b="0" i="0" u="none" strike="noStrike" cap="none" normalizeH="0" baseline="0" dirty="0">
                <a:ln>
                  <a:noFill/>
                </a:ln>
                <a:solidFill>
                  <a:schemeClr val="tx1"/>
                </a:solidFill>
                <a:effectLst/>
                <a:latin typeface="Times New Roman" panose="02020603050405020304" pitchFamily="18" charset="0"/>
              </a:endParaRPr>
            </a:p>
          </p:txBody>
        </p:sp>
        <p:sp>
          <p:nvSpPr>
            <p:cNvPr id="25" name="Speech Bubble: Rectangle 24">
              <a:extLst>
                <a:ext uri="{FF2B5EF4-FFF2-40B4-BE49-F238E27FC236}">
                  <a16:creationId xmlns:a16="http://schemas.microsoft.com/office/drawing/2014/main" id="{C178A7FD-6D51-8DB4-5E07-3C96493AF940}"/>
                </a:ext>
              </a:extLst>
            </p:cNvPr>
            <p:cNvSpPr/>
            <p:nvPr/>
          </p:nvSpPr>
          <p:spPr bwMode="auto">
            <a:xfrm>
              <a:off x="8002995" y="1758068"/>
              <a:ext cx="1696389" cy="315168"/>
            </a:xfrm>
            <a:prstGeom prst="wedgeRectCallout">
              <a:avLst>
                <a:gd name="adj1" fmla="val -68303"/>
                <a:gd name="adj2" fmla="val 48708"/>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Times New Roman" panose="02020603050405020304" pitchFamily="18" charset="0"/>
                </a:rPr>
                <a:t>All Control Field values</a:t>
              </a:r>
            </a:p>
          </p:txBody>
        </p:sp>
      </p:grpSp>
      <p:sp>
        <p:nvSpPr>
          <p:cNvPr id="26" name="Slide Number Placeholder 5">
            <a:extLst>
              <a:ext uri="{FF2B5EF4-FFF2-40B4-BE49-F238E27FC236}">
                <a16:creationId xmlns:a16="http://schemas.microsoft.com/office/drawing/2014/main" id="{6D00370C-5936-B58C-DE32-4F55EE229E5A}"/>
              </a:ext>
            </a:extLst>
          </p:cNvPr>
          <p:cNvSpPr>
            <a:spLocks noGrp="1"/>
          </p:cNvSpPr>
          <p:nvPr>
            <p:ph type="sldNum" sz="quarter" idx="12"/>
          </p:nvPr>
        </p:nvSpPr>
        <p:spPr>
          <a:xfrm>
            <a:off x="5879101" y="6475413"/>
            <a:ext cx="535403" cy="184666"/>
          </a:xfr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Slide </a:t>
            </a:r>
            <a:fld id="{96EDDC46-E58E-0248-8CAF-96DF08F8D1CD}"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ctr" defTabSz="914400" rtl="0" eaLnBrk="0" fontAlgn="base" latinLnBrk="0" hangingPunct="0">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27" name="Date Placeholder 3">
            <a:extLst>
              <a:ext uri="{FF2B5EF4-FFF2-40B4-BE49-F238E27FC236}">
                <a16:creationId xmlns:a16="http://schemas.microsoft.com/office/drawing/2014/main" id="{5B0A0380-0190-72FA-2E7B-CDB3980D7178}"/>
              </a:ext>
            </a:extLst>
          </p:cNvPr>
          <p:cNvSpPr txBox="1">
            <a:spLocks/>
          </p:cNvSpPr>
          <p:nvPr/>
        </p:nvSpPr>
        <p:spPr>
          <a:xfrm>
            <a:off x="914400" y="38844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28" name="Footer Placeholder 4">
            <a:extLst>
              <a:ext uri="{FF2B5EF4-FFF2-40B4-BE49-F238E27FC236}">
                <a16:creationId xmlns:a16="http://schemas.microsoft.com/office/drawing/2014/main" id="{DD68F46F-8F14-42D4-7BC0-60D1986EB3DC}"/>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sp>
        <p:nvSpPr>
          <p:cNvPr id="29" name="Rectangle 28">
            <a:extLst>
              <a:ext uri="{FF2B5EF4-FFF2-40B4-BE49-F238E27FC236}">
                <a16:creationId xmlns:a16="http://schemas.microsoft.com/office/drawing/2014/main" id="{67F60AC6-AC5A-0F7A-B4FD-1BE319073B54}"/>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2044443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CA406-3BFF-E153-9BA1-73BEBA33D20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C706D15-3409-15BF-43D4-3F248FA959A7}"/>
              </a:ext>
            </a:extLst>
          </p:cNvPr>
          <p:cNvSpPr txBox="1">
            <a:spLocks/>
          </p:cNvSpPr>
          <p:nvPr/>
        </p:nvSpPr>
        <p:spPr>
          <a:xfrm>
            <a:off x="914400" y="685800"/>
            <a:ext cx="10363200" cy="1066800"/>
          </a:xfrm>
          <a:prstGeom prst="rect">
            <a:avLst/>
          </a:prstGeom>
        </p:spPr>
        <p:txBody>
          <a:bodyPr/>
          <a:lstStyle>
            <a:lvl1pPr algn="ctr" rtl="0" eaLnBrk="1" fontAlgn="base" hangingPunct="1">
              <a:spcBef>
                <a:spcPct val="0"/>
              </a:spcBef>
              <a:spcAft>
                <a:spcPct val="0"/>
              </a:spcAft>
              <a:defRPr sz="24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a:lstStyle>
          <a:p>
            <a:r>
              <a:rPr lang="en-US" dirty="0"/>
              <a:t>Impact on protocol - When you don’t necessarily need the SP0</a:t>
            </a:r>
          </a:p>
        </p:txBody>
      </p:sp>
      <p:grpSp>
        <p:nvGrpSpPr>
          <p:cNvPr id="36" name="Group 35">
            <a:extLst>
              <a:ext uri="{FF2B5EF4-FFF2-40B4-BE49-F238E27FC236}">
                <a16:creationId xmlns:a16="http://schemas.microsoft.com/office/drawing/2014/main" id="{7A74C38A-3D44-B5FA-AFC1-DBA88444A55B}"/>
              </a:ext>
            </a:extLst>
          </p:cNvPr>
          <p:cNvGrpSpPr/>
          <p:nvPr/>
        </p:nvGrpSpPr>
        <p:grpSpPr>
          <a:xfrm>
            <a:off x="463100" y="2718095"/>
            <a:ext cx="11101725" cy="3019927"/>
            <a:chOff x="463100" y="2545047"/>
            <a:chExt cx="11101725" cy="3019927"/>
          </a:xfrm>
        </p:grpSpPr>
        <p:pic>
          <p:nvPicPr>
            <p:cNvPr id="26" name="Picture 25">
              <a:extLst>
                <a:ext uri="{FF2B5EF4-FFF2-40B4-BE49-F238E27FC236}">
                  <a16:creationId xmlns:a16="http://schemas.microsoft.com/office/drawing/2014/main" id="{24C5EC2A-99F8-0C65-CA2C-F9FAA1A35703}"/>
                </a:ext>
              </a:extLst>
            </p:cNvPr>
            <p:cNvPicPr>
              <a:picLocks noChangeAspect="1"/>
            </p:cNvPicPr>
            <p:nvPr/>
          </p:nvPicPr>
          <p:blipFill>
            <a:blip r:embed="rId2"/>
            <a:stretch>
              <a:fillRect/>
            </a:stretch>
          </p:blipFill>
          <p:spPr>
            <a:xfrm>
              <a:off x="6796973" y="2847825"/>
              <a:ext cx="4329612" cy="1089648"/>
            </a:xfrm>
            <a:prstGeom prst="rect">
              <a:avLst/>
            </a:prstGeom>
          </p:spPr>
        </p:pic>
        <p:grpSp>
          <p:nvGrpSpPr>
            <p:cNvPr id="18" name="Group 17">
              <a:extLst>
                <a:ext uri="{FF2B5EF4-FFF2-40B4-BE49-F238E27FC236}">
                  <a16:creationId xmlns:a16="http://schemas.microsoft.com/office/drawing/2014/main" id="{258BFD18-207A-2EFA-D29D-7D77C558E33A}"/>
                </a:ext>
              </a:extLst>
            </p:cNvPr>
            <p:cNvGrpSpPr/>
            <p:nvPr/>
          </p:nvGrpSpPr>
          <p:grpSpPr>
            <a:xfrm>
              <a:off x="463100" y="2545047"/>
              <a:ext cx="5588269" cy="3019927"/>
              <a:chOff x="6429560" y="2847975"/>
              <a:chExt cx="4952815" cy="2676525"/>
            </a:xfrm>
          </p:grpSpPr>
          <p:sp>
            <p:nvSpPr>
              <p:cNvPr id="22" name="Rectangle 21">
                <a:extLst>
                  <a:ext uri="{FF2B5EF4-FFF2-40B4-BE49-F238E27FC236}">
                    <a16:creationId xmlns:a16="http://schemas.microsoft.com/office/drawing/2014/main" id="{87B927F0-D876-3B46-A521-E83E9A9B7834}"/>
                  </a:ext>
                </a:extLst>
              </p:cNvPr>
              <p:cNvSpPr/>
              <p:nvPr/>
            </p:nvSpPr>
            <p:spPr>
              <a:xfrm>
                <a:off x="6429560" y="2847975"/>
                <a:ext cx="4952815" cy="26765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64008" bIns="64008" rtlCol="0" anchor="t"/>
              <a:lstStyle/>
              <a:p>
                <a:pPr algn="l"/>
                <a:endParaRPr lang="en-US" dirty="0">
                  <a:latin typeface="Poppins SemiBold" panose="00000700000000000000" pitchFamily="2" charset="0"/>
                  <a:cs typeface="Poppins SemiBold" panose="00000700000000000000" pitchFamily="2" charset="0"/>
                </a:endParaRPr>
              </a:p>
            </p:txBody>
          </p:sp>
          <p:pic>
            <p:nvPicPr>
              <p:cNvPr id="23" name="Picture 22">
                <a:extLst>
                  <a:ext uri="{FF2B5EF4-FFF2-40B4-BE49-F238E27FC236}">
                    <a16:creationId xmlns:a16="http://schemas.microsoft.com/office/drawing/2014/main" id="{C2369F10-3E69-9FCF-380B-F15E3A9D4C42}"/>
                  </a:ext>
                </a:extLst>
              </p:cNvPr>
              <p:cNvPicPr>
                <a:picLocks noChangeAspect="1"/>
              </p:cNvPicPr>
              <p:nvPr/>
            </p:nvPicPr>
            <p:blipFill>
              <a:blip r:embed="rId3"/>
              <a:stretch>
                <a:fillRect/>
              </a:stretch>
            </p:blipFill>
            <p:spPr>
              <a:xfrm>
                <a:off x="6477185" y="4124833"/>
                <a:ext cx="4854260" cy="965742"/>
              </a:xfrm>
              <a:prstGeom prst="rect">
                <a:avLst/>
              </a:prstGeom>
            </p:spPr>
          </p:pic>
          <p:pic>
            <p:nvPicPr>
              <p:cNvPr id="24" name="Picture 23">
                <a:extLst>
                  <a:ext uri="{FF2B5EF4-FFF2-40B4-BE49-F238E27FC236}">
                    <a16:creationId xmlns:a16="http://schemas.microsoft.com/office/drawing/2014/main" id="{C8884132-1D7D-CD37-CB29-EFD48375C9D1}"/>
                  </a:ext>
                </a:extLst>
              </p:cNvPr>
              <p:cNvPicPr>
                <a:picLocks noChangeAspect="1"/>
              </p:cNvPicPr>
              <p:nvPr/>
            </p:nvPicPr>
            <p:blipFill>
              <a:blip r:embed="rId4"/>
              <a:stretch>
                <a:fillRect/>
              </a:stretch>
            </p:blipFill>
            <p:spPr>
              <a:xfrm>
                <a:off x="6868082" y="3145862"/>
                <a:ext cx="4072467" cy="965742"/>
              </a:xfrm>
              <a:prstGeom prst="rect">
                <a:avLst/>
              </a:prstGeom>
            </p:spPr>
          </p:pic>
        </p:grpSp>
        <p:sp>
          <p:nvSpPr>
            <p:cNvPr id="25" name="TextBox 24">
              <a:extLst>
                <a:ext uri="{FF2B5EF4-FFF2-40B4-BE49-F238E27FC236}">
                  <a16:creationId xmlns:a16="http://schemas.microsoft.com/office/drawing/2014/main" id="{5B5108D1-A79D-F1A7-2246-D3311B21A104}"/>
                </a:ext>
              </a:extLst>
            </p:cNvPr>
            <p:cNvSpPr txBox="1"/>
            <p:nvPr/>
          </p:nvSpPr>
          <p:spPr>
            <a:xfrm>
              <a:off x="1119945" y="5228725"/>
              <a:ext cx="4104008" cy="307777"/>
            </a:xfrm>
            <a:prstGeom prst="rect">
              <a:avLst/>
            </a:prstGeom>
            <a:noFill/>
          </p:spPr>
          <p:txBody>
            <a:bodyPr wrap="none" rtlCol="0">
              <a:spAutoFit/>
            </a:bodyPr>
            <a:lstStyle/>
            <a:p>
              <a:pPr algn="ctr"/>
              <a:r>
                <a:rPr lang="en-US" sz="1400" dirty="0"/>
                <a:t>Poll compact frame content (Control field value 0)</a:t>
              </a:r>
            </a:p>
          </p:txBody>
        </p:sp>
        <p:pic>
          <p:nvPicPr>
            <p:cNvPr id="27" name="Picture 26">
              <a:extLst>
                <a:ext uri="{FF2B5EF4-FFF2-40B4-BE49-F238E27FC236}">
                  <a16:creationId xmlns:a16="http://schemas.microsoft.com/office/drawing/2014/main" id="{FE3EFC39-AA84-29FF-040F-27EB25E9991C}"/>
                </a:ext>
              </a:extLst>
            </p:cNvPr>
            <p:cNvPicPr>
              <a:picLocks noChangeAspect="1"/>
            </p:cNvPicPr>
            <p:nvPr/>
          </p:nvPicPr>
          <p:blipFill>
            <a:blip r:embed="rId5"/>
            <a:stretch>
              <a:fillRect/>
            </a:stretch>
          </p:blipFill>
          <p:spPr>
            <a:xfrm>
              <a:off x="6338598" y="3935605"/>
              <a:ext cx="5226227" cy="1232707"/>
            </a:xfrm>
            <a:prstGeom prst="rect">
              <a:avLst/>
            </a:prstGeom>
          </p:spPr>
        </p:pic>
        <p:sp>
          <p:nvSpPr>
            <p:cNvPr id="28" name="TextBox 27">
              <a:extLst>
                <a:ext uri="{FF2B5EF4-FFF2-40B4-BE49-F238E27FC236}">
                  <a16:creationId xmlns:a16="http://schemas.microsoft.com/office/drawing/2014/main" id="{F8C7D325-2051-1186-5BF1-91FDF1F6C8C3}"/>
                </a:ext>
              </a:extLst>
            </p:cNvPr>
            <p:cNvSpPr txBox="1"/>
            <p:nvPr/>
          </p:nvSpPr>
          <p:spPr>
            <a:xfrm>
              <a:off x="6621592" y="5228725"/>
              <a:ext cx="4660250" cy="307777"/>
            </a:xfrm>
            <a:prstGeom prst="rect">
              <a:avLst/>
            </a:prstGeom>
            <a:noFill/>
          </p:spPr>
          <p:txBody>
            <a:bodyPr wrap="none" rtlCol="0">
              <a:spAutoFit/>
            </a:bodyPr>
            <a:lstStyle/>
            <a:p>
              <a:pPr algn="ctr"/>
              <a:r>
                <a:rPr lang="en-US" sz="1400" dirty="0"/>
                <a:t>Response compact frame content (Control field value 0) </a:t>
              </a:r>
            </a:p>
          </p:txBody>
        </p:sp>
      </p:grpSp>
      <p:grpSp>
        <p:nvGrpSpPr>
          <p:cNvPr id="35" name="Group 34">
            <a:extLst>
              <a:ext uri="{FF2B5EF4-FFF2-40B4-BE49-F238E27FC236}">
                <a16:creationId xmlns:a16="http://schemas.microsoft.com/office/drawing/2014/main" id="{0C133C11-E9C7-8FE6-5A42-157AACDCF888}"/>
              </a:ext>
            </a:extLst>
          </p:cNvPr>
          <p:cNvGrpSpPr/>
          <p:nvPr/>
        </p:nvGrpSpPr>
        <p:grpSpPr>
          <a:xfrm>
            <a:off x="2015851" y="1313146"/>
            <a:ext cx="7683533" cy="1327713"/>
            <a:chOff x="2015851" y="1313146"/>
            <a:chExt cx="7683533" cy="1327713"/>
          </a:xfrm>
        </p:grpSpPr>
        <p:pic>
          <p:nvPicPr>
            <p:cNvPr id="34" name="Picture 33">
              <a:extLst>
                <a:ext uri="{FF2B5EF4-FFF2-40B4-BE49-F238E27FC236}">
                  <a16:creationId xmlns:a16="http://schemas.microsoft.com/office/drawing/2014/main" id="{F62B3710-4DB5-00D8-A74A-34CD401E5BD8}"/>
                </a:ext>
              </a:extLst>
            </p:cNvPr>
            <p:cNvPicPr>
              <a:picLocks noChangeAspect="1"/>
            </p:cNvPicPr>
            <p:nvPr/>
          </p:nvPicPr>
          <p:blipFill>
            <a:blip r:embed="rId6"/>
            <a:stretch>
              <a:fillRect/>
            </a:stretch>
          </p:blipFill>
          <p:spPr>
            <a:xfrm>
              <a:off x="2764433" y="1313146"/>
              <a:ext cx="5741217" cy="1047332"/>
            </a:xfrm>
            <a:prstGeom prst="rect">
              <a:avLst/>
            </a:prstGeom>
            <a:ln>
              <a:noFill/>
            </a:ln>
            <a:effectLst>
              <a:outerShdw blurRad="292100" dist="139700" dir="2700000" algn="tl" rotWithShape="0">
                <a:srgbClr val="333333">
                  <a:alpha val="65000"/>
                </a:srgbClr>
              </a:outerShdw>
            </a:effectLst>
          </p:spPr>
        </p:pic>
        <p:pic>
          <p:nvPicPr>
            <p:cNvPr id="32" name="Picture 31">
              <a:extLst>
                <a:ext uri="{FF2B5EF4-FFF2-40B4-BE49-F238E27FC236}">
                  <a16:creationId xmlns:a16="http://schemas.microsoft.com/office/drawing/2014/main" id="{2F24C683-2643-1DA8-B3F6-DB74FF15F74B}"/>
                </a:ext>
              </a:extLst>
            </p:cNvPr>
            <p:cNvPicPr>
              <a:picLocks noChangeAspect="1"/>
            </p:cNvPicPr>
            <p:nvPr/>
          </p:nvPicPr>
          <p:blipFill>
            <a:blip r:embed="rId7"/>
            <a:stretch>
              <a:fillRect/>
            </a:stretch>
          </p:blipFill>
          <p:spPr>
            <a:xfrm>
              <a:off x="2015851" y="1639395"/>
              <a:ext cx="5748862" cy="1001464"/>
            </a:xfrm>
            <a:prstGeom prst="rect">
              <a:avLst/>
            </a:prstGeom>
            <a:ln>
              <a:noFill/>
            </a:ln>
            <a:effectLst>
              <a:outerShdw blurRad="292100" dist="139700" dir="2700000" algn="tl" rotWithShape="0">
                <a:srgbClr val="333333">
                  <a:alpha val="65000"/>
                </a:srgbClr>
              </a:outerShdw>
            </a:effectLst>
          </p:spPr>
        </p:pic>
        <p:sp>
          <p:nvSpPr>
            <p:cNvPr id="29" name="Speech Bubble: Rectangle 28">
              <a:extLst>
                <a:ext uri="{FF2B5EF4-FFF2-40B4-BE49-F238E27FC236}">
                  <a16:creationId xmlns:a16="http://schemas.microsoft.com/office/drawing/2014/main" id="{597E603D-9CFC-2E2D-7574-F8649B2F1F19}"/>
                </a:ext>
              </a:extLst>
            </p:cNvPr>
            <p:cNvSpPr/>
            <p:nvPr/>
          </p:nvSpPr>
          <p:spPr bwMode="auto">
            <a:xfrm>
              <a:off x="8002995" y="2279630"/>
              <a:ext cx="1696389" cy="315168"/>
            </a:xfrm>
            <a:prstGeom prst="wedgeRectCallout">
              <a:avLst>
                <a:gd name="adj1" fmla="val -69463"/>
                <a:gd name="adj2" fmla="val -51123"/>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Times New Roman" panose="02020603050405020304" pitchFamily="18" charset="0"/>
                </a:rPr>
                <a:t>Control Field valu</a:t>
              </a:r>
              <a:r>
                <a:rPr lang="en-US" sz="1200" dirty="0">
                  <a:latin typeface="Times New Roman" panose="02020603050405020304" pitchFamily="18" charset="0"/>
                </a:rPr>
                <a:t>e 1</a:t>
              </a:r>
              <a:endParaRPr kumimoji="0" lang="en-US" sz="1200" b="0" i="0" u="none" strike="noStrike" cap="none" normalizeH="0" baseline="0" dirty="0">
                <a:ln>
                  <a:noFill/>
                </a:ln>
                <a:solidFill>
                  <a:schemeClr val="tx1"/>
                </a:solidFill>
                <a:effectLst/>
                <a:latin typeface="Times New Roman" panose="02020603050405020304" pitchFamily="18" charset="0"/>
              </a:endParaRPr>
            </a:p>
          </p:txBody>
        </p:sp>
        <p:sp>
          <p:nvSpPr>
            <p:cNvPr id="30" name="Speech Bubble: Rectangle 29">
              <a:extLst>
                <a:ext uri="{FF2B5EF4-FFF2-40B4-BE49-F238E27FC236}">
                  <a16:creationId xmlns:a16="http://schemas.microsoft.com/office/drawing/2014/main" id="{6FE6E04F-C406-6074-70A5-EB112FCE3FEA}"/>
                </a:ext>
              </a:extLst>
            </p:cNvPr>
            <p:cNvSpPr/>
            <p:nvPr/>
          </p:nvSpPr>
          <p:spPr bwMode="auto">
            <a:xfrm>
              <a:off x="8002995" y="1758068"/>
              <a:ext cx="1696389" cy="315168"/>
            </a:xfrm>
            <a:prstGeom prst="wedgeRectCallout">
              <a:avLst>
                <a:gd name="adj1" fmla="val -68303"/>
                <a:gd name="adj2" fmla="val 48708"/>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Times New Roman" panose="02020603050405020304" pitchFamily="18" charset="0"/>
                </a:rPr>
                <a:t>All Control Field values</a:t>
              </a:r>
            </a:p>
          </p:txBody>
        </p:sp>
      </p:grpSp>
      <p:sp>
        <p:nvSpPr>
          <p:cNvPr id="37" name="Content Placeholder 10">
            <a:extLst>
              <a:ext uri="{FF2B5EF4-FFF2-40B4-BE49-F238E27FC236}">
                <a16:creationId xmlns:a16="http://schemas.microsoft.com/office/drawing/2014/main" id="{180312E7-DDDB-C349-D57B-6E446B6D7987}"/>
              </a:ext>
            </a:extLst>
          </p:cNvPr>
          <p:cNvSpPr txBox="1">
            <a:spLocks/>
          </p:cNvSpPr>
          <p:nvPr/>
        </p:nvSpPr>
        <p:spPr>
          <a:xfrm>
            <a:off x="763385" y="5982052"/>
            <a:ext cx="10363200" cy="536542"/>
          </a:xfrm>
          <a:prstGeom prst="rect">
            <a:avLst/>
          </a:prstGeom>
        </p:spPr>
        <p:txBody>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Setting control phase length to zero would lead to skipping the SP0 packet with zeroes as message content  </a:t>
            </a:r>
          </a:p>
        </p:txBody>
      </p:sp>
      <p:sp>
        <p:nvSpPr>
          <p:cNvPr id="38" name="Slide Number Placeholder 5">
            <a:extLst>
              <a:ext uri="{FF2B5EF4-FFF2-40B4-BE49-F238E27FC236}">
                <a16:creationId xmlns:a16="http://schemas.microsoft.com/office/drawing/2014/main" id="{35E4513C-0703-EE2E-04E2-D492E2CFC3EC}"/>
              </a:ext>
            </a:extLst>
          </p:cNvPr>
          <p:cNvSpPr txBox="1">
            <a:spLocks/>
          </p:cNvSpPr>
          <p:nvPr/>
        </p:nvSpPr>
        <p:spPr bwMode="auto">
          <a:xfrm>
            <a:off x="5879101" y="6475413"/>
            <a:ext cx="53540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0" indent="0" algn="l" rtl="0" eaLnBrk="1" fontAlgn="base" hangingPunct="1">
              <a:lnSpc>
                <a:spcPct val="100000"/>
              </a:lnSpc>
              <a:spcBef>
                <a:spcPts val="0"/>
              </a:spcBef>
              <a:spcAft>
                <a:spcPct val="0"/>
              </a:spcAft>
              <a:buNone/>
              <a:defRPr sz="2200" b="1" i="0" kern="1200">
                <a:solidFill>
                  <a:schemeClr val="tx2"/>
                </a:solidFill>
                <a:latin typeface="Poppins SemiBold" pitchFamily="2" charset="77"/>
                <a:ea typeface="+mn-ea"/>
                <a:cs typeface="Poppins SemiBold" pitchFamily="2" charset="77"/>
              </a:defRPr>
            </a:lvl1pPr>
            <a:lvl2pPr marL="4572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2pPr>
            <a:lvl3pPr marL="9144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3pPr>
            <a:lvl4pPr marL="13716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4pPr>
            <a:lvl5pPr marL="18288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0" hangingPunct="0">
              <a:spcBef>
                <a:spcPct val="0"/>
              </a:spcBef>
              <a:defRPr/>
            </a:pPr>
            <a:r>
              <a:rPr lang="en-US" altLang="en-US" sz="1200" b="0">
                <a:solidFill>
                  <a:srgbClr val="000000"/>
                </a:solidFill>
                <a:latin typeface="Times New Roman" panose="02020603050405020304" pitchFamily="18" charset="0"/>
                <a:cs typeface="+mn-cs"/>
              </a:rPr>
              <a:t>Slide </a:t>
            </a:r>
            <a:fld id="{96EDDC46-E58E-0248-8CAF-96DF08F8D1CD}" type="slidenum">
              <a:rPr lang="en-US" altLang="en-US" sz="1200" b="0" smtClean="0">
                <a:solidFill>
                  <a:srgbClr val="000000"/>
                </a:solidFill>
                <a:latin typeface="Times New Roman" panose="02020603050405020304" pitchFamily="18" charset="0"/>
                <a:cs typeface="+mn-cs"/>
              </a:rPr>
              <a:pPr algn="ctr" eaLnBrk="0" hangingPunct="0">
                <a:spcBef>
                  <a:spcPct val="0"/>
                </a:spcBef>
                <a:defRPr/>
              </a:pPr>
              <a:t>5</a:t>
            </a:fld>
            <a:endParaRPr lang="en-US" altLang="en-US" sz="1200" b="0" dirty="0">
              <a:solidFill>
                <a:srgbClr val="000000"/>
              </a:solidFill>
              <a:latin typeface="Times New Roman" panose="02020603050405020304" pitchFamily="18" charset="0"/>
              <a:cs typeface="+mn-cs"/>
            </a:endParaRPr>
          </a:p>
        </p:txBody>
      </p:sp>
      <p:sp>
        <p:nvSpPr>
          <p:cNvPr id="39" name="Rectangle 38">
            <a:extLst>
              <a:ext uri="{FF2B5EF4-FFF2-40B4-BE49-F238E27FC236}">
                <a16:creationId xmlns:a16="http://schemas.microsoft.com/office/drawing/2014/main" id="{2CF7007E-780E-B727-0924-7382D87B3763}"/>
              </a:ext>
            </a:extLst>
          </p:cNvPr>
          <p:cNvSpPr/>
          <p:nvPr/>
        </p:nvSpPr>
        <p:spPr bwMode="auto">
          <a:xfrm>
            <a:off x="2866033" y="4632960"/>
            <a:ext cx="740767" cy="304800"/>
          </a:xfrm>
          <a:prstGeom prst="rect">
            <a:avLst/>
          </a:prstGeom>
          <a:noFill/>
          <a:ln w="28575"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anose="02020603050405020304" pitchFamily="18" charset="0"/>
            </a:endParaRPr>
          </a:p>
        </p:txBody>
      </p:sp>
      <p:sp>
        <p:nvSpPr>
          <p:cNvPr id="40" name="Rectangle 39">
            <a:extLst>
              <a:ext uri="{FF2B5EF4-FFF2-40B4-BE49-F238E27FC236}">
                <a16:creationId xmlns:a16="http://schemas.microsoft.com/office/drawing/2014/main" id="{AD960224-79CA-BFCE-EE9F-A5934D2F984F}"/>
              </a:ext>
            </a:extLst>
          </p:cNvPr>
          <p:cNvSpPr/>
          <p:nvPr/>
        </p:nvSpPr>
        <p:spPr bwMode="auto">
          <a:xfrm>
            <a:off x="8100262" y="4622800"/>
            <a:ext cx="1653338" cy="304800"/>
          </a:xfrm>
          <a:prstGeom prst="rect">
            <a:avLst/>
          </a:prstGeom>
          <a:noFill/>
          <a:ln w="28575"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anose="02020603050405020304" pitchFamily="18" charset="0"/>
            </a:endParaRPr>
          </a:p>
        </p:txBody>
      </p:sp>
      <p:sp>
        <p:nvSpPr>
          <p:cNvPr id="41" name="Date Placeholder 3">
            <a:extLst>
              <a:ext uri="{FF2B5EF4-FFF2-40B4-BE49-F238E27FC236}">
                <a16:creationId xmlns:a16="http://schemas.microsoft.com/office/drawing/2014/main" id="{74DAA2D8-8616-7205-CD50-C8734CE8E09B}"/>
              </a:ext>
            </a:extLst>
          </p:cNvPr>
          <p:cNvSpPr txBox="1">
            <a:spLocks/>
          </p:cNvSpPr>
          <p:nvPr/>
        </p:nvSpPr>
        <p:spPr>
          <a:xfrm>
            <a:off x="914400" y="38844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42" name="Footer Placeholder 4">
            <a:extLst>
              <a:ext uri="{FF2B5EF4-FFF2-40B4-BE49-F238E27FC236}">
                <a16:creationId xmlns:a16="http://schemas.microsoft.com/office/drawing/2014/main" id="{A375EFCA-082C-8DBD-DEF2-B7A7F57F4FD5}"/>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sp>
        <p:nvSpPr>
          <p:cNvPr id="43" name="Rectangle 42">
            <a:extLst>
              <a:ext uri="{FF2B5EF4-FFF2-40B4-BE49-F238E27FC236}">
                <a16:creationId xmlns:a16="http://schemas.microsoft.com/office/drawing/2014/main" id="{FB29900B-FE40-A8D9-F79D-9C146BD71129}"/>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4127274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63666-645E-5374-1D1B-1B2F356F505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A75AEAC-F142-C019-C3EC-CC783DD8C33F}"/>
              </a:ext>
            </a:extLst>
          </p:cNvPr>
          <p:cNvSpPr txBox="1">
            <a:spLocks/>
          </p:cNvSpPr>
          <p:nvPr/>
        </p:nvSpPr>
        <p:spPr>
          <a:xfrm>
            <a:off x="914400" y="685800"/>
            <a:ext cx="10363200" cy="1066800"/>
          </a:xfrm>
          <a:prstGeom prst="rect">
            <a:avLst/>
          </a:prstGeom>
        </p:spPr>
        <p:txBody>
          <a:bodyPr/>
          <a:lstStyle>
            <a:lvl1pPr algn="ctr" rtl="0" eaLnBrk="1" fontAlgn="base" hangingPunct="1">
              <a:spcBef>
                <a:spcPct val="0"/>
              </a:spcBef>
              <a:spcAft>
                <a:spcPct val="0"/>
              </a:spcAft>
              <a:defRPr sz="24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a:lstStyle>
          <a:p>
            <a:r>
              <a:rPr lang="en-US" dirty="0"/>
              <a:t>Impact on protocol – Finding the SYNC</a:t>
            </a:r>
          </a:p>
        </p:txBody>
      </p:sp>
      <p:sp>
        <p:nvSpPr>
          <p:cNvPr id="38" name="Slide Number Placeholder 5">
            <a:extLst>
              <a:ext uri="{FF2B5EF4-FFF2-40B4-BE49-F238E27FC236}">
                <a16:creationId xmlns:a16="http://schemas.microsoft.com/office/drawing/2014/main" id="{16A7AC63-6E1B-A540-4A1B-1C6CC8BCD6E5}"/>
              </a:ext>
            </a:extLst>
          </p:cNvPr>
          <p:cNvSpPr txBox="1">
            <a:spLocks/>
          </p:cNvSpPr>
          <p:nvPr/>
        </p:nvSpPr>
        <p:spPr bwMode="auto">
          <a:xfrm>
            <a:off x="5879101" y="6475413"/>
            <a:ext cx="53540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0" indent="0" algn="l" rtl="0" eaLnBrk="1" fontAlgn="base" hangingPunct="1">
              <a:lnSpc>
                <a:spcPct val="100000"/>
              </a:lnSpc>
              <a:spcBef>
                <a:spcPts val="0"/>
              </a:spcBef>
              <a:spcAft>
                <a:spcPct val="0"/>
              </a:spcAft>
              <a:buNone/>
              <a:defRPr sz="2200" b="1" i="0" kern="1200">
                <a:solidFill>
                  <a:schemeClr val="tx2"/>
                </a:solidFill>
                <a:latin typeface="Poppins SemiBold" pitchFamily="2" charset="77"/>
                <a:ea typeface="+mn-ea"/>
                <a:cs typeface="Poppins SemiBold" pitchFamily="2" charset="77"/>
              </a:defRPr>
            </a:lvl1pPr>
            <a:lvl2pPr marL="4572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2pPr>
            <a:lvl3pPr marL="9144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3pPr>
            <a:lvl4pPr marL="13716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4pPr>
            <a:lvl5pPr marL="1828800" indent="0" algn="l" rtl="0" eaLnBrk="1" fontAlgn="base" hangingPunct="1">
              <a:spcBef>
                <a:spcPct val="20000"/>
              </a:spcBef>
              <a:spcAft>
                <a:spcPct val="0"/>
              </a:spcAft>
              <a:buNone/>
              <a:defRPr sz="4000" b="1" i="0" kern="1200">
                <a:solidFill>
                  <a:schemeClr val="tx2"/>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0" hangingPunct="0">
              <a:spcBef>
                <a:spcPct val="0"/>
              </a:spcBef>
              <a:defRPr/>
            </a:pPr>
            <a:r>
              <a:rPr lang="en-US" altLang="en-US" sz="1200" b="0">
                <a:solidFill>
                  <a:srgbClr val="000000"/>
                </a:solidFill>
                <a:latin typeface="Times New Roman" panose="02020603050405020304" pitchFamily="18" charset="0"/>
                <a:cs typeface="+mn-cs"/>
              </a:rPr>
              <a:t>Slide </a:t>
            </a:r>
            <a:fld id="{96EDDC46-E58E-0248-8CAF-96DF08F8D1CD}" type="slidenum">
              <a:rPr lang="en-US" altLang="en-US" sz="1200" b="0" smtClean="0">
                <a:solidFill>
                  <a:srgbClr val="000000"/>
                </a:solidFill>
                <a:latin typeface="Times New Roman" panose="02020603050405020304" pitchFamily="18" charset="0"/>
                <a:cs typeface="+mn-cs"/>
              </a:rPr>
              <a:pPr algn="ctr" eaLnBrk="0" hangingPunct="0">
                <a:spcBef>
                  <a:spcPct val="0"/>
                </a:spcBef>
                <a:defRPr/>
              </a:pPr>
              <a:t>6</a:t>
            </a:fld>
            <a:endParaRPr lang="en-US" altLang="en-US" sz="1200" b="0" dirty="0">
              <a:solidFill>
                <a:srgbClr val="000000"/>
              </a:solidFill>
              <a:latin typeface="Times New Roman" panose="02020603050405020304" pitchFamily="18" charset="0"/>
              <a:cs typeface="+mn-cs"/>
            </a:endParaRPr>
          </a:p>
        </p:txBody>
      </p:sp>
      <p:sp>
        <p:nvSpPr>
          <p:cNvPr id="41" name="Date Placeholder 3">
            <a:extLst>
              <a:ext uri="{FF2B5EF4-FFF2-40B4-BE49-F238E27FC236}">
                <a16:creationId xmlns:a16="http://schemas.microsoft.com/office/drawing/2014/main" id="{692164AD-AE66-AB68-F78B-6F722B062692}"/>
              </a:ext>
            </a:extLst>
          </p:cNvPr>
          <p:cNvSpPr txBox="1">
            <a:spLocks/>
          </p:cNvSpPr>
          <p:nvPr/>
        </p:nvSpPr>
        <p:spPr>
          <a:xfrm>
            <a:off x="914400" y="38844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42" name="Footer Placeholder 4">
            <a:extLst>
              <a:ext uri="{FF2B5EF4-FFF2-40B4-BE49-F238E27FC236}">
                <a16:creationId xmlns:a16="http://schemas.microsoft.com/office/drawing/2014/main" id="{DFD0D67A-CA09-8DE6-E18F-3B0CD9A81207}"/>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pic>
        <p:nvPicPr>
          <p:cNvPr id="14" name="Picture 13">
            <a:extLst>
              <a:ext uri="{FF2B5EF4-FFF2-40B4-BE49-F238E27FC236}">
                <a16:creationId xmlns:a16="http://schemas.microsoft.com/office/drawing/2014/main" id="{64A01A12-EBD1-2A09-B17F-23E17006AA4D}"/>
              </a:ext>
            </a:extLst>
          </p:cNvPr>
          <p:cNvPicPr>
            <a:picLocks noChangeAspect="1"/>
          </p:cNvPicPr>
          <p:nvPr/>
        </p:nvPicPr>
        <p:blipFill>
          <a:blip r:embed="rId2"/>
          <a:stretch>
            <a:fillRect/>
          </a:stretch>
        </p:blipFill>
        <p:spPr>
          <a:xfrm>
            <a:off x="823205" y="1452263"/>
            <a:ext cx="6606296" cy="2797596"/>
          </a:xfrm>
          <a:prstGeom prst="rect">
            <a:avLst/>
          </a:prstGeom>
          <a:ln>
            <a:noFill/>
          </a:ln>
          <a:effectLst>
            <a:outerShdw blurRad="292100" dist="139700" dir="2700000" algn="tl" rotWithShape="0">
              <a:srgbClr val="333333">
                <a:alpha val="65000"/>
              </a:srgbClr>
            </a:outerShdw>
          </a:effectLst>
        </p:spPr>
      </p:pic>
      <p:sp>
        <p:nvSpPr>
          <p:cNvPr id="15" name="Rectangle 14">
            <a:extLst>
              <a:ext uri="{FF2B5EF4-FFF2-40B4-BE49-F238E27FC236}">
                <a16:creationId xmlns:a16="http://schemas.microsoft.com/office/drawing/2014/main" id="{DC1B0CF8-69E2-EAFE-4DCC-7CFF4F805145}"/>
              </a:ext>
            </a:extLst>
          </p:cNvPr>
          <p:cNvSpPr/>
          <p:nvPr/>
        </p:nvSpPr>
        <p:spPr>
          <a:xfrm>
            <a:off x="3752850" y="1845398"/>
            <a:ext cx="419100" cy="354877"/>
          </a:xfrm>
          <a:prstGeom prst="rect">
            <a:avLst/>
          </a:prstGeom>
          <a:noFill/>
          <a:ln w="28575" cap="flat" cmpd="sng" algn="ctr">
            <a:solidFill>
              <a:srgbClr val="FF0000"/>
            </a:solidFill>
            <a:prstDash val="solid"/>
            <a:miter lim="800000"/>
          </a:ln>
          <a:effectLst/>
        </p:spPr>
        <p:txBody>
          <a:bodyPr tIns="64008" bIns="64008"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67DE">
                  <a:lumMod val="75000"/>
                </a:srgbClr>
              </a:solidFill>
              <a:effectLst/>
              <a:uLnTx/>
              <a:uFillTx/>
              <a:latin typeface="Poppins SemiBold" panose="00000700000000000000" pitchFamily="2" charset="0"/>
              <a:ea typeface="+mn-ea"/>
              <a:cs typeface="Poppins SemiBold" panose="00000700000000000000" pitchFamily="2" charset="0"/>
            </a:endParaRPr>
          </a:p>
        </p:txBody>
      </p:sp>
      <p:sp>
        <p:nvSpPr>
          <p:cNvPr id="17" name="Text Placeholder 2">
            <a:extLst>
              <a:ext uri="{FF2B5EF4-FFF2-40B4-BE49-F238E27FC236}">
                <a16:creationId xmlns:a16="http://schemas.microsoft.com/office/drawing/2014/main" id="{508627DD-BEF8-CE59-462D-0E41AF1CD490}"/>
              </a:ext>
            </a:extLst>
          </p:cNvPr>
          <p:cNvSpPr txBox="1">
            <a:spLocks/>
          </p:cNvSpPr>
          <p:nvPr/>
        </p:nvSpPr>
        <p:spPr>
          <a:xfrm>
            <a:off x="7820940" y="1452263"/>
            <a:ext cx="3999344" cy="4349097"/>
          </a:xfrm>
          <a:prstGeom prst="rect">
            <a:avLst/>
          </a:prstGeom>
        </p:spPr>
        <p:txBody>
          <a:bodyPr lIns="0" tIns="0" rIns="0" bIns="0"/>
          <a:lstStyle>
            <a:lvl1pPr marL="171450" indent="-17145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Poppins" panose="00000500000000000000" pitchFamily="2" charset="0"/>
                <a:ea typeface="+mn-ea"/>
                <a:cs typeface="Poppins" panose="00000500000000000000" pitchFamily="2" charset="0"/>
              </a:defRPr>
            </a:lvl1pPr>
            <a:lvl2pPr marL="344488" indent="-173038"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Poppins" panose="00000500000000000000" pitchFamily="2" charset="0"/>
                <a:ea typeface="+mn-ea"/>
                <a:cs typeface="Poppins" panose="00000500000000000000" pitchFamily="2" charset="0"/>
              </a:defRPr>
            </a:lvl2pPr>
            <a:lvl3pPr marL="515938" indent="-17145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Poppins" panose="00000500000000000000" pitchFamily="2" charset="0"/>
                <a:ea typeface="+mn-ea"/>
                <a:cs typeface="Poppins" panose="00000500000000000000" pitchFamily="2" charset="0"/>
              </a:defRPr>
            </a:lvl3pPr>
            <a:lvl4pPr marL="688975" indent="-173038" algn="l" defTabSz="914400" rtl="0" eaLnBrk="1" latinLnBrk="0" hangingPunct="1">
              <a:lnSpc>
                <a:spcPct val="90000"/>
              </a:lnSpc>
              <a:spcBef>
                <a:spcPts val="1000"/>
              </a:spcBef>
              <a:buFont typeface="Arial" panose="020B0604020202020204" pitchFamily="34" charset="0"/>
              <a:buChar char="•"/>
              <a:defRPr sz="1400" kern="1200">
                <a:solidFill>
                  <a:schemeClr val="tx1"/>
                </a:solidFill>
                <a:latin typeface="Poppins" panose="00000500000000000000" pitchFamily="2" charset="0"/>
                <a:ea typeface="+mn-ea"/>
                <a:cs typeface="Poppins" panose="00000500000000000000" pitchFamily="2" charset="0"/>
              </a:defRPr>
            </a:lvl4pPr>
            <a:lvl5pPr marL="855663" indent="-166688"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Poppins" panose="00000500000000000000" pitchFamily="2" charset="0"/>
                <a:ea typeface="+mn-ea"/>
                <a:cs typeface="Poppins" panose="000005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marR="0" lvl="0" indent="-17145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Poppins" panose="00000500000000000000" pitchFamily="2" charset="0"/>
                <a:ea typeface="+mn-ea"/>
                <a:cs typeface="Poppins" panose="00000500000000000000" pitchFamily="2" charset="0"/>
              </a:rPr>
              <a:t>Start of Ranging (SOR) Time offset to Poll indicates start of SYNC + SFD</a:t>
            </a:r>
          </a:p>
          <a:p>
            <a:pPr marL="344488" marR="0" lvl="1" indent="-173038"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Poppins" panose="00000500000000000000" pitchFamily="2" charset="0"/>
                <a:ea typeface="+mn-ea"/>
                <a:cs typeface="Poppins" panose="00000500000000000000" pitchFamily="2" charset="0"/>
              </a:rPr>
              <a:t>Poll can be NB or UWB </a:t>
            </a:r>
          </a:p>
          <a:p>
            <a:pPr fontAlgn="auto">
              <a:spcBef>
                <a:spcPts val="600"/>
              </a:spcBef>
              <a:spcAft>
                <a:spcPts val="0"/>
              </a:spcAft>
            </a:pPr>
            <a:r>
              <a:rPr lang="en-US" sz="1600" dirty="0">
                <a:solidFill>
                  <a:srgbClr val="000000"/>
                </a:solidFill>
              </a:rPr>
              <a:t>If </a:t>
            </a:r>
            <a:r>
              <a:rPr lang="en-US" sz="1600" i="1" dirty="0" err="1">
                <a:solidFill>
                  <a:srgbClr val="000000"/>
                </a:solidFill>
                <a:latin typeface="Times New Roman" panose="02020603050405020304" pitchFamily="18" charset="0"/>
                <a:cs typeface="Times New Roman" panose="02020603050405020304" pitchFamily="18" charset="0"/>
              </a:rPr>
              <a:t>macMmsRcpPollNSlots</a:t>
            </a:r>
            <a:r>
              <a:rPr lang="en-US" sz="1600" dirty="0">
                <a:solidFill>
                  <a:srgbClr val="000000"/>
                </a:solidFill>
              </a:rPr>
              <a:t> and</a:t>
            </a:r>
            <a:r>
              <a:rPr lang="en-US" sz="1600" i="1" dirty="0">
                <a:solidFill>
                  <a:srgbClr val="000000"/>
                </a:solidFill>
                <a:latin typeface="Times New Roman" panose="02020603050405020304" pitchFamily="18" charset="0"/>
                <a:cs typeface="Times New Roman" panose="02020603050405020304" pitchFamily="18" charset="0"/>
              </a:rPr>
              <a:t> </a:t>
            </a:r>
            <a:r>
              <a:rPr lang="en-US" sz="1600" i="1" dirty="0" err="1">
                <a:solidFill>
                  <a:srgbClr val="000000"/>
                </a:solidFill>
                <a:latin typeface="Times New Roman" panose="02020603050405020304" pitchFamily="18" charset="0"/>
                <a:cs typeface="Times New Roman" panose="02020603050405020304" pitchFamily="18" charset="0"/>
              </a:rPr>
              <a:t>macMmsRcpRespNSlots</a:t>
            </a:r>
            <a:r>
              <a:rPr lang="en-US" sz="1600" dirty="0">
                <a:solidFill>
                  <a:srgbClr val="000000"/>
                </a:solidFill>
              </a:rPr>
              <a:t> are set to zero,</a:t>
            </a:r>
          </a:p>
          <a:p>
            <a:pPr lvl="1" fontAlgn="auto">
              <a:spcBef>
                <a:spcPts val="600"/>
              </a:spcBef>
              <a:spcAft>
                <a:spcPts val="0"/>
              </a:spcAft>
            </a:pPr>
            <a:r>
              <a:rPr lang="en-US" sz="1400" dirty="0">
                <a:solidFill>
                  <a:srgbClr val="000000"/>
                </a:solidFill>
              </a:rPr>
              <a:t>Control phase becomes zero length</a:t>
            </a:r>
          </a:p>
          <a:p>
            <a:pPr lvl="1" fontAlgn="auto">
              <a:spcBef>
                <a:spcPts val="600"/>
              </a:spcBef>
              <a:spcAft>
                <a:spcPts val="0"/>
              </a:spcAft>
            </a:pPr>
            <a:r>
              <a:rPr lang="en-US" sz="1400" dirty="0">
                <a:solidFill>
                  <a:srgbClr val="000000"/>
                </a:solidFill>
              </a:rPr>
              <a:t>SOR points directly to the SYNC + SFD of the UWB MMS packet</a:t>
            </a:r>
          </a:p>
          <a:p>
            <a:pPr marL="171450" marR="0" lvl="0" indent="-17145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Poppins"/>
                <a:ea typeface="Times New Roman" panose="02020603050405020304" pitchFamily="18" charset="0"/>
                <a:cs typeface="Poppins" panose="00000500000000000000" pitchFamily="2" charset="0"/>
              </a:rPr>
              <a:t>SYNC + SFD of the MMS UWB ranging packet can be </a:t>
            </a:r>
            <a:r>
              <a:rPr lang="en-US" sz="1600" dirty="0">
                <a:solidFill>
                  <a:srgbClr val="000000"/>
                </a:solidFill>
                <a:latin typeface="Poppins"/>
                <a:ea typeface="Times New Roman" panose="02020603050405020304" pitchFamily="18" charset="0"/>
              </a:rPr>
              <a:t>used for more robust Poll and Response</a:t>
            </a:r>
            <a:endParaRPr kumimoji="0" lang="en-US" sz="3600" b="0" i="0" u="none" strike="noStrike" kern="1200" cap="none" spc="0" normalizeH="0" baseline="0" noProof="0" dirty="0">
              <a:ln>
                <a:noFill/>
              </a:ln>
              <a:solidFill>
                <a:srgbClr val="000000"/>
              </a:solidFill>
              <a:effectLst/>
              <a:uLnTx/>
              <a:uFillTx/>
              <a:latin typeface="Poppins"/>
              <a:ea typeface="Times New Roman" panose="02020603050405020304" pitchFamily="18" charset="0"/>
              <a:cs typeface="Poppins" panose="00000500000000000000" pitchFamily="2" charset="0"/>
            </a:endParaRPr>
          </a:p>
        </p:txBody>
      </p:sp>
      <p:sp>
        <p:nvSpPr>
          <p:cNvPr id="19" name="Right Brace 18">
            <a:extLst>
              <a:ext uri="{FF2B5EF4-FFF2-40B4-BE49-F238E27FC236}">
                <a16:creationId xmlns:a16="http://schemas.microsoft.com/office/drawing/2014/main" id="{48ED4987-A70F-8421-575B-92B8455584C1}"/>
              </a:ext>
            </a:extLst>
          </p:cNvPr>
          <p:cNvSpPr/>
          <p:nvPr/>
        </p:nvSpPr>
        <p:spPr>
          <a:xfrm rot="5400000">
            <a:off x="5340985" y="3583290"/>
            <a:ext cx="120650" cy="640080"/>
          </a:xfrm>
          <a:prstGeom prst="rightBrace">
            <a:avLst/>
          </a:prstGeom>
          <a:noFill/>
          <a:ln w="6350" cap="flat" cmpd="sng" algn="ctr">
            <a:solidFill>
              <a:srgbClr val="00206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Poppins"/>
              <a:ea typeface="+mn-ea"/>
              <a:cs typeface="+mn-cs"/>
            </a:endParaRPr>
          </a:p>
        </p:txBody>
      </p:sp>
      <p:sp>
        <p:nvSpPr>
          <p:cNvPr id="20" name="Speech Bubble: Rectangle 19">
            <a:extLst>
              <a:ext uri="{FF2B5EF4-FFF2-40B4-BE49-F238E27FC236}">
                <a16:creationId xmlns:a16="http://schemas.microsoft.com/office/drawing/2014/main" id="{D2E97928-85D0-99A2-38C9-E2CB97E80106}"/>
              </a:ext>
            </a:extLst>
          </p:cNvPr>
          <p:cNvSpPr/>
          <p:nvPr/>
        </p:nvSpPr>
        <p:spPr>
          <a:xfrm>
            <a:off x="823205" y="5087327"/>
            <a:ext cx="5188504" cy="885710"/>
          </a:xfrm>
          <a:prstGeom prst="wedgeRectCallout">
            <a:avLst>
              <a:gd name="adj1" fmla="val 38486"/>
              <a:gd name="adj2" fmla="val -174990"/>
            </a:avLst>
          </a:prstGeom>
          <a:solidFill>
            <a:srgbClr val="01B2D7">
              <a:alpha val="70000"/>
            </a:srgbClr>
          </a:solidFill>
          <a:ln w="12700" cap="flat" cmpd="sng" algn="ctr">
            <a:noFill/>
            <a:prstDash val="solid"/>
            <a:miter lim="800000"/>
          </a:ln>
          <a:effectLst/>
        </p:spPr>
        <p:txBody>
          <a:bodyPr tIns="64008" bIns="64008"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Poppins"/>
                <a:ea typeface="+mn-ea"/>
                <a:cs typeface="+mn-cs"/>
              </a:rPr>
              <a:t>If </a:t>
            </a:r>
            <a:r>
              <a:rPr kumimoji="0" lang="en-US" sz="1400" b="0" i="1"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macMmsRcpPollNSlots</a:t>
            </a:r>
            <a:r>
              <a:rPr kumimoji="0" lang="en-US" sz="1400" b="0" i="0" u="none" strike="noStrike" kern="0" cap="none" spc="0" normalizeH="0" baseline="0" noProof="0" dirty="0">
                <a:ln>
                  <a:noFill/>
                </a:ln>
                <a:solidFill>
                  <a:srgbClr val="000000"/>
                </a:solidFill>
                <a:effectLst/>
                <a:uLnTx/>
                <a:uFillTx/>
                <a:latin typeface="Poppins"/>
                <a:ea typeface="+mn-ea"/>
                <a:cs typeface="+mn-cs"/>
              </a:rPr>
              <a:t> and</a:t>
            </a:r>
            <a:r>
              <a:rPr kumimoji="0" lang="en-US" sz="1400" b="0" i="1"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macMmsRcpRespNSlots</a:t>
            </a:r>
            <a:r>
              <a:rPr kumimoji="0" lang="en-US" sz="1400" b="0" i="0" u="none" strike="noStrike" kern="0" cap="none" spc="0" normalizeH="0" baseline="0" noProof="0" dirty="0">
                <a:ln>
                  <a:noFill/>
                </a:ln>
                <a:solidFill>
                  <a:srgbClr val="000000"/>
                </a:solidFill>
                <a:effectLst/>
                <a:uLnTx/>
                <a:uFillTx/>
                <a:latin typeface="Poppins"/>
                <a:ea typeface="+mn-ea"/>
                <a:cs typeface="+mn-cs"/>
              </a:rPr>
              <a:t> are set to zero, the SOR Time Offset points directly to the SYNC+SFD of the ranging packet, which are used for POLL and RESP. </a:t>
            </a:r>
            <a:endParaRPr kumimoji="0" lang="en-US" sz="1400" b="0" i="0" u="none" strike="noStrike" kern="0" cap="none" spc="0" normalizeH="0" baseline="0" noProof="0" dirty="0">
              <a:ln>
                <a:noFill/>
              </a:ln>
              <a:solidFill>
                <a:srgbClr val="000000"/>
              </a:solidFill>
              <a:effectLst/>
              <a:uLnTx/>
              <a:uFillTx/>
              <a:latin typeface="Poppins SemiBold" panose="00000700000000000000" pitchFamily="2" charset="0"/>
              <a:ea typeface="+mn-ea"/>
              <a:cs typeface="Poppins SemiBold" panose="00000700000000000000" pitchFamily="2" charset="0"/>
            </a:endParaRPr>
          </a:p>
        </p:txBody>
      </p:sp>
      <p:sp>
        <p:nvSpPr>
          <p:cNvPr id="21" name="Rectangle 20">
            <a:extLst>
              <a:ext uri="{FF2B5EF4-FFF2-40B4-BE49-F238E27FC236}">
                <a16:creationId xmlns:a16="http://schemas.microsoft.com/office/drawing/2014/main" id="{78404422-5AB3-3F12-2B21-D84866F378AF}"/>
              </a:ext>
            </a:extLst>
          </p:cNvPr>
          <p:cNvSpPr/>
          <p:nvPr/>
        </p:nvSpPr>
        <p:spPr>
          <a:xfrm>
            <a:off x="5334346" y="1485529"/>
            <a:ext cx="2060865" cy="798491"/>
          </a:xfrm>
          <a:prstGeom prst="rect">
            <a:avLst/>
          </a:prstGeom>
          <a:solidFill>
            <a:srgbClr val="FFFFFF"/>
          </a:solidFill>
          <a:ln w="12700" cap="flat" cmpd="sng" algn="ctr">
            <a:noFill/>
            <a:prstDash val="solid"/>
            <a:miter lim="800000"/>
          </a:ln>
          <a:effectLst/>
        </p:spPr>
        <p:txBody>
          <a:bodyPr tIns="64008" bIns="64008"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Poppins SemiBold" panose="00000700000000000000" pitchFamily="2" charset="0"/>
              <a:ea typeface="+mn-ea"/>
              <a:cs typeface="Poppins SemiBold" panose="00000700000000000000" pitchFamily="2" charset="0"/>
            </a:endParaRPr>
          </a:p>
        </p:txBody>
      </p:sp>
      <p:cxnSp>
        <p:nvCxnSpPr>
          <p:cNvPr id="31" name="Connector: Elbow 30">
            <a:extLst>
              <a:ext uri="{FF2B5EF4-FFF2-40B4-BE49-F238E27FC236}">
                <a16:creationId xmlns:a16="http://schemas.microsoft.com/office/drawing/2014/main" id="{484B5CEF-1CDD-B93A-D769-DD645D83A710}"/>
              </a:ext>
            </a:extLst>
          </p:cNvPr>
          <p:cNvCxnSpPr>
            <a:cxnSpLocks/>
          </p:cNvCxnSpPr>
          <p:nvPr/>
        </p:nvCxnSpPr>
        <p:spPr>
          <a:xfrm rot="16200000" flipH="1">
            <a:off x="4743768" y="2152332"/>
            <a:ext cx="1334135" cy="640080"/>
          </a:xfrm>
          <a:prstGeom prst="bentConnector3">
            <a:avLst>
              <a:gd name="adj1" fmla="val 976"/>
            </a:avLst>
          </a:prstGeom>
          <a:noFill/>
          <a:ln w="28575" cap="flat" cmpd="sng" algn="ctr">
            <a:solidFill>
              <a:srgbClr val="4DC9E3"/>
            </a:solidFill>
            <a:prstDash val="dash"/>
            <a:miter lim="800000"/>
            <a:tailEnd type="triangle"/>
          </a:ln>
          <a:effectLst/>
        </p:spPr>
      </p:cxnSp>
      <p:sp>
        <p:nvSpPr>
          <p:cNvPr id="33" name="Rectangle 32">
            <a:extLst>
              <a:ext uri="{FF2B5EF4-FFF2-40B4-BE49-F238E27FC236}">
                <a16:creationId xmlns:a16="http://schemas.microsoft.com/office/drawing/2014/main" id="{87C3389F-A8CD-7548-B2C3-E0B53B80DBF6}"/>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28427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D3EFB70C-3009-20D5-A149-AEC12A793C2D}"/>
              </a:ext>
            </a:extLst>
          </p:cNvPr>
          <p:cNvSpPr/>
          <p:nvPr/>
        </p:nvSpPr>
        <p:spPr bwMode="auto">
          <a:xfrm>
            <a:off x="800100" y="3236084"/>
            <a:ext cx="5227306" cy="1310936"/>
          </a:xfrm>
          <a:prstGeom prst="rect">
            <a:avLst/>
          </a:prstGeom>
          <a:solidFill>
            <a:schemeClr val="bg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anose="02020603050405020304" pitchFamily="18" charset="0"/>
            </a:endParaRPr>
          </a:p>
        </p:txBody>
      </p:sp>
      <p:sp>
        <p:nvSpPr>
          <p:cNvPr id="39" name="Rectangle 38">
            <a:extLst>
              <a:ext uri="{FF2B5EF4-FFF2-40B4-BE49-F238E27FC236}">
                <a16:creationId xmlns:a16="http://schemas.microsoft.com/office/drawing/2014/main" id="{8014E9BB-5D1D-67E4-4D24-64C5CA8848D2}"/>
              </a:ext>
            </a:extLst>
          </p:cNvPr>
          <p:cNvSpPr/>
          <p:nvPr/>
        </p:nvSpPr>
        <p:spPr bwMode="auto">
          <a:xfrm>
            <a:off x="800100" y="1620358"/>
            <a:ext cx="5227306" cy="1310936"/>
          </a:xfrm>
          <a:prstGeom prst="rect">
            <a:avLst/>
          </a:prstGeom>
          <a:solidFill>
            <a:schemeClr val="bg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anose="02020603050405020304" pitchFamily="18" charset="0"/>
            </a:endParaRPr>
          </a:p>
        </p:txBody>
      </p:sp>
      <p:sp>
        <p:nvSpPr>
          <p:cNvPr id="2" name="Title 1">
            <a:extLst>
              <a:ext uri="{FF2B5EF4-FFF2-40B4-BE49-F238E27FC236}">
                <a16:creationId xmlns:a16="http://schemas.microsoft.com/office/drawing/2014/main" id="{87CECBDA-3208-B13E-1240-493C4BC8E085}"/>
              </a:ext>
            </a:extLst>
          </p:cNvPr>
          <p:cNvSpPr>
            <a:spLocks noGrp="1"/>
          </p:cNvSpPr>
          <p:nvPr>
            <p:ph type="title"/>
          </p:nvPr>
        </p:nvSpPr>
        <p:spPr/>
        <p:txBody>
          <a:bodyPr/>
          <a:lstStyle/>
          <a:p>
            <a:r>
              <a:rPr lang="en-US" dirty="0"/>
              <a:t>Benefits of zero control phase length</a:t>
            </a:r>
          </a:p>
        </p:txBody>
      </p:sp>
      <p:sp>
        <p:nvSpPr>
          <p:cNvPr id="3" name="Content Placeholder 2">
            <a:extLst>
              <a:ext uri="{FF2B5EF4-FFF2-40B4-BE49-F238E27FC236}">
                <a16:creationId xmlns:a16="http://schemas.microsoft.com/office/drawing/2014/main" id="{54E522B6-D738-1CA3-F07F-835598D31988}"/>
              </a:ext>
            </a:extLst>
          </p:cNvPr>
          <p:cNvSpPr>
            <a:spLocks noGrp="1"/>
          </p:cNvSpPr>
          <p:nvPr>
            <p:ph idx="1"/>
          </p:nvPr>
        </p:nvSpPr>
        <p:spPr>
          <a:xfrm>
            <a:off x="6095999" y="1692922"/>
            <a:ext cx="5960635" cy="2552700"/>
          </a:xfrm>
        </p:spPr>
        <p:txBody>
          <a:bodyPr/>
          <a:lstStyle/>
          <a:p>
            <a:r>
              <a:rPr lang="en-US" sz="1800" dirty="0"/>
              <a:t>Poll and Response use robust SYNC + SFD, no need for message content decoding</a:t>
            </a:r>
          </a:p>
          <a:p>
            <a:r>
              <a:rPr lang="en-US" sz="1800" dirty="0"/>
              <a:t>Integrity through robust RIF</a:t>
            </a:r>
          </a:p>
          <a:p>
            <a:r>
              <a:rPr lang="en-US" sz="1800" dirty="0"/>
              <a:t>In the minimalistic case of one ranging </a:t>
            </a:r>
            <a:r>
              <a:rPr lang="en-US" sz="1800" dirty="0" err="1"/>
              <a:t>fragemtn</a:t>
            </a:r>
            <a:endParaRPr lang="en-US" sz="1800" dirty="0"/>
          </a:p>
          <a:p>
            <a:pPr lvl="1"/>
            <a:r>
              <a:rPr lang="en-US" sz="1400" dirty="0"/>
              <a:t>Link budget improved by 3.8 dB, 55% more range and 140% more area (FSPL)</a:t>
            </a:r>
          </a:p>
          <a:p>
            <a:pPr lvl="1"/>
            <a:r>
              <a:rPr lang="en-US" sz="1400" dirty="0"/>
              <a:t>Power consumption reduced (to ~half)</a:t>
            </a:r>
          </a:p>
          <a:p>
            <a:pPr lvl="1"/>
            <a:r>
              <a:rPr lang="en-US" sz="1400" dirty="0"/>
              <a:t>Interference time and collisions reduced to half</a:t>
            </a:r>
          </a:p>
          <a:p>
            <a:pPr lvl="1"/>
            <a:r>
              <a:rPr lang="en-US" sz="1400" dirty="0"/>
              <a:t>Poll and response performance improved with shorter SYNC + SFD based poll and response, no need to decode SP0 packet.</a:t>
            </a:r>
          </a:p>
          <a:p>
            <a:pPr lvl="1"/>
            <a:r>
              <a:rPr lang="en-US" sz="1400" dirty="0"/>
              <a:t>Ranging speed improved by 50%</a:t>
            </a:r>
          </a:p>
          <a:p>
            <a:endParaRPr lang="en-US" sz="1800" dirty="0"/>
          </a:p>
        </p:txBody>
      </p:sp>
      <p:pic>
        <p:nvPicPr>
          <p:cNvPr id="7" name="Picture 6">
            <a:extLst>
              <a:ext uri="{FF2B5EF4-FFF2-40B4-BE49-F238E27FC236}">
                <a16:creationId xmlns:a16="http://schemas.microsoft.com/office/drawing/2014/main" id="{442D5B46-7754-D44B-C897-FF874F504CD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608520"/>
            <a:ext cx="3790950" cy="2938499"/>
          </a:xfrm>
          <a:prstGeom prst="rect">
            <a:avLst/>
          </a:prstGeom>
          <a:noFill/>
        </p:spPr>
      </p:pic>
      <p:sp>
        <p:nvSpPr>
          <p:cNvPr id="9" name="TextBox 8">
            <a:extLst>
              <a:ext uri="{FF2B5EF4-FFF2-40B4-BE49-F238E27FC236}">
                <a16:creationId xmlns:a16="http://schemas.microsoft.com/office/drawing/2014/main" id="{4343B627-E386-E23B-281D-BB338E0D4886}"/>
              </a:ext>
            </a:extLst>
          </p:cNvPr>
          <p:cNvSpPr txBox="1"/>
          <p:nvPr/>
        </p:nvSpPr>
        <p:spPr>
          <a:xfrm>
            <a:off x="1409065" y="4713309"/>
            <a:ext cx="3128962" cy="338554"/>
          </a:xfrm>
          <a:prstGeom prst="rect">
            <a:avLst/>
          </a:prstGeom>
          <a:noFill/>
        </p:spPr>
        <p:txBody>
          <a:bodyPr wrap="square">
            <a:spAutoFit/>
          </a:bodyPr>
          <a:lstStyle/>
          <a:p>
            <a:pPr marL="0" marR="0" algn="ctr"/>
            <a:r>
              <a:rPr lang="en-US" sz="1600" i="1" dirty="0">
                <a:effectLst/>
                <a:latin typeface="Times New Roman" panose="02020603050405020304" pitchFamily="18" charset="0"/>
                <a:ea typeface="Times New Roman" panose="02020603050405020304" pitchFamily="18" charset="0"/>
              </a:rPr>
              <a:t>Control phase length 1 ms vs 0 ms</a:t>
            </a:r>
            <a:endParaRPr lang="en-US" sz="1600" dirty="0">
              <a:effectLst/>
              <a:latin typeface="Times New Roman" panose="02020603050405020304" pitchFamily="18" charset="0"/>
              <a:ea typeface="Times New Roman" panose="02020603050405020304" pitchFamily="18" charset="0"/>
            </a:endParaRPr>
          </a:p>
        </p:txBody>
      </p:sp>
      <p:grpSp>
        <p:nvGrpSpPr>
          <p:cNvPr id="42" name="Group 41">
            <a:extLst>
              <a:ext uri="{FF2B5EF4-FFF2-40B4-BE49-F238E27FC236}">
                <a16:creationId xmlns:a16="http://schemas.microsoft.com/office/drawing/2014/main" id="{CE157F31-96B8-1143-55E3-6BF308DCE077}"/>
              </a:ext>
            </a:extLst>
          </p:cNvPr>
          <p:cNvGrpSpPr/>
          <p:nvPr/>
        </p:nvGrpSpPr>
        <p:grpSpPr>
          <a:xfrm>
            <a:off x="1047750" y="2510841"/>
            <a:ext cx="4743966" cy="193589"/>
            <a:chOff x="1047750" y="2768052"/>
            <a:chExt cx="4743966" cy="193589"/>
          </a:xfrm>
        </p:grpSpPr>
        <p:grpSp>
          <p:nvGrpSpPr>
            <p:cNvPr id="18" name="Group 17">
              <a:extLst>
                <a:ext uri="{FF2B5EF4-FFF2-40B4-BE49-F238E27FC236}">
                  <a16:creationId xmlns:a16="http://schemas.microsoft.com/office/drawing/2014/main" id="{0A7C725E-332B-EEF0-655C-0EC85B829A79}"/>
                </a:ext>
              </a:extLst>
            </p:cNvPr>
            <p:cNvGrpSpPr/>
            <p:nvPr/>
          </p:nvGrpSpPr>
          <p:grpSpPr>
            <a:xfrm>
              <a:off x="1047750" y="2768052"/>
              <a:ext cx="1581912" cy="193589"/>
              <a:chOff x="1047750" y="2768052"/>
              <a:chExt cx="1581912" cy="193589"/>
            </a:xfrm>
          </p:grpSpPr>
          <p:cxnSp>
            <p:nvCxnSpPr>
              <p:cNvPr id="10" name="Straight Connector 9">
                <a:extLst>
                  <a:ext uri="{FF2B5EF4-FFF2-40B4-BE49-F238E27FC236}">
                    <a16:creationId xmlns:a16="http://schemas.microsoft.com/office/drawing/2014/main" id="{A36B584D-4072-E6BB-D211-B7CC2F3A2500}"/>
                  </a:ext>
                </a:extLst>
              </p:cNvPr>
              <p:cNvCxnSpPr/>
              <p:nvPr/>
            </p:nvCxnSpPr>
            <p:spPr bwMode="auto">
              <a:xfrm>
                <a:off x="1047750" y="2821655"/>
                <a:ext cx="1581912"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Connector 10">
                <a:extLst>
                  <a:ext uri="{FF2B5EF4-FFF2-40B4-BE49-F238E27FC236}">
                    <a16:creationId xmlns:a16="http://schemas.microsoft.com/office/drawing/2014/main" id="{84AE8557-82FA-EE2B-6007-0ADA86655CE9}"/>
                  </a:ext>
                </a:extLst>
              </p:cNvPr>
              <p:cNvCxnSpPr/>
              <p:nvPr/>
            </p:nvCxnSpPr>
            <p:spPr bwMode="auto">
              <a:xfrm flipV="1">
                <a:off x="1047750"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a:extLst>
                  <a:ext uri="{FF2B5EF4-FFF2-40B4-BE49-F238E27FC236}">
                    <a16:creationId xmlns:a16="http://schemas.microsoft.com/office/drawing/2014/main" id="{07C49254-162B-3BAC-051D-D4403B34D63D}"/>
                  </a:ext>
                </a:extLst>
              </p:cNvPr>
              <p:cNvCxnSpPr/>
              <p:nvPr/>
            </p:nvCxnSpPr>
            <p:spPr bwMode="auto">
              <a:xfrm flipV="1">
                <a:off x="2629535"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Box 16">
                <a:extLst>
                  <a:ext uri="{FF2B5EF4-FFF2-40B4-BE49-F238E27FC236}">
                    <a16:creationId xmlns:a16="http://schemas.microsoft.com/office/drawing/2014/main" id="{D0E61E93-5725-8AE8-027E-656179BA4056}"/>
                  </a:ext>
                </a:extLst>
              </p:cNvPr>
              <p:cNvSpPr txBox="1"/>
              <p:nvPr/>
            </p:nvSpPr>
            <p:spPr>
              <a:xfrm>
                <a:off x="1662954" y="2776975"/>
                <a:ext cx="351378" cy="184666"/>
              </a:xfrm>
              <a:prstGeom prst="rect">
                <a:avLst/>
              </a:prstGeom>
              <a:noFill/>
            </p:spPr>
            <p:txBody>
              <a:bodyPr wrap="none" rtlCol="0">
                <a:spAutoFit/>
              </a:bodyPr>
              <a:lstStyle/>
              <a:p>
                <a:pPr algn="ctr"/>
                <a:r>
                  <a:rPr lang="en-US" sz="600" dirty="0"/>
                  <a:t>1 ms</a:t>
                </a:r>
              </a:p>
            </p:txBody>
          </p:sp>
        </p:grpSp>
        <p:grpSp>
          <p:nvGrpSpPr>
            <p:cNvPr id="19" name="Group 18">
              <a:extLst>
                <a:ext uri="{FF2B5EF4-FFF2-40B4-BE49-F238E27FC236}">
                  <a16:creationId xmlns:a16="http://schemas.microsoft.com/office/drawing/2014/main" id="{EC8CD0A1-30A3-0FB1-64B5-09F8B0E9D30A}"/>
                </a:ext>
              </a:extLst>
            </p:cNvPr>
            <p:cNvGrpSpPr/>
            <p:nvPr/>
          </p:nvGrpSpPr>
          <p:grpSpPr>
            <a:xfrm>
              <a:off x="2628654" y="2768052"/>
              <a:ext cx="1581912" cy="193589"/>
              <a:chOff x="1047750" y="2768052"/>
              <a:chExt cx="1581912" cy="193589"/>
            </a:xfrm>
          </p:grpSpPr>
          <p:cxnSp>
            <p:nvCxnSpPr>
              <p:cNvPr id="20" name="Straight Connector 19">
                <a:extLst>
                  <a:ext uri="{FF2B5EF4-FFF2-40B4-BE49-F238E27FC236}">
                    <a16:creationId xmlns:a16="http://schemas.microsoft.com/office/drawing/2014/main" id="{32A7720D-12D7-4F93-C8BB-B34D0B114123}"/>
                  </a:ext>
                </a:extLst>
              </p:cNvPr>
              <p:cNvCxnSpPr/>
              <p:nvPr/>
            </p:nvCxnSpPr>
            <p:spPr bwMode="auto">
              <a:xfrm>
                <a:off x="1047750" y="2821655"/>
                <a:ext cx="1581912"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a:extLst>
                  <a:ext uri="{FF2B5EF4-FFF2-40B4-BE49-F238E27FC236}">
                    <a16:creationId xmlns:a16="http://schemas.microsoft.com/office/drawing/2014/main" id="{2D2FFBDE-8ED8-8803-ADDF-9D097841A44B}"/>
                  </a:ext>
                </a:extLst>
              </p:cNvPr>
              <p:cNvCxnSpPr/>
              <p:nvPr/>
            </p:nvCxnSpPr>
            <p:spPr bwMode="auto">
              <a:xfrm flipV="1">
                <a:off x="1047750"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a:extLst>
                  <a:ext uri="{FF2B5EF4-FFF2-40B4-BE49-F238E27FC236}">
                    <a16:creationId xmlns:a16="http://schemas.microsoft.com/office/drawing/2014/main" id="{A6FA90C0-B537-ECE7-25A0-EE18C4DD3E03}"/>
                  </a:ext>
                </a:extLst>
              </p:cNvPr>
              <p:cNvCxnSpPr/>
              <p:nvPr/>
            </p:nvCxnSpPr>
            <p:spPr bwMode="auto">
              <a:xfrm flipV="1">
                <a:off x="2629535"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TextBox 22">
                <a:extLst>
                  <a:ext uri="{FF2B5EF4-FFF2-40B4-BE49-F238E27FC236}">
                    <a16:creationId xmlns:a16="http://schemas.microsoft.com/office/drawing/2014/main" id="{4F1FB7D0-3913-4716-C076-6D3678D869B4}"/>
                  </a:ext>
                </a:extLst>
              </p:cNvPr>
              <p:cNvSpPr txBox="1"/>
              <p:nvPr/>
            </p:nvSpPr>
            <p:spPr>
              <a:xfrm>
                <a:off x="1662954" y="2776975"/>
                <a:ext cx="351378" cy="184666"/>
              </a:xfrm>
              <a:prstGeom prst="rect">
                <a:avLst/>
              </a:prstGeom>
              <a:noFill/>
            </p:spPr>
            <p:txBody>
              <a:bodyPr wrap="none" rtlCol="0">
                <a:spAutoFit/>
              </a:bodyPr>
              <a:lstStyle/>
              <a:p>
                <a:pPr algn="ctr"/>
                <a:r>
                  <a:rPr lang="en-US" sz="600" dirty="0"/>
                  <a:t>1 ms</a:t>
                </a:r>
              </a:p>
            </p:txBody>
          </p:sp>
        </p:grpSp>
        <p:grpSp>
          <p:nvGrpSpPr>
            <p:cNvPr id="24" name="Group 23">
              <a:extLst>
                <a:ext uri="{FF2B5EF4-FFF2-40B4-BE49-F238E27FC236}">
                  <a16:creationId xmlns:a16="http://schemas.microsoft.com/office/drawing/2014/main" id="{217A9BF4-F8C1-519D-B331-510370E318D6}"/>
                </a:ext>
              </a:extLst>
            </p:cNvPr>
            <p:cNvGrpSpPr/>
            <p:nvPr/>
          </p:nvGrpSpPr>
          <p:grpSpPr>
            <a:xfrm>
              <a:off x="4209804" y="2768052"/>
              <a:ext cx="1581912" cy="193589"/>
              <a:chOff x="1047750" y="2768052"/>
              <a:chExt cx="1581912" cy="193589"/>
            </a:xfrm>
          </p:grpSpPr>
          <p:cxnSp>
            <p:nvCxnSpPr>
              <p:cNvPr id="25" name="Straight Connector 24">
                <a:extLst>
                  <a:ext uri="{FF2B5EF4-FFF2-40B4-BE49-F238E27FC236}">
                    <a16:creationId xmlns:a16="http://schemas.microsoft.com/office/drawing/2014/main" id="{8CEAF756-02F3-2185-2210-B5ADABA0E8C1}"/>
                  </a:ext>
                </a:extLst>
              </p:cNvPr>
              <p:cNvCxnSpPr/>
              <p:nvPr/>
            </p:nvCxnSpPr>
            <p:spPr bwMode="auto">
              <a:xfrm>
                <a:off x="1047750" y="2821655"/>
                <a:ext cx="1581912"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a:extLst>
                  <a:ext uri="{FF2B5EF4-FFF2-40B4-BE49-F238E27FC236}">
                    <a16:creationId xmlns:a16="http://schemas.microsoft.com/office/drawing/2014/main" id="{7056E760-490B-6C4B-8F30-7D3766744920}"/>
                  </a:ext>
                </a:extLst>
              </p:cNvPr>
              <p:cNvCxnSpPr/>
              <p:nvPr/>
            </p:nvCxnSpPr>
            <p:spPr bwMode="auto">
              <a:xfrm flipV="1">
                <a:off x="1047750"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Connector 26">
                <a:extLst>
                  <a:ext uri="{FF2B5EF4-FFF2-40B4-BE49-F238E27FC236}">
                    <a16:creationId xmlns:a16="http://schemas.microsoft.com/office/drawing/2014/main" id="{72B02622-C341-6148-6E0F-6218A3F59EF2}"/>
                  </a:ext>
                </a:extLst>
              </p:cNvPr>
              <p:cNvCxnSpPr/>
              <p:nvPr/>
            </p:nvCxnSpPr>
            <p:spPr bwMode="auto">
              <a:xfrm flipV="1">
                <a:off x="2629535"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TextBox 27">
                <a:extLst>
                  <a:ext uri="{FF2B5EF4-FFF2-40B4-BE49-F238E27FC236}">
                    <a16:creationId xmlns:a16="http://schemas.microsoft.com/office/drawing/2014/main" id="{C74F8245-75E6-C966-89ED-BCAEEE59F2D5}"/>
                  </a:ext>
                </a:extLst>
              </p:cNvPr>
              <p:cNvSpPr txBox="1"/>
              <p:nvPr/>
            </p:nvSpPr>
            <p:spPr>
              <a:xfrm>
                <a:off x="1662954" y="2776975"/>
                <a:ext cx="351378" cy="184666"/>
              </a:xfrm>
              <a:prstGeom prst="rect">
                <a:avLst/>
              </a:prstGeom>
              <a:noFill/>
            </p:spPr>
            <p:txBody>
              <a:bodyPr wrap="none" rtlCol="0">
                <a:spAutoFit/>
              </a:bodyPr>
              <a:lstStyle/>
              <a:p>
                <a:pPr algn="ctr"/>
                <a:r>
                  <a:rPr lang="en-US" sz="600" dirty="0"/>
                  <a:t>1 ms</a:t>
                </a:r>
              </a:p>
            </p:txBody>
          </p:sp>
        </p:grpSp>
      </p:grpSp>
      <p:grpSp>
        <p:nvGrpSpPr>
          <p:cNvPr id="43" name="Group 42">
            <a:extLst>
              <a:ext uri="{FF2B5EF4-FFF2-40B4-BE49-F238E27FC236}">
                <a16:creationId xmlns:a16="http://schemas.microsoft.com/office/drawing/2014/main" id="{C231A059-319A-85A2-5E37-39899EF9E0FB}"/>
              </a:ext>
            </a:extLst>
          </p:cNvPr>
          <p:cNvGrpSpPr/>
          <p:nvPr/>
        </p:nvGrpSpPr>
        <p:grpSpPr>
          <a:xfrm>
            <a:off x="1078230" y="4101897"/>
            <a:ext cx="3162816" cy="193589"/>
            <a:chOff x="1047750" y="4383492"/>
            <a:chExt cx="3162816" cy="193589"/>
          </a:xfrm>
        </p:grpSpPr>
        <p:grpSp>
          <p:nvGrpSpPr>
            <p:cNvPr id="29" name="Group 28">
              <a:extLst>
                <a:ext uri="{FF2B5EF4-FFF2-40B4-BE49-F238E27FC236}">
                  <a16:creationId xmlns:a16="http://schemas.microsoft.com/office/drawing/2014/main" id="{CDFA3630-29AE-904D-6746-00E78905A583}"/>
                </a:ext>
              </a:extLst>
            </p:cNvPr>
            <p:cNvGrpSpPr/>
            <p:nvPr/>
          </p:nvGrpSpPr>
          <p:grpSpPr>
            <a:xfrm>
              <a:off x="1047750" y="4383492"/>
              <a:ext cx="1581912" cy="193589"/>
              <a:chOff x="1047750" y="2768052"/>
              <a:chExt cx="1581912" cy="193589"/>
            </a:xfrm>
          </p:grpSpPr>
          <p:cxnSp>
            <p:nvCxnSpPr>
              <p:cNvPr id="30" name="Straight Connector 29">
                <a:extLst>
                  <a:ext uri="{FF2B5EF4-FFF2-40B4-BE49-F238E27FC236}">
                    <a16:creationId xmlns:a16="http://schemas.microsoft.com/office/drawing/2014/main" id="{7FBB783A-F030-0F30-1580-D8402EA9BFAA}"/>
                  </a:ext>
                </a:extLst>
              </p:cNvPr>
              <p:cNvCxnSpPr/>
              <p:nvPr/>
            </p:nvCxnSpPr>
            <p:spPr bwMode="auto">
              <a:xfrm>
                <a:off x="1047750" y="2821655"/>
                <a:ext cx="1581912"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Connector 30">
                <a:extLst>
                  <a:ext uri="{FF2B5EF4-FFF2-40B4-BE49-F238E27FC236}">
                    <a16:creationId xmlns:a16="http://schemas.microsoft.com/office/drawing/2014/main" id="{ECB1F1AB-D66E-51F7-5127-5F7AC48DB811}"/>
                  </a:ext>
                </a:extLst>
              </p:cNvPr>
              <p:cNvCxnSpPr/>
              <p:nvPr/>
            </p:nvCxnSpPr>
            <p:spPr bwMode="auto">
              <a:xfrm flipV="1">
                <a:off x="1047750"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Connector 31">
                <a:extLst>
                  <a:ext uri="{FF2B5EF4-FFF2-40B4-BE49-F238E27FC236}">
                    <a16:creationId xmlns:a16="http://schemas.microsoft.com/office/drawing/2014/main" id="{1F2FBF3B-CA14-8431-3630-04254662945E}"/>
                  </a:ext>
                </a:extLst>
              </p:cNvPr>
              <p:cNvCxnSpPr/>
              <p:nvPr/>
            </p:nvCxnSpPr>
            <p:spPr bwMode="auto">
              <a:xfrm flipV="1">
                <a:off x="2629535"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TextBox 32">
                <a:extLst>
                  <a:ext uri="{FF2B5EF4-FFF2-40B4-BE49-F238E27FC236}">
                    <a16:creationId xmlns:a16="http://schemas.microsoft.com/office/drawing/2014/main" id="{008118F0-3E44-6CB9-38D7-BBF5235CB8D8}"/>
                  </a:ext>
                </a:extLst>
              </p:cNvPr>
              <p:cNvSpPr txBox="1"/>
              <p:nvPr/>
            </p:nvSpPr>
            <p:spPr>
              <a:xfrm>
                <a:off x="1662954" y="2776975"/>
                <a:ext cx="351378" cy="184666"/>
              </a:xfrm>
              <a:prstGeom prst="rect">
                <a:avLst/>
              </a:prstGeom>
              <a:noFill/>
            </p:spPr>
            <p:txBody>
              <a:bodyPr wrap="none" rtlCol="0">
                <a:spAutoFit/>
              </a:bodyPr>
              <a:lstStyle/>
              <a:p>
                <a:pPr algn="ctr"/>
                <a:r>
                  <a:rPr lang="en-US" sz="600" dirty="0"/>
                  <a:t>1 ms</a:t>
                </a:r>
              </a:p>
            </p:txBody>
          </p:sp>
        </p:grpSp>
        <p:grpSp>
          <p:nvGrpSpPr>
            <p:cNvPr id="34" name="Group 33">
              <a:extLst>
                <a:ext uri="{FF2B5EF4-FFF2-40B4-BE49-F238E27FC236}">
                  <a16:creationId xmlns:a16="http://schemas.microsoft.com/office/drawing/2014/main" id="{C6AFA6AC-5CDE-FFAE-9225-1C764F3250CC}"/>
                </a:ext>
              </a:extLst>
            </p:cNvPr>
            <p:cNvGrpSpPr/>
            <p:nvPr/>
          </p:nvGrpSpPr>
          <p:grpSpPr>
            <a:xfrm>
              <a:off x="2628654" y="4383492"/>
              <a:ext cx="1581912" cy="193589"/>
              <a:chOff x="1047750" y="2768052"/>
              <a:chExt cx="1581912" cy="193589"/>
            </a:xfrm>
          </p:grpSpPr>
          <p:cxnSp>
            <p:nvCxnSpPr>
              <p:cNvPr id="35" name="Straight Connector 34">
                <a:extLst>
                  <a:ext uri="{FF2B5EF4-FFF2-40B4-BE49-F238E27FC236}">
                    <a16:creationId xmlns:a16="http://schemas.microsoft.com/office/drawing/2014/main" id="{770C39C3-9F23-4459-BC42-83EC3D08FFC4}"/>
                  </a:ext>
                </a:extLst>
              </p:cNvPr>
              <p:cNvCxnSpPr/>
              <p:nvPr/>
            </p:nvCxnSpPr>
            <p:spPr bwMode="auto">
              <a:xfrm>
                <a:off x="1047750" y="2821655"/>
                <a:ext cx="1581912"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Connector 35">
                <a:extLst>
                  <a:ext uri="{FF2B5EF4-FFF2-40B4-BE49-F238E27FC236}">
                    <a16:creationId xmlns:a16="http://schemas.microsoft.com/office/drawing/2014/main" id="{CDF04C09-B2F7-3D28-7C8E-38765802E2A1}"/>
                  </a:ext>
                </a:extLst>
              </p:cNvPr>
              <p:cNvCxnSpPr/>
              <p:nvPr/>
            </p:nvCxnSpPr>
            <p:spPr bwMode="auto">
              <a:xfrm flipV="1">
                <a:off x="1047750"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Straight Connector 36">
                <a:extLst>
                  <a:ext uri="{FF2B5EF4-FFF2-40B4-BE49-F238E27FC236}">
                    <a16:creationId xmlns:a16="http://schemas.microsoft.com/office/drawing/2014/main" id="{56A3E507-2B25-FC9D-4EF9-A3F0F7675068}"/>
                  </a:ext>
                </a:extLst>
              </p:cNvPr>
              <p:cNvCxnSpPr/>
              <p:nvPr/>
            </p:nvCxnSpPr>
            <p:spPr bwMode="auto">
              <a:xfrm flipV="1">
                <a:off x="2629535" y="2768052"/>
                <a:ext cx="0" cy="59318"/>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TextBox 37">
                <a:extLst>
                  <a:ext uri="{FF2B5EF4-FFF2-40B4-BE49-F238E27FC236}">
                    <a16:creationId xmlns:a16="http://schemas.microsoft.com/office/drawing/2014/main" id="{B8F4F0E3-4429-E30C-4D86-E36E01E3ED99}"/>
                  </a:ext>
                </a:extLst>
              </p:cNvPr>
              <p:cNvSpPr txBox="1"/>
              <p:nvPr/>
            </p:nvSpPr>
            <p:spPr>
              <a:xfrm>
                <a:off x="1662954" y="2776975"/>
                <a:ext cx="351378" cy="184666"/>
              </a:xfrm>
              <a:prstGeom prst="rect">
                <a:avLst/>
              </a:prstGeom>
              <a:noFill/>
            </p:spPr>
            <p:txBody>
              <a:bodyPr wrap="none" rtlCol="0">
                <a:spAutoFit/>
              </a:bodyPr>
              <a:lstStyle/>
              <a:p>
                <a:pPr algn="ctr"/>
                <a:r>
                  <a:rPr lang="en-US" sz="600" dirty="0"/>
                  <a:t>1 ms</a:t>
                </a:r>
              </a:p>
            </p:txBody>
          </p:sp>
        </p:grpSp>
      </p:grpSp>
      <p:sp>
        <p:nvSpPr>
          <p:cNvPr id="4" name="Slide Number Placeholder 5">
            <a:extLst>
              <a:ext uri="{FF2B5EF4-FFF2-40B4-BE49-F238E27FC236}">
                <a16:creationId xmlns:a16="http://schemas.microsoft.com/office/drawing/2014/main" id="{F4A0FA35-ED0D-01A6-C990-9B6933B850E3}"/>
              </a:ext>
            </a:extLst>
          </p:cNvPr>
          <p:cNvSpPr>
            <a:spLocks noGrp="1"/>
          </p:cNvSpPr>
          <p:nvPr>
            <p:ph type="sldNum" sz="quarter" idx="12"/>
          </p:nvPr>
        </p:nvSpPr>
        <p:spPr>
          <a:xfrm>
            <a:off x="5879101" y="6475413"/>
            <a:ext cx="535403" cy="184666"/>
          </a:xfr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Slide </a:t>
            </a:r>
            <a:fld id="{96EDDC46-E58E-0248-8CAF-96DF08F8D1CD}"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ctr" defTabSz="914400" rtl="0" eaLnBrk="0" fontAlgn="base" latinLnBrk="0" hangingPunct="0">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8" name="Date Placeholder 3">
            <a:extLst>
              <a:ext uri="{FF2B5EF4-FFF2-40B4-BE49-F238E27FC236}">
                <a16:creationId xmlns:a16="http://schemas.microsoft.com/office/drawing/2014/main" id="{B4851180-0F72-5E4D-0FEF-743496E25FB2}"/>
              </a:ext>
            </a:extLst>
          </p:cNvPr>
          <p:cNvSpPr txBox="1">
            <a:spLocks/>
          </p:cNvSpPr>
          <p:nvPr/>
        </p:nvSpPr>
        <p:spPr>
          <a:xfrm>
            <a:off x="914400" y="37828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12" name="Footer Placeholder 4">
            <a:extLst>
              <a:ext uri="{FF2B5EF4-FFF2-40B4-BE49-F238E27FC236}">
                <a16:creationId xmlns:a16="http://schemas.microsoft.com/office/drawing/2014/main" id="{E8167AC0-D295-0991-BB12-CE7B0F5F4EDA}"/>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sp>
        <p:nvSpPr>
          <p:cNvPr id="13" name="Rectangle 12">
            <a:extLst>
              <a:ext uri="{FF2B5EF4-FFF2-40B4-BE49-F238E27FC236}">
                <a16:creationId xmlns:a16="http://schemas.microsoft.com/office/drawing/2014/main" id="{E31243BC-7B88-D9A4-E881-B708F41B2C0B}"/>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2703976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48747-75FE-18AB-CEB4-EA2326165A3F}"/>
              </a:ext>
            </a:extLst>
          </p:cNvPr>
          <p:cNvSpPr>
            <a:spLocks noGrp="1"/>
          </p:cNvSpPr>
          <p:nvPr>
            <p:ph type="title"/>
          </p:nvPr>
        </p:nvSpPr>
        <p:spPr/>
        <p:txBody>
          <a:bodyPr/>
          <a:lstStyle/>
          <a:p>
            <a:r>
              <a:rPr lang="en-US" dirty="0"/>
              <a:t>Summary</a:t>
            </a:r>
          </a:p>
        </p:txBody>
      </p:sp>
      <p:sp>
        <p:nvSpPr>
          <p:cNvPr id="3" name="Text Placeholder 2">
            <a:extLst>
              <a:ext uri="{FF2B5EF4-FFF2-40B4-BE49-F238E27FC236}">
                <a16:creationId xmlns:a16="http://schemas.microsoft.com/office/drawing/2014/main" id="{40DC282C-57EE-9D64-5BC9-9F489EB96DC9}"/>
              </a:ext>
            </a:extLst>
          </p:cNvPr>
          <p:cNvSpPr txBox="1">
            <a:spLocks/>
          </p:cNvSpPr>
          <p:nvPr/>
        </p:nvSpPr>
        <p:spPr>
          <a:xfrm>
            <a:off x="659757" y="1534159"/>
            <a:ext cx="10938076" cy="4241607"/>
          </a:xfrm>
          <a:prstGeom prst="rect">
            <a:avLst/>
          </a:prstGeom>
        </p:spPr>
        <p:txBody>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Start of Ranging Time offset to Poll parameter points to the start of SYNC + SFD</a:t>
            </a:r>
          </a:p>
          <a:p>
            <a:r>
              <a:rPr lang="en-US" sz="2000" dirty="0"/>
              <a:t>In case of UWB Driven MMS, also the MMS UWB packet has SYNC + SFD</a:t>
            </a:r>
          </a:p>
          <a:p>
            <a:r>
              <a:rPr lang="en-US" sz="2000" dirty="0"/>
              <a:t>Setting </a:t>
            </a:r>
            <a:r>
              <a:rPr lang="en-US" sz="2000" i="1" dirty="0" err="1">
                <a:solidFill>
                  <a:srgbClr val="000000"/>
                </a:solidFill>
                <a:latin typeface="Times New Roman" panose="02020603050405020304" pitchFamily="18" charset="0"/>
                <a:cs typeface="Times New Roman" panose="02020603050405020304" pitchFamily="18" charset="0"/>
              </a:rPr>
              <a:t>macMmsRcpPollNSlots</a:t>
            </a:r>
            <a:r>
              <a:rPr lang="en-US" sz="1050" dirty="0">
                <a:solidFill>
                  <a:srgbClr val="000000"/>
                </a:solidFill>
                <a:latin typeface="Arial" charset="0"/>
              </a:rPr>
              <a:t> </a:t>
            </a:r>
            <a:r>
              <a:rPr lang="en-US" sz="2000" dirty="0">
                <a:solidFill>
                  <a:srgbClr val="000000"/>
                </a:solidFill>
              </a:rPr>
              <a:t>and</a:t>
            </a:r>
            <a:r>
              <a:rPr lang="en-US" sz="1050" i="1" dirty="0">
                <a:solidFill>
                  <a:srgbClr val="000000"/>
                </a:solidFill>
                <a:latin typeface="Times New Roman" panose="02020603050405020304" pitchFamily="18" charset="0"/>
                <a:cs typeface="Times New Roman" panose="02020603050405020304" pitchFamily="18" charset="0"/>
              </a:rPr>
              <a:t> </a:t>
            </a:r>
            <a:r>
              <a:rPr lang="en-US" sz="2000" i="1" dirty="0" err="1">
                <a:solidFill>
                  <a:srgbClr val="000000"/>
                </a:solidFill>
                <a:latin typeface="Times New Roman" panose="02020603050405020304" pitchFamily="18" charset="0"/>
                <a:cs typeface="Times New Roman" panose="02020603050405020304" pitchFamily="18" charset="0"/>
              </a:rPr>
              <a:t>macMmsRcpRespNSlots</a:t>
            </a:r>
            <a:r>
              <a:rPr lang="en-US" sz="2000" dirty="0">
                <a:solidFill>
                  <a:srgbClr val="000000"/>
                </a:solidFill>
              </a:rPr>
              <a:t> to 0 allows skipping the SP0 packet </a:t>
            </a:r>
          </a:p>
          <a:p>
            <a:r>
              <a:rPr lang="en-US" sz="2000" dirty="0"/>
              <a:t>Instead of SP0 based Poll and Response, more reliable Poll and Response can be done with higher peak power SYNC + SFD fragments</a:t>
            </a:r>
          </a:p>
          <a:p>
            <a:r>
              <a:rPr lang="en-US" sz="2000" dirty="0"/>
              <a:t>High integrity achieved with RIF based integrity check</a:t>
            </a:r>
          </a:p>
          <a:p>
            <a:endParaRPr lang="en-US" sz="2000" dirty="0">
              <a:solidFill>
                <a:srgbClr val="000000"/>
              </a:solidFill>
            </a:endParaRPr>
          </a:p>
          <a:p>
            <a:r>
              <a:rPr lang="en-US" sz="2000" dirty="0">
                <a:solidFill>
                  <a:srgbClr val="000000"/>
                </a:solidFill>
              </a:rPr>
              <a:t>SP0 control packets are used by default (</a:t>
            </a:r>
            <a:r>
              <a:rPr lang="en-US" sz="2000" i="1" dirty="0" err="1">
                <a:solidFill>
                  <a:srgbClr val="000000"/>
                </a:solidFill>
                <a:latin typeface="Times New Roman" panose="02020603050405020304" pitchFamily="18" charset="0"/>
                <a:cs typeface="Times New Roman" panose="02020603050405020304" pitchFamily="18" charset="0"/>
              </a:rPr>
              <a:t>NSlots</a:t>
            </a:r>
            <a:r>
              <a:rPr lang="en-US" sz="2000" dirty="0">
                <a:solidFill>
                  <a:srgbClr val="000000"/>
                </a:solidFill>
              </a:rPr>
              <a:t> parameter values 1 – 15)</a:t>
            </a:r>
          </a:p>
          <a:p>
            <a:endParaRPr lang="en-US" sz="2000" dirty="0">
              <a:solidFill>
                <a:srgbClr val="000000"/>
              </a:solidFill>
            </a:endParaRPr>
          </a:p>
          <a:p>
            <a:r>
              <a:rPr lang="en-US" sz="2000" dirty="0">
                <a:solidFill>
                  <a:srgbClr val="000000"/>
                </a:solidFill>
              </a:rPr>
              <a:t>Recommendation for comment resolution is to </a:t>
            </a:r>
            <a:r>
              <a:rPr lang="en-US" sz="2000" b="1" dirty="0">
                <a:solidFill>
                  <a:srgbClr val="000000"/>
                </a:solidFill>
              </a:rPr>
              <a:t>Accept</a:t>
            </a:r>
            <a:r>
              <a:rPr lang="en-US" sz="2000" dirty="0">
                <a:solidFill>
                  <a:srgbClr val="000000"/>
                </a:solidFill>
              </a:rPr>
              <a:t> the Comments</a:t>
            </a:r>
            <a:endParaRPr lang="en-US" sz="2000" dirty="0"/>
          </a:p>
        </p:txBody>
      </p:sp>
      <p:sp>
        <p:nvSpPr>
          <p:cNvPr id="4" name="Slide Number Placeholder 5">
            <a:extLst>
              <a:ext uri="{FF2B5EF4-FFF2-40B4-BE49-F238E27FC236}">
                <a16:creationId xmlns:a16="http://schemas.microsoft.com/office/drawing/2014/main" id="{780DE325-88B7-D4E2-3AF1-30A480841485}"/>
              </a:ext>
            </a:extLst>
          </p:cNvPr>
          <p:cNvSpPr>
            <a:spLocks noGrp="1"/>
          </p:cNvSpPr>
          <p:nvPr>
            <p:ph type="sldNum" sz="quarter" idx="12"/>
          </p:nvPr>
        </p:nvSpPr>
        <p:spPr>
          <a:xfrm>
            <a:off x="5879101" y="6475413"/>
            <a:ext cx="535403" cy="184666"/>
          </a:xfr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Slide </a:t>
            </a:r>
            <a:fld id="{96EDDC46-E58E-0248-8CAF-96DF08F8D1CD}"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ctr" defTabSz="914400" rtl="0" eaLnBrk="0" fontAlgn="base" latinLnBrk="0" hangingPunct="0">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7" name="Date Placeholder 3">
            <a:extLst>
              <a:ext uri="{FF2B5EF4-FFF2-40B4-BE49-F238E27FC236}">
                <a16:creationId xmlns:a16="http://schemas.microsoft.com/office/drawing/2014/main" id="{688822AA-D009-4935-04C7-EB77555E4D03}"/>
              </a:ext>
            </a:extLst>
          </p:cNvPr>
          <p:cNvSpPr txBox="1">
            <a:spLocks/>
          </p:cNvSpPr>
          <p:nvPr/>
        </p:nvSpPr>
        <p:spPr>
          <a:xfrm>
            <a:off x="914400" y="378281"/>
            <a:ext cx="2133600" cy="215444"/>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0" hangingPunct="0">
              <a:defRPr/>
            </a:pPr>
            <a:r>
              <a:rPr lang="en-US" altLang="en-US" sz="1400" b="1" dirty="0">
                <a:solidFill>
                  <a:srgbClr val="000000"/>
                </a:solidFill>
                <a:latin typeface="Times New Roman" panose="02020603050405020304" pitchFamily="18" charset="0"/>
              </a:rPr>
              <a:t>September 17</a:t>
            </a:r>
            <a:r>
              <a:rPr lang="en-US" altLang="en-US" sz="1400" b="1" baseline="30000" dirty="0">
                <a:solidFill>
                  <a:srgbClr val="000000"/>
                </a:solidFill>
                <a:latin typeface="Times New Roman" panose="02020603050405020304" pitchFamily="18" charset="0"/>
              </a:rPr>
              <a:t>th</a:t>
            </a:r>
            <a:r>
              <a:rPr lang="en-US" altLang="en-US" sz="1400" b="1" dirty="0">
                <a:solidFill>
                  <a:srgbClr val="000000"/>
                </a:solidFill>
                <a:latin typeface="Times New Roman" panose="02020603050405020304" pitchFamily="18" charset="0"/>
              </a:rPr>
              <a:t>,  2025</a:t>
            </a:r>
          </a:p>
        </p:txBody>
      </p:sp>
      <p:sp>
        <p:nvSpPr>
          <p:cNvPr id="8" name="Footer Placeholder 4">
            <a:extLst>
              <a:ext uri="{FF2B5EF4-FFF2-40B4-BE49-F238E27FC236}">
                <a16:creationId xmlns:a16="http://schemas.microsoft.com/office/drawing/2014/main" id="{A3706A7E-B4BC-2F9A-303E-EF47F50CD467}"/>
              </a:ext>
            </a:extLst>
          </p:cNvPr>
          <p:cNvSpPr txBox="1">
            <a:spLocks/>
          </p:cNvSpPr>
          <p:nvPr/>
        </p:nvSpPr>
        <p:spPr>
          <a:xfrm>
            <a:off x="7315200" y="6475413"/>
            <a:ext cx="4165600" cy="184666"/>
          </a:xfrm>
          <a:prstGeom prst="rect">
            <a:avLst/>
          </a:prstGeom>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eaLnBrk="0" hangingPunct="0">
              <a:defRPr/>
            </a:pPr>
            <a:r>
              <a:rPr lang="en-US" altLang="en-US" sz="1200" dirty="0">
                <a:solidFill>
                  <a:srgbClr val="000000"/>
                </a:solidFill>
                <a:latin typeface="Times New Roman" panose="02020603050405020304" pitchFamily="18" charset="0"/>
              </a:rPr>
              <a:t>R. Pirhonen </a:t>
            </a:r>
          </a:p>
        </p:txBody>
      </p:sp>
      <p:sp>
        <p:nvSpPr>
          <p:cNvPr id="9" name="Rectangle 8">
            <a:extLst>
              <a:ext uri="{FF2B5EF4-FFF2-40B4-BE49-F238E27FC236}">
                <a16:creationId xmlns:a16="http://schemas.microsoft.com/office/drawing/2014/main" id="{BB49A539-1CE9-DFF1-9F8E-D256C04490B8}"/>
              </a:ext>
            </a:extLst>
          </p:cNvPr>
          <p:cNvSpPr>
            <a:spLocks noChangeArrowheads="1"/>
          </p:cNvSpPr>
          <p:nvPr/>
        </p:nvSpPr>
        <p:spPr bwMode="auto">
          <a:xfrm>
            <a:off x="8610600" y="378281"/>
            <a:ext cx="2667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350" marR="0" lvl="4" indent="0" algn="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DCN 15-25-0485-00-04ab</a:t>
            </a:r>
          </a:p>
        </p:txBody>
      </p:sp>
    </p:spTree>
    <p:extLst>
      <p:ext uri="{BB962C8B-B14F-4D97-AF65-F5344CB8AC3E}">
        <p14:creationId xmlns:p14="http://schemas.microsoft.com/office/powerpoint/2010/main" val="36862952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Freescale PowerPoint Template&amp;quot;&quot;/&gt;&lt;property id=&quot;20307&quot; value=&quot;257&quot;/&gt;&lt;/object&gt;&lt;object type=&quot;3&quot; unique_id=&quot;10005&quot;&gt;&lt;property id=&quot;20148&quot; value=&quot;5&quot;/&gt;&lt;property id=&quot;20300&quot; value=&quot;Slide 2 - &amp;quot;Sample Slide: Text Only&amp;quot;&quot;/&gt;&lt;property id=&quot;20307&quot; value=&quot;260&quot;/&gt;&lt;/object&gt;&lt;object type=&quot;3&quot; unique_id=&quot;10006&quot;&gt;&lt;property id=&quot;20148&quot; value=&quot;5&quot;/&gt;&lt;property id=&quot;20300&quot; value=&quot;Slide 3 - &amp;quot;Sample Slide: Text + 1 Graphic&amp;quot;&quot;/&gt;&lt;property id=&quot;20307&quot; value=&quot;264&quot;/&gt;&lt;/object&gt;&lt;object type=&quot;3&quot; unique_id=&quot;10007&quot;&gt;&lt;property id=&quot;20148&quot; value=&quot;5&quot;/&gt;&lt;property id=&quot;20300&quot; value=&quot;Slide 4 - &amp;quot;Sample Slide: Text + 1 Graphic&amp;quot;&quot;/&gt;&lt;property id=&quot;20307&quot; value=&quot;265&quot;/&gt;&lt;/object&gt;&lt;object type=&quot;3&quot; unique_id=&quot;10008&quot;&gt;&lt;property id=&quot;20148&quot; value=&quot;5&quot;/&gt;&lt;property id=&quot;20300&quot; value=&quot;Slide 5 - &amp;quot;Sample Slide: Text + 2 Graphics&amp;quot;&quot;/&gt;&lt;property id=&quot;20307&quot; value=&quot;266&quot;/&gt;&lt;/object&gt;&lt;object type=&quot;3&quot; unique_id=&quot;10009&quot;&gt;&lt;property id=&quot;20148&quot; value=&quot;5&quot;/&gt;&lt;property id=&quot;20300&quot; value=&quot;Slide 6 - &amp;quot;Sample Slide: Text + 2 Graphics&amp;quot;&quot;/&gt;&lt;property id=&quot;20307&quot; value=&quot;267&quot;/&gt;&lt;/object&gt;&lt;object type=&quot;3&quot; unique_id=&quot;10010&quot;&gt;&lt;property id=&quot;20148&quot; value=&quot;5&quot;/&gt;&lt;property id=&quot;20300&quot; value=&quot;Slide 7 - &amp;quot;Sample Slide: Text + 3 Graphics&amp;quot;&quot;/&gt;&lt;property id=&quot;20307&quot; value=&quot;268&quot;/&gt;&lt;/object&gt;&lt;object type=&quot;3&quot; unique_id=&quot;10011&quot;&gt;&lt;property id=&quot;20148&quot; value=&quot;5&quot;/&gt;&lt;property id=&quot;20300&quot; value=&quot;Slide 8 - &amp;quot;Sample Slide: Text + 3 Graphics&amp;quot;&quot;/&gt;&lt;property id=&quot;20307&quot; value=&quot;269&quot;/&gt;&lt;/object&gt;&lt;object type=&quot;3&quot; unique_id=&quot;10012&quot;&gt;&lt;property id=&quot;20148&quot; value=&quot;5&quot;/&gt;&lt;property id=&quot;20300&quot; value=&quot;Slide 9 - &amp;quot;Sample Slide: Text and Logos&amp;quot;&quot;/&gt;&lt;property id=&quot;20307&quot; value=&quot;270&quot;/&gt;&lt;/object&gt;&lt;object type=&quot;3&quot; unique_id=&quot;10013&quot;&gt;&lt;property id=&quot;20148&quot; value=&quot;5&quot;/&gt;&lt;property id=&quot;20300&quot; value=&quot;Slide 10 - &amp;quot;Sample Slide: Text and Logos&amp;quot;&quot;/&gt;&lt;property id=&quot;20307&quot; value=&quot;271&quot;/&gt;&lt;/object&gt;&lt;object type=&quot;3&quot; unique_id=&quot;10014&quot;&gt;&lt;property id=&quot;20148&quot; value=&quot;5&quot;/&gt;&lt;property id=&quot;20300&quot; value=&quot;Slide 11 - &amp;quot;Sample Slide: Bar Graph&amp;quot;&quot;/&gt;&lt;property id=&quot;20307&quot; value=&quot;276&quot;/&gt;&lt;/object&gt;&lt;object type=&quot;3&quot; unique_id=&quot;10015&quot;&gt;&lt;property id=&quot;20148&quot; value=&quot;5&quot;/&gt;&lt;property id=&quot;20300&quot; value=&quot;Slide 12 - &amp;quot;Sample Slide: Bar Graph Quadrant&amp;quot;&quot;/&gt;&lt;property id=&quot;20307&quot; value=&quot;296&quot;/&gt;&lt;/object&gt;&lt;object type=&quot;3&quot; unique_id=&quot;10016&quot;&gt;&lt;property id=&quot;20148&quot; value=&quot;5&quot;/&gt;&lt;property id=&quot;20300&quot; value=&quot;Slide 13 - &amp;quot;Sample Slide: Pie Graph&amp;quot;&quot;/&gt;&lt;property id=&quot;20307&quot; value=&quot;277&quot;/&gt;&lt;/object&gt;&lt;object type=&quot;3&quot; unique_id=&quot;10017&quot;&gt;&lt;property id=&quot;20148&quot; value=&quot;5&quot;/&gt;&lt;property id=&quot;20300&quot; value=&quot;Slide 14 - &amp;quot;Sample Slide: Line Graph Quadrant&amp;quot;&quot;/&gt;&lt;property id=&quot;20307&quot; value=&quot;278&quot;/&gt;&lt;/object&gt;&lt;object type=&quot;3&quot; unique_id=&quot;10018&quot;&gt;&lt;property id=&quot;20148&quot; value=&quot;5&quot;/&gt;&lt;property id=&quot;20300&quot; value=&quot;Slide 15 - &amp;quot;Sample Slide: Line Graph&amp;quot;&quot;/&gt;&lt;property id=&quot;20307&quot; value=&quot;297&quot;/&gt;&lt;/object&gt;&lt;object type=&quot;3&quot; unique_id=&quot;10019&quot;&gt;&lt;property id=&quot;20148&quot; value=&quot;5&quot;/&gt;&lt;property id=&quot;20300&quot; value=&quot;Slide 16 - &amp;quot;Sample Slide: Diagram Slide&amp;quot;&quot;/&gt;&lt;property id=&quot;20307&quot; value=&quot;283&quot;/&gt;&lt;/object&gt;&lt;object type=&quot;3&quot; unique_id=&quot;10020&quot;&gt;&lt;property id=&quot;20148&quot; value=&quot;5&quot;/&gt;&lt;property id=&quot;20300&quot; value=&quot;Slide 17&quot;/&gt;&lt;property id=&quot;20307&quot; value=&quot;287&quot;/&gt;&lt;/object&gt;&lt;object type=&quot;3&quot; unique_id=&quot;10021&quot;&gt;&lt;property id=&quot;20148&quot; value=&quot;5&quot;/&gt;&lt;property id=&quot;20300&quot; value=&quot;Slide 18 - &amp;quot;Sample Slide: Text Treatments&amp;quot;&quot;/&gt;&lt;property id=&quot;20307&quot; value=&quot;289&quot;/&gt;&lt;/object&gt;&lt;object type=&quot;3&quot; unique_id=&quot;10022&quot;&gt;&lt;property id=&quot;20148&quot; value=&quot;5&quot;/&gt;&lt;property id=&quot;20300&quot; value=&quot;Slide 19 - &amp;quot;Sample Slide: Timeline&amp;quot;&quot;/&gt;&lt;property id=&quot;20307&quot; value=&quot;290&quot;/&gt;&lt;/object&gt;&lt;object type=&quot;3&quot; unique_id=&quot;10023&quot;&gt;&lt;property id=&quot;20148&quot; value=&quot;5&quot;/&gt;&lt;property id=&quot;20300&quot; value=&quot;Slide 20 - &amp;quot;Sample Slide: Timeline 2&amp;quot;&quot;/&gt;&lt;property id=&quot;20307&quot; value=&quot;294&quot;/&gt;&lt;/object&gt;&lt;object type=&quot;3&quot; unique_id=&quot;10024&quot;&gt;&lt;property id=&quot;20148&quot; value=&quot;5&quot;/&gt;&lt;property id=&quot;20300&quot; value=&quot;Slide 21 - &amp;quot;Sample Slide: Charts&amp;quot;&quot;/&gt;&lt;property id=&quot;20307&quot; value=&quot;295&quot;/&gt;&lt;/object&gt;&lt;object type=&quot;3&quot; unique_id=&quot;10025&quot;&gt;&lt;property id=&quot;20148&quot; value=&quot;5&quot;/&gt;&lt;property id=&quot;20300&quot; value=&quot;Slide 22 - &amp;quot;New Freescale Colors&amp;quot;&quot;/&gt;&lt;property id=&quot;20307&quot; value=&quot;293&quot;/&gt;&lt;/object&gt;&lt;object type=&quot;3&quot; unique_id=&quot;10026&quot;&gt;&lt;property id=&quot;20148&quot; value=&quot;5&quot;/&gt;&lt;property id=&quot;20300&quot; value=&quot;Slide 23 - &amp;quot;Sample Slide: Blank White Page&amp;quot;&quot;/&gt;&lt;property id=&quot;20307&quot; value=&quot;288&quot;/&gt;&lt;/object&gt;&lt;object type=&quot;3&quot; unique_id=&quot;10027&quot;&gt;&lt;property id=&quot;20148&quot; value=&quot;5&quot;/&gt;&lt;property id=&quot;20300&quot; value=&quot;Slide 24&quot;/&gt;&lt;property id=&quot;20307&quot; value=&quot;291&quot;/&gt;&lt;/object&gt;&lt;/object&gt;&lt;/object&gt;&lt;/database&gt;"/>
  <p:tag name="SECTOMILLISECCONVERTED" val="1"/>
</p:tagLst>
</file>

<file path=ppt/theme/theme1.xml><?xml version="1.0" encoding="utf-8"?>
<a:theme xmlns:a="http://schemas.openxmlformats.org/drawingml/2006/main" name="Logo Slide">
  <a:themeElements>
    <a:clrScheme name="DEC NXP color pallete">
      <a:dk1>
        <a:srgbClr val="000000"/>
      </a:dk1>
      <a:lt1>
        <a:sysClr val="window" lastClr="FFFFFF"/>
      </a:lt1>
      <a:dk2>
        <a:srgbClr val="DADADA"/>
      </a:dk2>
      <a:lt2>
        <a:srgbClr val="FFFFFF"/>
      </a:lt2>
      <a:accent1>
        <a:srgbClr val="4FABE3"/>
      </a:accent1>
      <a:accent2>
        <a:srgbClr val="1A48AA"/>
      </a:accent2>
      <a:accent3>
        <a:srgbClr val="97B81E"/>
      </a:accent3>
      <a:accent4>
        <a:srgbClr val="FF9B09"/>
      </a:accent4>
      <a:accent5>
        <a:srgbClr val="58595B"/>
      </a:accent5>
      <a:accent6>
        <a:srgbClr val="001B46"/>
      </a:accent6>
      <a:hlink>
        <a:srgbClr val="4FABE3"/>
      </a:hlink>
      <a:folHlink>
        <a:srgbClr val="4FABE3"/>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36524C37-D29B-4997-9EEA-40A694E837D3}" vid="{D521E0BB-97EE-41C0-8B39-AA9FD38EEB7D}"/>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NXP_Confidential _Proprietary_template_2021</Template>
  <TotalTime>0</TotalTime>
  <Words>1336</Words>
  <Application>Microsoft Office PowerPoint</Application>
  <PresentationFormat>Widescreen</PresentationFormat>
  <Paragraphs>184</Paragraphs>
  <Slides>9</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Poppins</vt:lpstr>
      <vt:lpstr>Poppins SemiBold</vt:lpstr>
      <vt:lpstr>Times New Roman</vt:lpstr>
      <vt:lpstr>Logo Slide</vt:lpstr>
      <vt:lpstr>1_Office Theme</vt:lpstr>
      <vt:lpstr>PowerPoint Presentation</vt:lpstr>
      <vt:lpstr>Comment #266, #267-#270</vt:lpstr>
      <vt:lpstr>PowerPoint Presentation</vt:lpstr>
      <vt:lpstr>PowerPoint Presentation</vt:lpstr>
      <vt:lpstr>Impact on protocol - When you have to use SP0</vt:lpstr>
      <vt:lpstr>PowerPoint Presentation</vt:lpstr>
      <vt:lpstr>PowerPoint Presentation</vt:lpstr>
      <vt:lpstr>Benefits of zero control phase length</vt:lpstr>
      <vt:lpstr>Summary</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
  <cp:lastModifiedBy/>
  <cp:revision>1</cp:revision>
  <dcterms:created xsi:type="dcterms:W3CDTF">2025-04-29T07:34:59Z</dcterms:created>
  <dcterms:modified xsi:type="dcterms:W3CDTF">2025-09-17T22:28:05Z</dcterms:modified>
</cp:coreProperties>
</file>