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1058" r:id="rId2"/>
    <p:sldId id="1060" r:id="rId3"/>
    <p:sldId id="1063" r:id="rId4"/>
    <p:sldId id="1064" r:id="rId5"/>
    <p:sldId id="1065" r:id="rId6"/>
    <p:sldId id="1066" r:id="rId7"/>
    <p:sldId id="1067" r:id="rId8"/>
    <p:sldId id="1069" r:id="rId9"/>
    <p:sldId id="1070" r:id="rId10"/>
    <p:sldId id="1062"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95033" autoAdjust="0"/>
  </p:normalViewPr>
  <p:slideViewPr>
    <p:cSldViewPr>
      <p:cViewPr varScale="1">
        <p:scale>
          <a:sx n="75" d="100"/>
          <a:sy n="75" d="100"/>
        </p:scale>
        <p:origin x="672" y="53"/>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3211"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15-25-0484-00-16me</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8" name="Title 7">
            <a:extLst>
              <a:ext uri="{FF2B5EF4-FFF2-40B4-BE49-F238E27FC236}">
                <a16:creationId xmlns:a16="http://schemas.microsoft.com/office/drawing/2014/main" id="{4158DCDA-E7F0-B3EF-26E5-463F47461657}"/>
              </a:ext>
            </a:extLst>
          </p:cNvPr>
          <p:cNvSpPr>
            <a:spLocks noGrp="1"/>
          </p:cNvSpPr>
          <p:nvPr>
            <p:ph type="title"/>
          </p:nvPr>
        </p:nvSpPr>
        <p:spPr/>
        <p:txBody>
          <a:bodyPr/>
          <a:lstStyle/>
          <a:p>
            <a:r>
              <a:rPr lang="en-US"/>
              <a:t>Click to edit Master title style</a:t>
            </a:r>
            <a:endParaRPr lang="en-IN"/>
          </a:p>
        </p:txBody>
      </p:sp>
      <p:sp>
        <p:nvSpPr>
          <p:cNvPr id="15" name="Date Placeholder 14">
            <a:extLst>
              <a:ext uri="{FF2B5EF4-FFF2-40B4-BE49-F238E27FC236}">
                <a16:creationId xmlns:a16="http://schemas.microsoft.com/office/drawing/2014/main" id="{25D6C8AF-563F-112C-3DD2-49F7B0596C0C}"/>
              </a:ext>
            </a:extLst>
          </p:cNvPr>
          <p:cNvSpPr>
            <a:spLocks noGrp="1"/>
          </p:cNvSpPr>
          <p:nvPr>
            <p:ph type="dt" idx="10"/>
          </p:nvPr>
        </p:nvSpPr>
        <p:spPr/>
        <p:txBody>
          <a:bodyPr/>
          <a:lstStyle/>
          <a:p>
            <a:r>
              <a:rPr lang="en-US" dirty="0"/>
              <a:t>September 2025</a:t>
            </a:r>
            <a:endParaRPr lang="en-GB" dirty="0"/>
          </a:p>
        </p:txBody>
      </p:sp>
      <p:sp>
        <p:nvSpPr>
          <p:cNvPr id="16" name="Footer Placeholder 15">
            <a:extLst>
              <a:ext uri="{FF2B5EF4-FFF2-40B4-BE49-F238E27FC236}">
                <a16:creationId xmlns:a16="http://schemas.microsoft.com/office/drawing/2014/main" id="{CBDF0805-AA13-EEBC-B129-3AA77DE2BCF6}"/>
              </a:ext>
            </a:extLst>
          </p:cNvPr>
          <p:cNvSpPr>
            <a:spLocks noGrp="1"/>
          </p:cNvSpPr>
          <p:nvPr>
            <p:ph type="ftr" idx="11"/>
          </p:nvPr>
        </p:nvSpPr>
        <p:spPr/>
        <p:txBody>
          <a:bodyPr/>
          <a:lstStyle/>
          <a:p>
            <a:r>
              <a:rPr lang="en-GB" dirty="0"/>
              <a:t>Menashe Shahar, Ondas Networks</a:t>
            </a:r>
          </a:p>
        </p:txBody>
      </p:sp>
      <p:sp>
        <p:nvSpPr>
          <p:cNvPr id="17" name="Slide Number Placeholder 16">
            <a:extLst>
              <a:ext uri="{FF2B5EF4-FFF2-40B4-BE49-F238E27FC236}">
                <a16:creationId xmlns:a16="http://schemas.microsoft.com/office/drawing/2014/main" id="{D8DEE277-8C43-833D-1FBB-7E76BF75EE0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Menashe Shahar, Ondas Networks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Menashe Shahar, Ondas Networks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2025</a:t>
            </a:r>
            <a:endParaRPr lang="en-GB" dirty="0"/>
          </a:p>
        </p:txBody>
      </p:sp>
      <p:sp>
        <p:nvSpPr>
          <p:cNvPr id="6" name="Footer Placeholder 5"/>
          <p:cNvSpPr>
            <a:spLocks noGrp="1"/>
          </p:cNvSpPr>
          <p:nvPr>
            <p:ph type="ftr" idx="11"/>
          </p:nvPr>
        </p:nvSpPr>
        <p:spPr/>
        <p:txBody>
          <a:bodyPr/>
          <a:lstStyle>
            <a:lvl1pPr>
              <a:defRPr/>
            </a:lvl1pPr>
          </a:lstStyle>
          <a:p>
            <a:r>
              <a:rPr lang="en-GB" dirty="0"/>
              <a:t>Menashe Shahar, Ondas Networks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Menashe Shahar, Ondas Networks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2025</a:t>
            </a:r>
            <a:endParaRPr lang="en-GB" dirty="0"/>
          </a:p>
        </p:txBody>
      </p:sp>
      <p:sp>
        <p:nvSpPr>
          <p:cNvPr id="4" name="Footer Placeholder 3"/>
          <p:cNvSpPr>
            <a:spLocks noGrp="1"/>
          </p:cNvSpPr>
          <p:nvPr>
            <p:ph type="ftr" idx="11"/>
          </p:nvPr>
        </p:nvSpPr>
        <p:spPr/>
        <p:txBody>
          <a:bodyPr/>
          <a:lstStyle>
            <a:lvl1pPr>
              <a:defRPr/>
            </a:lvl1pPr>
          </a:lstStyle>
          <a:p>
            <a:r>
              <a:rPr lang="en-GB" dirty="0"/>
              <a:t>Menashe Shahar, Ondas Networks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2025</a:t>
            </a:r>
            <a:endParaRPr lang="en-GB" dirty="0"/>
          </a:p>
        </p:txBody>
      </p:sp>
      <p:sp>
        <p:nvSpPr>
          <p:cNvPr id="3" name="Footer Placeholder 2"/>
          <p:cNvSpPr>
            <a:spLocks noGrp="1"/>
          </p:cNvSpPr>
          <p:nvPr>
            <p:ph type="ftr" idx="11"/>
          </p:nvPr>
        </p:nvSpPr>
        <p:spPr/>
        <p:txBody>
          <a:bodyPr/>
          <a:lstStyle>
            <a:lvl1pPr>
              <a:defRPr/>
            </a:lvl1pPr>
          </a:lstStyle>
          <a:p>
            <a:r>
              <a:rPr lang="en-GB" dirty="0"/>
              <a:t>Menashe Shahar, Ondas Networks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Menashe Shahar, Ondas Networks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15-25-0484-00-16me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sv-SE" dirty="0"/>
              <a:t>Menashe Shahar, Ondas</a:t>
            </a:r>
            <a:endParaRPr 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r>
              <a:rPr lang="en-US" altLang="en-US" sz="1800" b="1" dirty="0">
                <a:solidFill>
                  <a:schemeClr val="tx2"/>
                </a:solidFill>
              </a:rPr>
              <a:t>Submission Title:</a:t>
            </a:r>
            <a:r>
              <a:rPr lang="en-US" altLang="en-US" sz="1800" dirty="0">
                <a:solidFill>
                  <a:schemeClr val="tx2"/>
                </a:solidFill>
              </a:rPr>
              <a:t> </a:t>
            </a:r>
            <a:r>
              <a:rPr lang="en-US" altLang="en-US" sz="1800" dirty="0" err="1">
                <a:solidFill>
                  <a:schemeClr val="tx2"/>
                </a:solidFill>
              </a:rPr>
              <a:t>PtMP</a:t>
            </a:r>
            <a:r>
              <a:rPr lang="en-US" altLang="en-US" sz="1800" dirty="0">
                <a:solidFill>
                  <a:schemeClr val="tx2"/>
                </a:solidFill>
              </a:rPr>
              <a:t> 802.16t MAC Analysis</a:t>
            </a:r>
          </a:p>
          <a:p>
            <a:r>
              <a:rPr lang="en-US" sz="1800" dirty="0"/>
              <a:t>July 2025</a:t>
            </a:r>
            <a:r>
              <a:rPr lang="en-US" altLang="en-US" sz="1800" dirty="0">
                <a:solidFill>
                  <a:schemeClr val="tx2"/>
                </a:solidFill>
              </a:rPr>
              <a:t>		</a:t>
            </a:r>
          </a:p>
          <a:p>
            <a:r>
              <a:rPr lang="en-US" altLang="en-US" sz="1800" b="1" dirty="0">
                <a:solidFill>
                  <a:schemeClr val="tx2"/>
                </a:solidFill>
              </a:rPr>
              <a:t>Date Submitted: </a:t>
            </a:r>
            <a:r>
              <a:rPr lang="en-US" altLang="en-US" sz="1800" dirty="0">
                <a:solidFill>
                  <a:schemeClr val="tx2"/>
                </a:solidFill>
              </a:rPr>
              <a:t>2025-09-17</a:t>
            </a:r>
          </a:p>
          <a:p>
            <a:endParaRPr lang="en-US" altLang="en-US" sz="1800" dirty="0">
              <a:solidFill>
                <a:schemeClr val="tx2"/>
              </a:solidFill>
            </a:endParaRPr>
          </a:p>
          <a:p>
            <a:r>
              <a:rPr lang="en-US" altLang="en-US" sz="1800" b="1" dirty="0">
                <a:solidFill>
                  <a:schemeClr val="tx2"/>
                </a:solidFill>
              </a:rPr>
              <a:t>Source:</a:t>
            </a:r>
            <a:r>
              <a:rPr lang="en-US" altLang="en-US" sz="1800" dirty="0">
                <a:solidFill>
                  <a:schemeClr val="tx2"/>
                </a:solidFill>
              </a:rPr>
              <a:t> Menashe Shahar, Ondas Networks</a:t>
            </a:r>
          </a:p>
          <a:p>
            <a:r>
              <a:rPr lang="en-US" altLang="en-US" sz="1800" b="1" dirty="0">
                <a:solidFill>
                  <a:schemeClr val="tx2"/>
                </a:solidFill>
              </a:rPr>
              <a:t>Abstract:</a:t>
            </a:r>
            <a:r>
              <a:rPr lang="en-US" altLang="en-US" sz="1800" dirty="0">
                <a:solidFill>
                  <a:schemeClr val="tx2"/>
                </a:solidFill>
              </a:rPr>
              <a:t> </a:t>
            </a:r>
            <a:r>
              <a:rPr lang="en-US" altLang="en-US" sz="1800" dirty="0" err="1">
                <a:solidFill>
                  <a:schemeClr val="tx2"/>
                </a:solidFill>
              </a:rPr>
              <a:t>PtMP</a:t>
            </a:r>
            <a:r>
              <a:rPr lang="en-US" altLang="en-US" sz="1800" dirty="0">
                <a:solidFill>
                  <a:schemeClr val="tx2"/>
                </a:solidFill>
              </a:rPr>
              <a:t> 802.16t MAC analysis in terms of overhead, throughput and latency is presented. </a:t>
            </a:r>
          </a:p>
          <a:p>
            <a:pPr>
              <a:spcBef>
                <a:spcPts val="600"/>
              </a:spcBef>
              <a:spcAft>
                <a:spcPts val="600"/>
              </a:spcAft>
            </a:pPr>
            <a:r>
              <a:rPr lang="en-US" altLang="en-US" sz="1800" b="1" dirty="0">
                <a:solidFill>
                  <a:schemeClr val="tx2"/>
                </a:solidFill>
              </a:rPr>
              <a:t>Purpose:</a:t>
            </a:r>
            <a:r>
              <a:rPr lang="en-US" altLang="en-US" sz="1800" dirty="0">
                <a:solidFill>
                  <a:schemeClr val="tx2"/>
                </a:solidFill>
              </a:rPr>
              <a:t>	The purpose of this analysis is to evaluate IEEE802.16t MAC  performance.</a:t>
            </a:r>
          </a:p>
          <a:p>
            <a:r>
              <a:rPr lang="en-US" altLang="en-US" sz="1800" b="1" dirty="0">
                <a:solidFill>
                  <a:schemeClr val="tx2"/>
                </a:solidFill>
              </a:rPr>
              <a:t>Notice:</a:t>
            </a:r>
            <a:r>
              <a:rPr lang="en-US" alt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800" b="1" dirty="0">
                <a:solidFill>
                  <a:schemeClr val="tx2"/>
                </a:solidFill>
              </a:rPr>
              <a:t>Release:</a:t>
            </a:r>
            <a:r>
              <a:rPr lang="en-US" altLang="en-US" sz="1800" dirty="0">
                <a:solidFill>
                  <a:schemeClr val="tx2"/>
                </a:solidFill>
              </a:rPr>
              <a:t>	The contributor acknowledges and accepts that this contribution becomes the property of IEEE and may be made publicly available by P802.15.</a:t>
            </a:r>
          </a:p>
          <a:p>
            <a:endParaRPr lang="en-US" altLang="en-US" dirty="0">
              <a:solidFill>
                <a:schemeClr val="tx2"/>
              </a:solidFill>
            </a:endParaRP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44E-EAB4-C476-75AD-F55567F58B1D}"/>
              </a:ext>
            </a:extLst>
          </p:cNvPr>
          <p:cNvSpPr>
            <a:spLocks noGrp="1"/>
          </p:cNvSpPr>
          <p:nvPr>
            <p:ph type="title"/>
          </p:nvPr>
        </p:nvSpPr>
        <p:spPr>
          <a:xfrm>
            <a:off x="965200" y="2420888"/>
            <a:ext cx="10361084" cy="1065213"/>
          </a:xfrm>
        </p:spPr>
        <p:txBody>
          <a:bodyPr/>
          <a:lstStyle/>
          <a:p>
            <a:r>
              <a:rPr lang="en-IN" dirty="0"/>
              <a:t>Thank You</a:t>
            </a:r>
          </a:p>
        </p:txBody>
      </p:sp>
      <p:sp>
        <p:nvSpPr>
          <p:cNvPr id="4" name="Slide Number Placeholder 3">
            <a:extLst>
              <a:ext uri="{FF2B5EF4-FFF2-40B4-BE49-F238E27FC236}">
                <a16:creationId xmlns:a16="http://schemas.microsoft.com/office/drawing/2014/main" id="{D7F39245-64F8-91A5-FDB9-654BBA1D17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C1816AC-3CDA-8F78-938F-7CA98673ACCF}"/>
              </a:ext>
            </a:extLst>
          </p:cNvPr>
          <p:cNvSpPr>
            <a:spLocks noGrp="1"/>
          </p:cNvSpPr>
          <p:nvPr>
            <p:ph type="ftr" idx="14"/>
          </p:nvPr>
        </p:nvSpPr>
        <p:spPr/>
        <p:txBody>
          <a:bodyPr/>
          <a:lstStyle/>
          <a:p>
            <a:r>
              <a:rPr lang="en-GB" dirty="0"/>
              <a:t>Menashe Shahar, Ondas Networks</a:t>
            </a:r>
          </a:p>
        </p:txBody>
      </p:sp>
      <p:sp>
        <p:nvSpPr>
          <p:cNvPr id="6" name="Date Placeholder 5">
            <a:extLst>
              <a:ext uri="{FF2B5EF4-FFF2-40B4-BE49-F238E27FC236}">
                <a16:creationId xmlns:a16="http://schemas.microsoft.com/office/drawing/2014/main" id="{6BA0DFDA-81AE-94EE-0892-14C1A7B4A54F}"/>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29978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3C88B-0A11-7658-AED6-E83C89FA63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88DE5B-B0CB-5984-57FC-BE86391E8A60}"/>
              </a:ext>
            </a:extLst>
          </p:cNvPr>
          <p:cNvSpPr>
            <a:spLocks noGrp="1"/>
          </p:cNvSpPr>
          <p:nvPr>
            <p:ph type="title"/>
          </p:nvPr>
        </p:nvSpPr>
        <p:spPr/>
        <p:txBody>
          <a:bodyPr/>
          <a:lstStyle/>
          <a:p>
            <a:r>
              <a:rPr lang="en-IN" dirty="0"/>
              <a:t>Introduction</a:t>
            </a:r>
          </a:p>
        </p:txBody>
      </p:sp>
      <p:sp>
        <p:nvSpPr>
          <p:cNvPr id="4" name="Slide Number Placeholder 3">
            <a:extLst>
              <a:ext uri="{FF2B5EF4-FFF2-40B4-BE49-F238E27FC236}">
                <a16:creationId xmlns:a16="http://schemas.microsoft.com/office/drawing/2014/main" id="{C551253B-3411-3700-6D1C-EA9744E5C59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DA802C-9364-7F7B-A6BA-906B094BA1C3}"/>
              </a:ext>
            </a:extLst>
          </p:cNvPr>
          <p:cNvSpPr>
            <a:spLocks noGrp="1"/>
          </p:cNvSpPr>
          <p:nvPr>
            <p:ph type="ftr" idx="14"/>
          </p:nvPr>
        </p:nvSpPr>
        <p:spPr/>
        <p:txBody>
          <a:bodyPr/>
          <a:lstStyle/>
          <a:p>
            <a:r>
              <a:rPr lang="en-GB" dirty="0"/>
              <a:t>Menashe Shahar, Ondas Networks</a:t>
            </a:r>
          </a:p>
        </p:txBody>
      </p:sp>
      <p:sp>
        <p:nvSpPr>
          <p:cNvPr id="6" name="Date Placeholder 5">
            <a:extLst>
              <a:ext uri="{FF2B5EF4-FFF2-40B4-BE49-F238E27FC236}">
                <a16:creationId xmlns:a16="http://schemas.microsoft.com/office/drawing/2014/main" id="{CE30E793-9A3F-553D-51B7-FF5880CCB120}"/>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A84DED08-26D5-1B17-7CB4-6E9DF67E40E3}"/>
              </a:ext>
            </a:extLst>
          </p:cNvPr>
          <p:cNvSpPr txBox="1"/>
          <p:nvPr/>
        </p:nvSpPr>
        <p:spPr>
          <a:xfrm>
            <a:off x="1055440" y="2060848"/>
            <a:ext cx="10513168" cy="2677656"/>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purpose of this analysis is to evaluate IEEE802.16t MAC  performance considering the following parameters</a:t>
            </a:r>
          </a:p>
          <a:p>
            <a:pPr marL="342900" indent="-342900">
              <a:buFont typeface="Arial" panose="020B0604020202020204" pitchFamily="34" charset="0"/>
              <a:buChar char="•"/>
            </a:pPr>
            <a:endParaRPr lang="en-US" dirty="0">
              <a:solidFill>
                <a:schemeClr val="tx1"/>
              </a:solidFill>
            </a:endParaRPr>
          </a:p>
          <a:p>
            <a:pPr marL="457200" indent="-457200">
              <a:buFont typeface="+mj-lt"/>
              <a:buAutoNum type="arabicPeriod"/>
            </a:pPr>
            <a:r>
              <a:rPr lang="en-US" dirty="0">
                <a:solidFill>
                  <a:schemeClr val="tx1"/>
                </a:solidFill>
              </a:rPr>
              <a:t>Throughput</a:t>
            </a:r>
          </a:p>
          <a:p>
            <a:pPr marL="457200" indent="-457200">
              <a:buFont typeface="+mj-lt"/>
              <a:buAutoNum type="arabicPeriod"/>
            </a:pPr>
            <a:r>
              <a:rPr lang="en-US" dirty="0">
                <a:solidFill>
                  <a:schemeClr val="tx1"/>
                </a:solidFill>
              </a:rPr>
              <a:t>Latency</a:t>
            </a:r>
          </a:p>
          <a:p>
            <a:pPr marL="457200" indent="-457200">
              <a:buFont typeface="+mj-lt"/>
              <a:buAutoNum type="arabicPeriod"/>
            </a:pPr>
            <a:r>
              <a:rPr lang="en-US" dirty="0">
                <a:solidFill>
                  <a:schemeClr val="tx1"/>
                </a:solidFill>
              </a:rPr>
              <a:t>Efficient Resource Utilization</a:t>
            </a:r>
          </a:p>
          <a:p>
            <a:pPr marL="342900" indent="-342900">
              <a:buFont typeface="Arial" panose="020B0604020202020204" pitchFamily="34" charset="0"/>
              <a:buChar char="•"/>
            </a:pPr>
            <a:endParaRPr lang="en-IN" dirty="0">
              <a:solidFill>
                <a:schemeClr val="tx1"/>
              </a:solidFill>
            </a:endParaRPr>
          </a:p>
        </p:txBody>
      </p:sp>
    </p:spTree>
    <p:extLst>
      <p:ext uri="{BB962C8B-B14F-4D97-AF65-F5344CB8AC3E}">
        <p14:creationId xmlns:p14="http://schemas.microsoft.com/office/powerpoint/2010/main" val="3675071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E213E-B8EF-D3AD-55D1-8F58FA1CBA1D}"/>
              </a:ext>
            </a:extLst>
          </p:cNvPr>
          <p:cNvSpPr>
            <a:spLocks noGrp="1"/>
          </p:cNvSpPr>
          <p:nvPr>
            <p:ph type="title"/>
          </p:nvPr>
        </p:nvSpPr>
        <p:spPr/>
        <p:txBody>
          <a:bodyPr/>
          <a:lstStyle/>
          <a:p>
            <a:r>
              <a:rPr lang="en-IN" dirty="0"/>
              <a:t> Key features  and  improvements</a:t>
            </a:r>
          </a:p>
        </p:txBody>
      </p:sp>
      <p:sp>
        <p:nvSpPr>
          <p:cNvPr id="3" name="Content Placeholder 2">
            <a:extLst>
              <a:ext uri="{FF2B5EF4-FFF2-40B4-BE49-F238E27FC236}">
                <a16:creationId xmlns:a16="http://schemas.microsoft.com/office/drawing/2014/main" id="{64A926F7-1A42-4640-E860-73519D64F468}"/>
              </a:ext>
            </a:extLst>
          </p:cNvPr>
          <p:cNvSpPr>
            <a:spLocks noGrp="1"/>
          </p:cNvSpPr>
          <p:nvPr>
            <p:ph idx="1"/>
          </p:nvPr>
        </p:nvSpPr>
        <p:spPr>
          <a:xfrm>
            <a:off x="914401" y="1628800"/>
            <a:ext cx="10361084" cy="4846614"/>
          </a:xfrm>
        </p:spPr>
        <p:txBody>
          <a:bodyPr/>
          <a:lstStyle/>
          <a:p>
            <a:pPr marL="457200" lvl="2" indent="0">
              <a:buNone/>
            </a:pPr>
            <a:r>
              <a:rPr lang="en-US" dirty="0"/>
              <a:t>In IEEE</a:t>
            </a:r>
            <a:r>
              <a:rPr lang="en-US" b="1" dirty="0"/>
              <a:t>802.16t</a:t>
            </a:r>
            <a:r>
              <a:rPr lang="en-US" dirty="0"/>
              <a:t>, scheduling is extended over </a:t>
            </a:r>
            <a:r>
              <a:rPr lang="en-US" b="1" dirty="0"/>
              <a:t>multiple future frames, </a:t>
            </a:r>
            <a:r>
              <a:rPr lang="en-US" dirty="0"/>
              <a:t>unlike 802.16s scheduler which schedules allocations per frame. Instead of having one MAP per frame, a </a:t>
            </a:r>
            <a:r>
              <a:rPr lang="en-US" b="1" dirty="0"/>
              <a:t>single Allocation message per scheduling window</a:t>
            </a:r>
            <a:r>
              <a:rPr lang="en-US" dirty="0"/>
              <a:t> can allocate bandwidth across multiple future frames.</a:t>
            </a:r>
          </a:p>
          <a:p>
            <a:pPr marL="800100" lvl="1" indent="-342900">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This reduces control overhead and enables support for </a:t>
            </a:r>
            <a:r>
              <a:rPr lang="en-US" b="1" dirty="0">
                <a:latin typeface="Calibri" panose="020F0502020204030204" pitchFamily="34" charset="0"/>
                <a:ea typeface="Calibri" panose="020F0502020204030204" pitchFamily="34" charset="0"/>
                <a:cs typeface="Calibri" panose="020F0502020204030204" pitchFamily="34" charset="0"/>
              </a:rPr>
              <a:t>shorter frame durations</a:t>
            </a:r>
            <a:r>
              <a:rPr lang="en-US" dirty="0">
                <a:latin typeface="Calibri" panose="020F0502020204030204" pitchFamily="34" charset="0"/>
                <a:ea typeface="Calibri" panose="020F0502020204030204" pitchFamily="34" charset="0"/>
                <a:cs typeface="Calibri" panose="020F0502020204030204" pitchFamily="34" charset="0"/>
              </a:rPr>
              <a:t>.</a:t>
            </a:r>
          </a:p>
          <a:p>
            <a:pPr marL="800100" lvl="1" indent="-342900">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With shorter frame durations, we achieve </a:t>
            </a:r>
            <a:r>
              <a:rPr lang="en-US" b="1" dirty="0">
                <a:latin typeface="Calibri" panose="020F0502020204030204" pitchFamily="34" charset="0"/>
                <a:ea typeface="Calibri" panose="020F0502020204030204" pitchFamily="34" charset="0"/>
                <a:cs typeface="Calibri" panose="020F0502020204030204" pitchFamily="34" charset="0"/>
              </a:rPr>
              <a:t>lower latency</a:t>
            </a:r>
            <a:r>
              <a:rPr lang="en-US" dirty="0">
                <a:latin typeface="Calibri" panose="020F0502020204030204" pitchFamily="34" charset="0"/>
                <a:ea typeface="Calibri" panose="020F0502020204030204" pitchFamily="34" charset="0"/>
                <a:cs typeface="Calibri" panose="020F0502020204030204" pitchFamily="34" charset="0"/>
              </a:rPr>
              <a:t>.</a:t>
            </a:r>
          </a:p>
          <a:p>
            <a:pPr marL="800100" lvl="1" indent="-342900">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Fewer control messages (i.e., allocation messages) lead to </a:t>
            </a:r>
            <a:r>
              <a:rPr lang="en-US" b="1" dirty="0">
                <a:latin typeface="Calibri" panose="020F0502020204030204" pitchFamily="34" charset="0"/>
                <a:ea typeface="Calibri" panose="020F0502020204030204" pitchFamily="34" charset="0"/>
                <a:cs typeface="Calibri" panose="020F0502020204030204" pitchFamily="34" charset="0"/>
              </a:rPr>
              <a:t>higher throughput</a:t>
            </a:r>
            <a:r>
              <a:rPr lang="en-US" dirty="0">
                <a:latin typeface="Calibri" panose="020F0502020204030204" pitchFamily="34" charset="0"/>
                <a:ea typeface="Calibri" panose="020F0502020204030204" pitchFamily="34" charset="0"/>
                <a:cs typeface="Calibri" panose="020F0502020204030204" pitchFamily="34" charset="0"/>
              </a:rPr>
              <a:t> due to more efficient use of resources for data transmission.</a:t>
            </a:r>
          </a:p>
          <a:p>
            <a:pPr marL="800100" lvl="1" indent="-342900">
              <a:buFont typeface="Arial" panose="020B0604020202020204" pitchFamily="34" charset="0"/>
              <a:buChar char="•"/>
            </a:pPr>
            <a:r>
              <a:rPr lang="en-US" dirty="0"/>
              <a:t>Preamble periodicity. Preamble transmitted periodically based on the configured periodicity .</a:t>
            </a:r>
          </a:p>
          <a:p>
            <a:pPr marL="800100" lvl="1" indent="-342900">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Ranging periodicity. Ranging opportunity derived by BS and MS based on configured periodicity (at BS and MS), and subchannel group index. The opportunity is not communicated by BS, </a:t>
            </a:r>
            <a:r>
              <a:rPr lang="en-US" b="1" dirty="0">
                <a:latin typeface="Calibri" panose="020F0502020204030204" pitchFamily="34" charset="0"/>
                <a:ea typeface="Calibri" panose="020F0502020204030204" pitchFamily="34" charset="0"/>
                <a:cs typeface="Calibri" panose="020F0502020204030204" pitchFamily="34" charset="0"/>
              </a:rPr>
              <a:t>avoiding overhead</a:t>
            </a:r>
            <a:r>
              <a:rPr lang="en-US" dirty="0">
                <a:latin typeface="Calibri" panose="020F0502020204030204" pitchFamily="34" charset="0"/>
                <a:ea typeface="Calibri" panose="020F0502020204030204" pitchFamily="34" charset="0"/>
                <a:cs typeface="Calibri" panose="020F0502020204030204" pitchFamily="34" charset="0"/>
              </a:rPr>
              <a:t>.</a:t>
            </a:r>
          </a:p>
          <a:p>
            <a:pPr marL="800100" lvl="1" indent="-342900">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With support of Multi-CDMA code detection, CDMA based bandwidth request avoids polling, thereby </a:t>
            </a:r>
            <a:r>
              <a:rPr lang="en-US" b="1" dirty="0">
                <a:latin typeface="Calibri" panose="020F0502020204030204" pitchFamily="34" charset="0"/>
                <a:ea typeface="Calibri" panose="020F0502020204030204" pitchFamily="34" charset="0"/>
                <a:cs typeface="Calibri" panose="020F0502020204030204" pitchFamily="34" charset="0"/>
              </a:rPr>
              <a:t>improves UL throughput</a:t>
            </a:r>
            <a:r>
              <a:rPr lang="en-US" dirty="0">
                <a:latin typeface="Calibri" panose="020F0502020204030204" pitchFamily="34" charset="0"/>
                <a:ea typeface="Calibri" panose="020F0502020204030204" pitchFamily="34" charset="0"/>
                <a:cs typeface="Calibri" panose="020F0502020204030204" pitchFamily="34" charset="0"/>
              </a:rPr>
              <a:t>.</a:t>
            </a:r>
          </a:p>
          <a:p>
            <a:endParaRPr lang="en-IN" dirty="0"/>
          </a:p>
        </p:txBody>
      </p:sp>
      <p:sp>
        <p:nvSpPr>
          <p:cNvPr id="4" name="Slide Number Placeholder 3">
            <a:extLst>
              <a:ext uri="{FF2B5EF4-FFF2-40B4-BE49-F238E27FC236}">
                <a16:creationId xmlns:a16="http://schemas.microsoft.com/office/drawing/2014/main" id="{7FC386DF-88F3-7874-5977-19239C2FB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9573C1-2DF8-B09F-7E06-BB5A6172C5CD}"/>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CD83E801-E651-95E6-B881-8C63B9306D7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307223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EE052-FE01-A76B-C021-4AB7FE46F8DE}"/>
              </a:ext>
            </a:extLst>
          </p:cNvPr>
          <p:cNvSpPr>
            <a:spLocks noGrp="1"/>
          </p:cNvSpPr>
          <p:nvPr>
            <p:ph type="title"/>
          </p:nvPr>
        </p:nvSpPr>
        <p:spPr/>
        <p:txBody>
          <a:bodyPr/>
          <a:lstStyle/>
          <a:p>
            <a:r>
              <a:rPr lang="en-IN" dirty="0"/>
              <a:t>Test scenarios </a:t>
            </a:r>
          </a:p>
        </p:txBody>
      </p:sp>
      <p:sp>
        <p:nvSpPr>
          <p:cNvPr id="3" name="Content Placeholder 2">
            <a:extLst>
              <a:ext uri="{FF2B5EF4-FFF2-40B4-BE49-F238E27FC236}">
                <a16:creationId xmlns:a16="http://schemas.microsoft.com/office/drawing/2014/main" id="{99B49E90-5F3E-B19A-D4BE-C8B46BDEDCC9}"/>
              </a:ext>
            </a:extLst>
          </p:cNvPr>
          <p:cNvSpPr>
            <a:spLocks noGrp="1"/>
          </p:cNvSpPr>
          <p:nvPr>
            <p:ph idx="1"/>
          </p:nvPr>
        </p:nvSpPr>
        <p:spPr/>
        <p:txBody>
          <a:bodyPr/>
          <a:lstStyle/>
          <a:p>
            <a:pPr marL="571500" lvl="1" indent="-342900">
              <a:buFont typeface="+mj-lt"/>
              <a:buAutoNum type="arabicPeriod"/>
            </a:pPr>
            <a:r>
              <a:rPr lang="en-IN" dirty="0"/>
              <a:t>Control/Allocation message overhead analysis</a:t>
            </a:r>
          </a:p>
          <a:p>
            <a:pPr marL="1028700" lvl="2" indent="-342900">
              <a:buFont typeface="+mj-lt"/>
              <a:buAutoNum type="arabicPeriod"/>
            </a:pPr>
            <a:r>
              <a:rPr lang="en-IN" sz="1600" dirty="0"/>
              <a:t>Percentage overhead</a:t>
            </a:r>
          </a:p>
          <a:p>
            <a:pPr marL="1028700" lvl="2" indent="-342900">
              <a:buFont typeface="+mj-lt"/>
              <a:buAutoNum type="arabicPeriod"/>
            </a:pPr>
            <a:r>
              <a:rPr lang="en-IN" sz="1600" dirty="0"/>
              <a:t>DL Throughput</a:t>
            </a:r>
          </a:p>
          <a:p>
            <a:pPr marL="571500" lvl="1" indent="-342900">
              <a:buFont typeface="+mj-lt"/>
              <a:buAutoNum type="arabicPeriod"/>
            </a:pPr>
            <a:r>
              <a:rPr lang="en-IN" dirty="0"/>
              <a:t>Bulk prediction scheduler analysis</a:t>
            </a:r>
          </a:p>
          <a:p>
            <a:pPr marL="1028700" lvl="2" indent="-342900">
              <a:buFont typeface="+mj-lt"/>
              <a:buAutoNum type="arabicPeriod"/>
            </a:pPr>
            <a:r>
              <a:rPr lang="en-IN" sz="1600" dirty="0"/>
              <a:t>Latency</a:t>
            </a:r>
          </a:p>
          <a:p>
            <a:pPr marL="571500" lvl="1" indent="-342900">
              <a:buFont typeface="+mj-lt"/>
              <a:buAutoNum type="arabicPeriod"/>
            </a:pPr>
            <a:r>
              <a:rPr lang="en-IN" dirty="0"/>
              <a:t>CDMA based bandwidth  BWR analysis </a:t>
            </a:r>
          </a:p>
          <a:p>
            <a:pPr marL="1028700" lvl="2" indent="-342900">
              <a:buFont typeface="+mj-lt"/>
              <a:buAutoNum type="arabicPeriod"/>
            </a:pPr>
            <a:r>
              <a:rPr lang="en-IN" sz="1600" dirty="0"/>
              <a:t>Latency </a:t>
            </a:r>
          </a:p>
          <a:p>
            <a:pPr marL="1028700" lvl="2" indent="-342900">
              <a:buFont typeface="+mj-lt"/>
              <a:buAutoNum type="arabicPeriod"/>
            </a:pPr>
            <a:r>
              <a:rPr lang="en-IN" sz="1600" dirty="0"/>
              <a:t>UL throughput</a:t>
            </a:r>
          </a:p>
          <a:p>
            <a:endParaRPr lang="en-IN" dirty="0"/>
          </a:p>
        </p:txBody>
      </p:sp>
      <p:sp>
        <p:nvSpPr>
          <p:cNvPr id="4" name="Slide Number Placeholder 3">
            <a:extLst>
              <a:ext uri="{FF2B5EF4-FFF2-40B4-BE49-F238E27FC236}">
                <a16:creationId xmlns:a16="http://schemas.microsoft.com/office/drawing/2014/main" id="{CF38D7D3-2B03-FDE3-53F6-8405D683AFE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48E8111-D333-14C0-F9D7-F6055783929E}"/>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DE58E29B-0E49-94C9-590D-F72DEB1E9ED3}"/>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671521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3AD23-729A-1B69-7357-97D15A088EE3}"/>
              </a:ext>
            </a:extLst>
          </p:cNvPr>
          <p:cNvSpPr>
            <a:spLocks noGrp="1"/>
          </p:cNvSpPr>
          <p:nvPr>
            <p:ph type="title"/>
          </p:nvPr>
        </p:nvSpPr>
        <p:spPr/>
        <p:txBody>
          <a:bodyPr/>
          <a:lstStyle/>
          <a:p>
            <a:r>
              <a:rPr lang="en-IN" sz="2400" dirty="0"/>
              <a:t>Overhead Reduction Analysis:</a:t>
            </a:r>
            <a:br>
              <a:rPr lang="en-IN" sz="2400" dirty="0"/>
            </a:br>
            <a:r>
              <a:rPr lang="en-IN" sz="2400" dirty="0"/>
              <a:t>Percentage overhead comparing </a:t>
            </a:r>
            <a:br>
              <a:rPr lang="en-IN" sz="2400" dirty="0"/>
            </a:br>
            <a:r>
              <a:rPr lang="en-IN" sz="2400" dirty="0"/>
              <a:t>IEEE 802.16s Vs IEEE 802.16t </a:t>
            </a:r>
          </a:p>
        </p:txBody>
      </p:sp>
      <p:sp>
        <p:nvSpPr>
          <p:cNvPr id="3" name="Content Placeholder 2">
            <a:extLst>
              <a:ext uri="{FF2B5EF4-FFF2-40B4-BE49-F238E27FC236}">
                <a16:creationId xmlns:a16="http://schemas.microsoft.com/office/drawing/2014/main" id="{24F63325-BA06-2E7A-59FC-A659894DF5D1}"/>
              </a:ext>
            </a:extLst>
          </p:cNvPr>
          <p:cNvSpPr>
            <a:spLocks noGrp="1"/>
          </p:cNvSpPr>
          <p:nvPr>
            <p:ph idx="1"/>
          </p:nvPr>
        </p:nvSpPr>
        <p:spPr/>
        <p:txBody>
          <a:bodyPr/>
          <a:lstStyle/>
          <a:p>
            <a:pPr marL="0" lvl="0" indent="0" defTabSz="914400" eaLnBrk="0" hangingPunct="0">
              <a:spcBef>
                <a:spcPct val="0"/>
              </a:spcBef>
              <a:buClrTx/>
              <a:buSzTx/>
            </a:pPr>
            <a:r>
              <a:rPr lang="en-US" altLang="en-US" sz="1600" b="0" u="sng"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Configuration:</a:t>
            </a:r>
          </a:p>
          <a:p>
            <a:r>
              <a:rPr lang="en-IN" sz="1600" dirty="0">
                <a:solidFill>
                  <a:schemeClr val="accent1">
                    <a:lumMod val="75000"/>
                  </a:schemeClr>
                </a:solidFill>
              </a:rPr>
              <a:t>Subchannel width: 12.5kHz channel </a:t>
            </a:r>
          </a:p>
          <a:p>
            <a:r>
              <a:rPr lang="en-IN" sz="1600" dirty="0">
                <a:solidFill>
                  <a:schemeClr val="accent1">
                    <a:lumMod val="75000"/>
                  </a:schemeClr>
                </a:solidFill>
              </a:rPr>
              <a:t>Frame duration: 100ms </a:t>
            </a:r>
          </a:p>
          <a:p>
            <a:pPr marL="0" lvl="0" indent="0" defTabSz="914400" eaLnBrk="0" hangingPunct="0">
              <a:spcBef>
                <a:spcPct val="0"/>
              </a:spcBef>
              <a:buClrTx/>
              <a:buSzTx/>
            </a:pPr>
            <a:r>
              <a:rPr lang="en-US" altLang="en-US" sz="16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No of Subchannels in group: </a:t>
            </a:r>
            <a:r>
              <a:rPr lang="en-US" altLang="en-US" sz="160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1</a:t>
            </a:r>
          </a:p>
          <a:p>
            <a:pPr marL="0" lvl="0" indent="0" defTabSz="914400" eaLnBrk="0" hangingPunct="0">
              <a:spcBef>
                <a:spcPct val="0"/>
              </a:spcBef>
              <a:buClrTx/>
              <a:buSzTx/>
            </a:pPr>
            <a:r>
              <a:rPr lang="en-US" altLang="en-US" sz="16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Number of remotes: 3</a:t>
            </a:r>
          </a:p>
          <a:p>
            <a:pPr eaLnBrk="0" hangingPunct="0">
              <a:spcBef>
                <a:spcPct val="0"/>
              </a:spcBef>
            </a:pPr>
            <a:r>
              <a:rPr lang="en-US" altLang="zh-CN" sz="16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Total slots (DL+UL)  : 20 slots</a:t>
            </a:r>
          </a:p>
          <a:p>
            <a:pPr eaLnBrk="0" hangingPunct="0">
              <a:spcBef>
                <a:spcPct val="0"/>
              </a:spcBef>
            </a:pPr>
            <a:r>
              <a:rPr lang="en-US" altLang="zh-CN" sz="16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Scheduling window: 5 frames </a:t>
            </a:r>
            <a:endParaRPr lang="en-US" altLang="zh-CN" sz="1600" b="0" dirty="0">
              <a:solidFill>
                <a:schemeClr val="accent1">
                  <a:lumMod val="75000"/>
                </a:schemeClr>
              </a:solidFill>
            </a:endParaRPr>
          </a:p>
          <a:p>
            <a:endParaRPr lang="en-IN" sz="1600" dirty="0"/>
          </a:p>
        </p:txBody>
      </p:sp>
      <p:sp>
        <p:nvSpPr>
          <p:cNvPr id="4" name="Slide Number Placeholder 3">
            <a:extLst>
              <a:ext uri="{FF2B5EF4-FFF2-40B4-BE49-F238E27FC236}">
                <a16:creationId xmlns:a16="http://schemas.microsoft.com/office/drawing/2014/main" id="{5F8F2E74-3C79-692F-D4BC-DE11FEAC051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77F32B6-9E8E-9DCE-92B9-6E28064A1F69}"/>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E642E5D9-8672-3BB2-BC59-AF7F169FC10E}"/>
              </a:ext>
            </a:extLst>
          </p:cNvPr>
          <p:cNvSpPr>
            <a:spLocks noGrp="1"/>
          </p:cNvSpPr>
          <p:nvPr>
            <p:ph type="dt" idx="15"/>
          </p:nvPr>
        </p:nvSpPr>
        <p:spPr/>
        <p:txBody>
          <a:bodyPr/>
          <a:lstStyle/>
          <a:p>
            <a:r>
              <a:rPr lang="en-US"/>
              <a:t>September 2025</a:t>
            </a:r>
            <a:endParaRPr lang="en-GB" dirty="0"/>
          </a:p>
        </p:txBody>
      </p:sp>
      <p:pic>
        <p:nvPicPr>
          <p:cNvPr id="7" name="table">
            <a:extLst>
              <a:ext uri="{FF2B5EF4-FFF2-40B4-BE49-F238E27FC236}">
                <a16:creationId xmlns:a16="http://schemas.microsoft.com/office/drawing/2014/main" id="{50805F42-EED3-FF32-B792-2E592964A805}"/>
              </a:ext>
            </a:extLst>
          </p:cNvPr>
          <p:cNvPicPr>
            <a:picLocks noChangeAspect="1"/>
          </p:cNvPicPr>
          <p:nvPr/>
        </p:nvPicPr>
        <p:blipFill>
          <a:blip r:embed="rId2"/>
          <a:stretch>
            <a:fillRect/>
          </a:stretch>
        </p:blipFill>
        <p:spPr>
          <a:xfrm>
            <a:off x="802217" y="4017066"/>
            <a:ext cx="10910408" cy="2458348"/>
          </a:xfrm>
          <a:prstGeom prst="rect">
            <a:avLst/>
          </a:prstGeom>
        </p:spPr>
      </p:pic>
    </p:spTree>
    <p:extLst>
      <p:ext uri="{BB962C8B-B14F-4D97-AF65-F5344CB8AC3E}">
        <p14:creationId xmlns:p14="http://schemas.microsoft.com/office/powerpoint/2010/main" val="156634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76469-2947-3421-01C9-E08F2DBFFE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B9B165-EB82-2CC2-C157-88B63A2B2C43}"/>
              </a:ext>
            </a:extLst>
          </p:cNvPr>
          <p:cNvSpPr>
            <a:spLocks noGrp="1"/>
          </p:cNvSpPr>
          <p:nvPr>
            <p:ph type="title"/>
          </p:nvPr>
        </p:nvSpPr>
        <p:spPr/>
        <p:txBody>
          <a:bodyPr/>
          <a:lstStyle/>
          <a:p>
            <a:r>
              <a:rPr lang="en-IN" sz="2400" dirty="0"/>
              <a:t>Throughput measurements</a:t>
            </a:r>
            <a:br>
              <a:rPr lang="en-IN" sz="2400" dirty="0"/>
            </a:br>
            <a:r>
              <a:rPr lang="en-IN" sz="2400" dirty="0"/>
              <a:t>IEEE 802.16s Vs IEEE 802.16t </a:t>
            </a:r>
          </a:p>
        </p:txBody>
      </p:sp>
      <p:sp>
        <p:nvSpPr>
          <p:cNvPr id="3" name="Content Placeholder 2">
            <a:extLst>
              <a:ext uri="{FF2B5EF4-FFF2-40B4-BE49-F238E27FC236}">
                <a16:creationId xmlns:a16="http://schemas.microsoft.com/office/drawing/2014/main" id="{DD414973-782A-C54E-1C7D-6997000CE92F}"/>
              </a:ext>
            </a:extLst>
          </p:cNvPr>
          <p:cNvSpPr>
            <a:spLocks noGrp="1"/>
          </p:cNvSpPr>
          <p:nvPr>
            <p:ph idx="1"/>
          </p:nvPr>
        </p:nvSpPr>
        <p:spPr/>
        <p:txBody>
          <a:bodyPr/>
          <a:lstStyle/>
          <a:p>
            <a:pPr marL="0" lvl="0" indent="0" defTabSz="914400" eaLnBrk="0" hangingPunct="0">
              <a:spcBef>
                <a:spcPct val="0"/>
              </a:spcBef>
              <a:buClrTx/>
              <a:buSzTx/>
            </a:pPr>
            <a:r>
              <a:rPr lang="en-US" altLang="en-US" sz="1800" b="0" u="sng"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Configuration:</a:t>
            </a:r>
          </a:p>
          <a:p>
            <a:r>
              <a:rPr lang="en-IN" sz="1600" dirty="0">
                <a:solidFill>
                  <a:schemeClr val="accent1">
                    <a:lumMod val="75000"/>
                  </a:schemeClr>
                </a:solidFill>
              </a:rPr>
              <a:t>Subchannel width: 12.5kHz channel </a:t>
            </a:r>
          </a:p>
          <a:p>
            <a:r>
              <a:rPr lang="en-IN" sz="1600" dirty="0">
                <a:solidFill>
                  <a:schemeClr val="accent1">
                    <a:lumMod val="75000"/>
                  </a:schemeClr>
                </a:solidFill>
              </a:rPr>
              <a:t>Frame duration: 100ms </a:t>
            </a:r>
          </a:p>
          <a:p>
            <a:pPr marL="0" lvl="0" indent="0" defTabSz="914400" eaLnBrk="0" hangingPunct="0">
              <a:spcBef>
                <a:spcPct val="0"/>
              </a:spcBef>
              <a:buClrTx/>
              <a:buSzTx/>
            </a:pPr>
            <a:r>
              <a:rPr lang="en-US" altLang="en-US" sz="16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No of Subchannels in group: </a:t>
            </a:r>
            <a:r>
              <a:rPr lang="en-US" altLang="en-US" sz="160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5</a:t>
            </a:r>
            <a:endParaRPr lang="en-US" altLang="en-US" sz="1600" b="0" dirty="0">
              <a:solidFill>
                <a:schemeClr val="accent1">
                  <a:lumMod val="75000"/>
                </a:schemeClr>
              </a:solidFill>
            </a:endParaRPr>
          </a:p>
          <a:p>
            <a:pPr marL="0" lvl="0" indent="0" defTabSz="914400" eaLnBrk="0" hangingPunct="0">
              <a:spcBef>
                <a:spcPct val="0"/>
              </a:spcBef>
              <a:buClrTx/>
              <a:buSzTx/>
            </a:pPr>
            <a:r>
              <a:rPr lang="en-US" altLang="en-US" sz="1600" b="0" dirty="0">
                <a:solidFill>
                  <a:schemeClr val="accent1">
                    <a:lumMod val="75000"/>
                  </a:schemeClr>
                </a:solidFill>
                <a:latin typeface="Calibri" panose="020F0502020204030204" pitchFamily="34" charset="0"/>
                <a:ea typeface="Aptos" panose="020B0004020202020204" pitchFamily="34" charset="0"/>
                <a:cs typeface="Calibri" panose="020F0502020204030204" pitchFamily="34" charset="0"/>
              </a:rPr>
              <a:t>Number of remotes: 12</a:t>
            </a:r>
          </a:p>
          <a:p>
            <a:pPr marL="0" lvl="0" indent="0" defTabSz="914400" eaLnBrk="0" hangingPunct="0">
              <a:spcBef>
                <a:spcPct val="0"/>
              </a:spcBef>
              <a:buClrTx/>
              <a:buSzTx/>
            </a:pPr>
            <a:r>
              <a:rPr lang="en-US" altLang="en-US" sz="1600" dirty="0">
                <a:solidFill>
                  <a:schemeClr val="accent1">
                    <a:lumMod val="75000"/>
                  </a:schemeClr>
                </a:solidFill>
                <a:latin typeface="Calibri" panose="020F0502020204030204" pitchFamily="34" charset="0"/>
                <a:cs typeface="Calibri" panose="020F0502020204030204" pitchFamily="34" charset="0"/>
              </a:rPr>
              <a:t>DL FEC :6</a:t>
            </a:r>
            <a:endParaRPr lang="en-US" altLang="en-US" sz="1600" b="0" dirty="0">
              <a:solidFill>
                <a:schemeClr val="accent1">
                  <a:lumMod val="75000"/>
                </a:schemeClr>
              </a:solidFill>
            </a:endParaRPr>
          </a:p>
          <a:p>
            <a:endParaRPr lang="en-IN" sz="1600" dirty="0"/>
          </a:p>
        </p:txBody>
      </p:sp>
      <p:sp>
        <p:nvSpPr>
          <p:cNvPr id="4" name="Slide Number Placeholder 3">
            <a:extLst>
              <a:ext uri="{FF2B5EF4-FFF2-40B4-BE49-F238E27FC236}">
                <a16:creationId xmlns:a16="http://schemas.microsoft.com/office/drawing/2014/main" id="{72EE4CD4-8216-BDD8-2BC5-9F0514B34C9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9BA7F2C-D938-5E0C-5CF3-A2D943B74E13}"/>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989ED19B-FD5F-9E8A-98D6-EC94530A5664}"/>
              </a:ext>
            </a:extLst>
          </p:cNvPr>
          <p:cNvSpPr>
            <a:spLocks noGrp="1"/>
          </p:cNvSpPr>
          <p:nvPr>
            <p:ph type="dt" idx="15"/>
          </p:nvPr>
        </p:nvSpPr>
        <p:spPr/>
        <p:txBody>
          <a:bodyPr/>
          <a:lstStyle/>
          <a:p>
            <a:r>
              <a:rPr lang="en-US"/>
              <a:t>September 2025</a:t>
            </a:r>
            <a:endParaRPr lang="en-GB" dirty="0"/>
          </a:p>
        </p:txBody>
      </p:sp>
      <p:graphicFrame>
        <p:nvGraphicFramePr>
          <p:cNvPr id="9" name="Table 8">
            <a:extLst>
              <a:ext uri="{FF2B5EF4-FFF2-40B4-BE49-F238E27FC236}">
                <a16:creationId xmlns:a16="http://schemas.microsoft.com/office/drawing/2014/main" id="{8DC1CBF8-AD7D-89F5-D2E4-D653D3FA6F20}"/>
              </a:ext>
            </a:extLst>
          </p:cNvPr>
          <p:cNvGraphicFramePr>
            <a:graphicFrameLocks noGrp="1"/>
          </p:cNvGraphicFramePr>
          <p:nvPr>
            <p:extLst>
              <p:ext uri="{D42A27DB-BD31-4B8C-83A1-F6EECF244321}">
                <p14:modId xmlns:p14="http://schemas.microsoft.com/office/powerpoint/2010/main" val="1030720346"/>
              </p:ext>
            </p:extLst>
          </p:nvPr>
        </p:nvGraphicFramePr>
        <p:xfrm>
          <a:off x="929217" y="3708500"/>
          <a:ext cx="10567384" cy="2616101"/>
        </p:xfrm>
        <a:graphic>
          <a:graphicData uri="http://schemas.openxmlformats.org/drawingml/2006/table">
            <a:tbl>
              <a:tblPr/>
              <a:tblGrid>
                <a:gridCol w="4955775">
                  <a:extLst>
                    <a:ext uri="{9D8B030D-6E8A-4147-A177-3AD203B41FA5}">
                      <a16:colId xmlns:a16="http://schemas.microsoft.com/office/drawing/2014/main" val="3964545765"/>
                    </a:ext>
                  </a:extLst>
                </a:gridCol>
                <a:gridCol w="2312767">
                  <a:extLst>
                    <a:ext uri="{9D8B030D-6E8A-4147-A177-3AD203B41FA5}">
                      <a16:colId xmlns:a16="http://schemas.microsoft.com/office/drawing/2014/main" val="3046329307"/>
                    </a:ext>
                  </a:extLst>
                </a:gridCol>
                <a:gridCol w="3298842">
                  <a:extLst>
                    <a:ext uri="{9D8B030D-6E8A-4147-A177-3AD203B41FA5}">
                      <a16:colId xmlns:a16="http://schemas.microsoft.com/office/drawing/2014/main" val="2359744937"/>
                    </a:ext>
                  </a:extLst>
                </a:gridCol>
              </a:tblGrid>
              <a:tr h="331797">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fontAlgn="t">
                        <a:buNone/>
                      </a:pPr>
                      <a:r>
                        <a:rPr lang="en-IN" sz="1800" u="none" strike="noStrike" dirty="0">
                          <a:solidFill>
                            <a:schemeClr val="bg1"/>
                          </a:solidFill>
                          <a:effectLst/>
                        </a:rPr>
                        <a:t>Standard</a:t>
                      </a:r>
                      <a:endParaRPr lang="en-IN" sz="18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1800" u="none" strike="noStrike" dirty="0">
                          <a:solidFill>
                            <a:schemeClr val="bg1"/>
                          </a:solidFill>
                          <a:effectLst/>
                        </a:rPr>
                        <a:t>802.16t</a:t>
                      </a:r>
                      <a:endParaRPr lang="en-IN" sz="18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1800" u="none" strike="noStrike" dirty="0">
                          <a:solidFill>
                            <a:schemeClr val="bg1"/>
                          </a:solidFill>
                          <a:effectLst/>
                        </a:rPr>
                        <a:t>802.16s</a:t>
                      </a:r>
                      <a:endParaRPr lang="en-IN" sz="18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extLst>
                  <a:ext uri="{0D108BD9-81ED-4DB2-BD59-A6C34878D82A}">
                    <a16:rowId xmlns:a16="http://schemas.microsoft.com/office/drawing/2014/main" val="3298892170"/>
                  </a:ext>
                </a:extLst>
              </a:tr>
              <a:tr h="1288909">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fontAlgn="t">
                        <a:buNone/>
                      </a:pPr>
                      <a:r>
                        <a:rPr lang="en-US" sz="1800" u="none" strike="noStrike" dirty="0">
                          <a:effectLst/>
                        </a:rPr>
                        <a:t>Downlink Throughput Test</a:t>
                      </a:r>
                      <a:br>
                        <a:rPr lang="en-US" sz="1800" u="none" strike="noStrike" dirty="0">
                          <a:effectLst/>
                        </a:rPr>
                      </a:br>
                      <a:r>
                        <a:rPr lang="en-US" sz="1600" u="none" strike="noStrike" dirty="0">
                          <a:effectLst/>
                        </a:rPr>
                        <a:t>Iperf DL Traffic pushed full capacity </a:t>
                      </a:r>
                    </a:p>
                    <a:p>
                      <a:pPr algn="l" fontAlgn="t">
                        <a:buNone/>
                      </a:pPr>
                      <a:r>
                        <a:rPr lang="en-US" sz="1600" u="none" strike="noStrike" dirty="0">
                          <a:effectLst/>
                        </a:rPr>
                        <a:t>(Rate:100 kbps,  UDP packetsize: 1512 bytes )</a:t>
                      </a:r>
                      <a:br>
                        <a:rPr lang="en-US" sz="1600" u="none" strike="noStrike" dirty="0">
                          <a:effectLst/>
                        </a:rPr>
                      </a:br>
                      <a:r>
                        <a:rPr lang="en-US" sz="1600" u="none" strike="noStrike" dirty="0">
                          <a:effectLst/>
                        </a:rPr>
                        <a:t>Observed DL Throughput</a:t>
                      </a:r>
                      <a:br>
                        <a:rPr lang="en-US" sz="1800" u="none" strike="noStrike" dirty="0">
                          <a:effectLst/>
                        </a:rPr>
                      </a:br>
                      <a:endParaRPr lang="en-US" sz="1800" b="0" i="0" u="none" strike="noStrike" dirty="0">
                        <a:solidFill>
                          <a:srgbClr val="0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1800" u="none" strike="noStrike" dirty="0">
                          <a:effectLst/>
                        </a:rPr>
                        <a:t>85.3  kbps </a:t>
                      </a:r>
                      <a:endParaRPr lang="en-IN" sz="18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1800" u="none" strike="noStrike" dirty="0">
                          <a:effectLst/>
                        </a:rPr>
                        <a:t>52.3 kbps</a:t>
                      </a:r>
                      <a:endParaRPr lang="en-IN" sz="18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extLst>
                  <a:ext uri="{0D108BD9-81ED-4DB2-BD59-A6C34878D82A}">
                    <a16:rowId xmlns:a16="http://schemas.microsoft.com/office/drawing/2014/main" val="2267824253"/>
                  </a:ext>
                </a:extLst>
              </a:tr>
              <a:tr h="995395">
                <a:tc gridSpan="3">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fontAlgn="t">
                        <a:buNone/>
                      </a:pPr>
                      <a:r>
                        <a:rPr lang="en-US" dirty="0"/>
                        <a:t>The DL throughput increased from 52.3 kbps to 85.3 kbps</a:t>
                      </a:r>
                      <a:endParaRPr lang="en-IN" sz="18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hMerge="1">
                  <a:txBody>
                    <a:bodyPr/>
                    <a:lstStyle/>
                    <a:p>
                      <a:endParaRPr/>
                    </a:p>
                  </a:txBody>
                  <a:tcPr marL="7620" marR="7620" marT="7620" marB="0"/>
                </a:tc>
                <a:tc hMerge="1">
                  <a:txBody>
                    <a:bodyPr/>
                    <a:lstStyle/>
                    <a:p>
                      <a:endParaRPr/>
                    </a:p>
                  </a:txBody>
                  <a:tcPr marL="7620" marR="7620" marT="7620" marB="0"/>
                </a:tc>
                <a:extLst>
                  <a:ext uri="{0D108BD9-81ED-4DB2-BD59-A6C34878D82A}">
                    <a16:rowId xmlns:a16="http://schemas.microsoft.com/office/drawing/2014/main" val="3959321100"/>
                  </a:ext>
                </a:extLst>
              </a:tr>
            </a:tbl>
          </a:graphicData>
        </a:graphic>
      </p:graphicFrame>
    </p:spTree>
    <p:extLst>
      <p:ext uri="{BB962C8B-B14F-4D97-AF65-F5344CB8AC3E}">
        <p14:creationId xmlns:p14="http://schemas.microsoft.com/office/powerpoint/2010/main" val="22130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FFF75-BC80-CC10-D64A-0E28FF0BAF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09249F-9505-B0A7-987F-25D8A7048D00}"/>
              </a:ext>
            </a:extLst>
          </p:cNvPr>
          <p:cNvSpPr>
            <a:spLocks noGrp="1"/>
          </p:cNvSpPr>
          <p:nvPr>
            <p:ph type="title"/>
          </p:nvPr>
        </p:nvSpPr>
        <p:spPr/>
        <p:txBody>
          <a:bodyPr/>
          <a:lstStyle/>
          <a:p>
            <a:r>
              <a:rPr lang="en-IN" sz="2400" dirty="0"/>
              <a:t>Bulk allocations Analysis </a:t>
            </a:r>
            <a:br>
              <a:rPr lang="en-IN" sz="2400" dirty="0"/>
            </a:br>
            <a:r>
              <a:rPr lang="en-IN" sz="2400" dirty="0"/>
              <a:t>IEEE 802.16s Vs IEEE 802.16t </a:t>
            </a:r>
          </a:p>
        </p:txBody>
      </p:sp>
      <p:sp>
        <p:nvSpPr>
          <p:cNvPr id="3" name="Content Placeholder 2">
            <a:extLst>
              <a:ext uri="{FF2B5EF4-FFF2-40B4-BE49-F238E27FC236}">
                <a16:creationId xmlns:a16="http://schemas.microsoft.com/office/drawing/2014/main" id="{11BAB758-7720-9A04-3B51-C624194FBF4C}"/>
              </a:ext>
            </a:extLst>
          </p:cNvPr>
          <p:cNvSpPr>
            <a:spLocks noGrp="1"/>
          </p:cNvSpPr>
          <p:nvPr>
            <p:ph idx="1"/>
          </p:nvPr>
        </p:nvSpPr>
        <p:spPr/>
        <p:txBody>
          <a:bodyPr/>
          <a:lstStyle/>
          <a:p>
            <a:pPr marL="0" lvl="0" indent="0" defTabSz="914400" eaLnBrk="0" hangingPunct="0">
              <a:spcBef>
                <a:spcPct val="0"/>
              </a:spcBef>
              <a:buClrTx/>
              <a:buSzTx/>
            </a:pPr>
            <a:r>
              <a:rPr lang="en-US" altLang="en-US" sz="1800" b="0" u="sng"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Configuration:</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Subchannel width: 12.5kHz channel </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Frame duration: 100ms</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No of Subchannels in group: 5</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Number of remotes: 12</a:t>
            </a:r>
          </a:p>
          <a:p>
            <a:endParaRPr lang="en-IN" sz="1600" dirty="0"/>
          </a:p>
        </p:txBody>
      </p:sp>
      <p:sp>
        <p:nvSpPr>
          <p:cNvPr id="4" name="Slide Number Placeholder 3">
            <a:extLst>
              <a:ext uri="{FF2B5EF4-FFF2-40B4-BE49-F238E27FC236}">
                <a16:creationId xmlns:a16="http://schemas.microsoft.com/office/drawing/2014/main" id="{DA44510D-D618-C9EB-85F7-50A8B2E80B7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5857069-0C02-7587-6B9F-5B2FB278745D}"/>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BE3CF21F-29B3-BE7D-C060-B325E6F984F3}"/>
              </a:ext>
            </a:extLst>
          </p:cNvPr>
          <p:cNvSpPr>
            <a:spLocks noGrp="1"/>
          </p:cNvSpPr>
          <p:nvPr>
            <p:ph type="dt" idx="15"/>
          </p:nvPr>
        </p:nvSpPr>
        <p:spPr/>
        <p:txBody>
          <a:bodyPr/>
          <a:lstStyle/>
          <a:p>
            <a:r>
              <a:rPr lang="en-US"/>
              <a:t>September 2025</a:t>
            </a:r>
            <a:endParaRPr lang="en-GB" dirty="0"/>
          </a:p>
        </p:txBody>
      </p:sp>
      <p:graphicFrame>
        <p:nvGraphicFramePr>
          <p:cNvPr id="8" name="Table 7">
            <a:extLst>
              <a:ext uri="{FF2B5EF4-FFF2-40B4-BE49-F238E27FC236}">
                <a16:creationId xmlns:a16="http://schemas.microsoft.com/office/drawing/2014/main" id="{976FF605-5A4B-B067-B356-1E7C5D961038}"/>
              </a:ext>
            </a:extLst>
          </p:cNvPr>
          <p:cNvGraphicFramePr>
            <a:graphicFrameLocks noGrp="1"/>
          </p:cNvGraphicFramePr>
          <p:nvPr>
            <p:extLst>
              <p:ext uri="{D42A27DB-BD31-4B8C-83A1-F6EECF244321}">
                <p14:modId xmlns:p14="http://schemas.microsoft.com/office/powerpoint/2010/main" val="730515641"/>
              </p:ext>
            </p:extLst>
          </p:nvPr>
        </p:nvGraphicFramePr>
        <p:xfrm>
          <a:off x="459350" y="3933056"/>
          <a:ext cx="11656449" cy="2391544"/>
        </p:xfrm>
        <a:graphic>
          <a:graphicData uri="http://schemas.openxmlformats.org/drawingml/2006/table">
            <a:tbl>
              <a:tblPr/>
              <a:tblGrid>
                <a:gridCol w="6980541">
                  <a:extLst>
                    <a:ext uri="{9D8B030D-6E8A-4147-A177-3AD203B41FA5}">
                      <a16:colId xmlns:a16="http://schemas.microsoft.com/office/drawing/2014/main" val="3964545765"/>
                    </a:ext>
                  </a:extLst>
                </a:gridCol>
                <a:gridCol w="2351381">
                  <a:extLst>
                    <a:ext uri="{9D8B030D-6E8A-4147-A177-3AD203B41FA5}">
                      <a16:colId xmlns:a16="http://schemas.microsoft.com/office/drawing/2014/main" val="3046329307"/>
                    </a:ext>
                  </a:extLst>
                </a:gridCol>
                <a:gridCol w="2324527">
                  <a:extLst>
                    <a:ext uri="{9D8B030D-6E8A-4147-A177-3AD203B41FA5}">
                      <a16:colId xmlns:a16="http://schemas.microsoft.com/office/drawing/2014/main" val="2359744937"/>
                    </a:ext>
                  </a:extLst>
                </a:gridCol>
              </a:tblGrid>
              <a:tr h="597885">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fontAlgn="t">
                        <a:buNone/>
                      </a:pPr>
                      <a:r>
                        <a:rPr lang="en-IN" sz="2000" u="none" strike="noStrike" dirty="0">
                          <a:solidFill>
                            <a:schemeClr val="bg1"/>
                          </a:solidFill>
                          <a:effectLst/>
                        </a:rPr>
                        <a:t>Standard</a:t>
                      </a:r>
                      <a:endParaRPr lang="en-IN" sz="20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2000" u="none" strike="noStrike" dirty="0">
                          <a:solidFill>
                            <a:schemeClr val="bg1"/>
                          </a:solidFill>
                          <a:effectLst/>
                        </a:rPr>
                        <a:t>IEEE802.16t</a:t>
                      </a:r>
                      <a:endParaRPr lang="en-IN" sz="20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2000" u="none" strike="noStrike" dirty="0">
                          <a:solidFill>
                            <a:schemeClr val="bg1"/>
                          </a:solidFill>
                          <a:effectLst/>
                        </a:rPr>
                        <a:t>IEEE802.16s</a:t>
                      </a:r>
                      <a:endParaRPr lang="en-IN" sz="2000" b="1" i="0" u="none" strike="noStrike" dirty="0">
                        <a:solidFill>
                          <a:schemeClr val="bg1"/>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extLst>
                  <a:ext uri="{0D108BD9-81ED-4DB2-BD59-A6C34878D82A}">
                    <a16:rowId xmlns:a16="http://schemas.microsoft.com/office/drawing/2014/main" val="3298892170"/>
                  </a:ext>
                </a:extLst>
              </a:tr>
              <a:tr h="1793659">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fontAlgn="t">
                        <a:buNone/>
                      </a:pPr>
                      <a:r>
                        <a:rPr lang="en-US" sz="2000" b="1" u="none" strike="noStrike" dirty="0">
                          <a:effectLst/>
                        </a:rPr>
                        <a:t>Observed Round trip latency.</a:t>
                      </a:r>
                      <a:br>
                        <a:rPr lang="en-US" sz="2000" u="none" strike="noStrike" dirty="0">
                          <a:effectLst/>
                        </a:rPr>
                      </a:br>
                      <a:r>
                        <a:rPr lang="en-US" sz="2000" u="none" strike="noStrike" dirty="0">
                          <a:effectLst/>
                        </a:rPr>
                        <a:t>Ping from device behind BS to device behind one of the remote , with all 12 remotes connected (default 98 bytes )</a:t>
                      </a:r>
                      <a:endParaRPr lang="en-US" sz="2000" b="0" i="0" u="none" strike="noStrike" dirty="0">
                        <a:solidFill>
                          <a:srgbClr val="0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sv-SE" sz="2000" u="none" strike="noStrike" dirty="0">
                          <a:effectLst/>
                        </a:rPr>
                        <a:t>Min : 362  ms</a:t>
                      </a:r>
                      <a:br>
                        <a:rPr lang="sv-SE" sz="2000" u="none" strike="noStrike" dirty="0">
                          <a:effectLst/>
                        </a:rPr>
                      </a:br>
                      <a:r>
                        <a:rPr lang="sv-SE" sz="2000" u="none" strike="noStrike" dirty="0">
                          <a:effectLst/>
                        </a:rPr>
                        <a:t>Avg :  483  ms</a:t>
                      </a:r>
                      <a:br>
                        <a:rPr lang="sv-SE" sz="2000" u="none" strike="noStrike" dirty="0">
                          <a:effectLst/>
                        </a:rPr>
                      </a:br>
                      <a:r>
                        <a:rPr lang="sv-SE" sz="2000" u="none" strike="noStrike" dirty="0">
                          <a:effectLst/>
                        </a:rPr>
                        <a:t>Max : 565  ms</a:t>
                      </a:r>
                      <a:endParaRPr lang="sv-SE" sz="20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sv-SE" sz="2000" u="none" strike="noStrike" dirty="0">
                          <a:effectLst/>
                        </a:rPr>
                        <a:t>Min : 575  ms </a:t>
                      </a:r>
                      <a:br>
                        <a:rPr lang="sv-SE" sz="2000" u="none" strike="noStrike" dirty="0">
                          <a:effectLst/>
                        </a:rPr>
                      </a:br>
                      <a:r>
                        <a:rPr lang="sv-SE" sz="2000" u="none" strike="noStrike" dirty="0">
                          <a:effectLst/>
                        </a:rPr>
                        <a:t>Avg: 733  ms </a:t>
                      </a:r>
                      <a:br>
                        <a:rPr lang="sv-SE" sz="2000" u="none" strike="noStrike" dirty="0">
                          <a:effectLst/>
                        </a:rPr>
                      </a:br>
                      <a:r>
                        <a:rPr lang="sv-SE" sz="2000" u="none" strike="noStrike" dirty="0">
                          <a:effectLst/>
                        </a:rPr>
                        <a:t>   Max: 1652   ms</a:t>
                      </a:r>
                      <a:endParaRPr lang="sv-SE" sz="20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extLst>
                  <a:ext uri="{0D108BD9-81ED-4DB2-BD59-A6C34878D82A}">
                    <a16:rowId xmlns:a16="http://schemas.microsoft.com/office/drawing/2014/main" val="2030480084"/>
                  </a:ext>
                </a:extLst>
              </a:tr>
            </a:tbl>
          </a:graphicData>
        </a:graphic>
      </p:graphicFrame>
    </p:spTree>
    <p:extLst>
      <p:ext uri="{BB962C8B-B14F-4D97-AF65-F5344CB8AC3E}">
        <p14:creationId xmlns:p14="http://schemas.microsoft.com/office/powerpoint/2010/main" val="239203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6712A-5799-5A62-2E81-A038CFB73D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DCDE38-F655-010A-6B9F-D49F5F3C1014}"/>
              </a:ext>
            </a:extLst>
          </p:cNvPr>
          <p:cNvSpPr>
            <a:spLocks noGrp="1"/>
          </p:cNvSpPr>
          <p:nvPr>
            <p:ph type="title"/>
          </p:nvPr>
        </p:nvSpPr>
        <p:spPr/>
        <p:txBody>
          <a:bodyPr/>
          <a:lstStyle/>
          <a:p>
            <a:r>
              <a:rPr lang="en-IN" sz="2400" dirty="0"/>
              <a:t>CDMA based BWR Analysis</a:t>
            </a:r>
          </a:p>
        </p:txBody>
      </p:sp>
      <p:sp>
        <p:nvSpPr>
          <p:cNvPr id="3" name="Content Placeholder 2">
            <a:extLst>
              <a:ext uri="{FF2B5EF4-FFF2-40B4-BE49-F238E27FC236}">
                <a16:creationId xmlns:a16="http://schemas.microsoft.com/office/drawing/2014/main" id="{1E68A8D5-2CF7-CC95-6F88-C8C394BA476F}"/>
              </a:ext>
            </a:extLst>
          </p:cNvPr>
          <p:cNvSpPr>
            <a:spLocks noGrp="1"/>
          </p:cNvSpPr>
          <p:nvPr>
            <p:ph idx="1"/>
          </p:nvPr>
        </p:nvSpPr>
        <p:spPr>
          <a:xfrm>
            <a:off x="891809" y="1838030"/>
            <a:ext cx="10361084" cy="1951855"/>
          </a:xfrm>
        </p:spPr>
        <p:txBody>
          <a:bodyPr/>
          <a:lstStyle/>
          <a:p>
            <a:pPr marL="0" lvl="0" indent="0" defTabSz="914400" eaLnBrk="0" hangingPunct="0">
              <a:spcBef>
                <a:spcPct val="0"/>
              </a:spcBef>
              <a:buClrTx/>
              <a:buSzTx/>
            </a:pPr>
            <a:r>
              <a:rPr lang="en-US" altLang="en-US" sz="1800" b="0" u="sng"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Configuration:</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Subchannel width: 12.5kHz channel </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Frame duration: 100ms</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Ranging periodicity: 5 frames </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IR:PR ratio: 1:1</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No of Subchannels in group: 4</a:t>
            </a:r>
          </a:p>
          <a:p>
            <a:pPr marL="0" lvl="0" indent="0" defTabSz="914400" eaLnBrk="0" hangingPunct="0">
              <a:spcBef>
                <a:spcPct val="0"/>
              </a:spcBef>
              <a:buClrTx/>
              <a:buSzTx/>
            </a:pPr>
            <a:r>
              <a:rPr lang="en-US" altLang="en-US" sz="1800" b="0" dirty="0">
                <a:solidFill>
                  <a:schemeClr val="accent1">
                    <a:lumMod val="75000"/>
                  </a:schemeClr>
                </a:solidFill>
                <a:latin typeface="Aptos" panose="020B0004020202020204" pitchFamily="34" charset="0"/>
                <a:ea typeface="Calibri" panose="020F0502020204030204" pitchFamily="34" charset="0"/>
                <a:cs typeface="Times New Roman" panose="02020603050405020304" pitchFamily="18" charset="0"/>
              </a:rPr>
              <a:t>Number of remotes: 8</a:t>
            </a:r>
          </a:p>
        </p:txBody>
      </p:sp>
      <p:sp>
        <p:nvSpPr>
          <p:cNvPr id="4" name="Slide Number Placeholder 3">
            <a:extLst>
              <a:ext uri="{FF2B5EF4-FFF2-40B4-BE49-F238E27FC236}">
                <a16:creationId xmlns:a16="http://schemas.microsoft.com/office/drawing/2014/main" id="{4F58C71F-927F-C665-D082-E70A86B21FE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84FE87E-DFDD-25DE-C669-834A86F589FE}"/>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66A510B2-4525-BA77-FF8A-D4465B8AB7FE}"/>
              </a:ext>
            </a:extLst>
          </p:cNvPr>
          <p:cNvSpPr>
            <a:spLocks noGrp="1"/>
          </p:cNvSpPr>
          <p:nvPr>
            <p:ph type="dt" idx="15"/>
          </p:nvPr>
        </p:nvSpPr>
        <p:spPr/>
        <p:txBody>
          <a:bodyPr/>
          <a:lstStyle/>
          <a:p>
            <a:r>
              <a:rPr lang="en-US"/>
              <a:t>September 2025</a:t>
            </a:r>
            <a:endParaRPr lang="en-GB" dirty="0"/>
          </a:p>
        </p:txBody>
      </p:sp>
      <p:graphicFrame>
        <p:nvGraphicFramePr>
          <p:cNvPr id="9" name="Table 8">
            <a:extLst>
              <a:ext uri="{FF2B5EF4-FFF2-40B4-BE49-F238E27FC236}">
                <a16:creationId xmlns:a16="http://schemas.microsoft.com/office/drawing/2014/main" id="{B001A922-C310-D1D7-F835-D6CE70CB2340}"/>
              </a:ext>
            </a:extLst>
          </p:cNvPr>
          <p:cNvGraphicFramePr>
            <a:graphicFrameLocks noGrp="1"/>
          </p:cNvGraphicFramePr>
          <p:nvPr>
            <p:extLst>
              <p:ext uri="{D42A27DB-BD31-4B8C-83A1-F6EECF244321}">
                <p14:modId xmlns:p14="http://schemas.microsoft.com/office/powerpoint/2010/main" val="1449513391"/>
              </p:ext>
            </p:extLst>
          </p:nvPr>
        </p:nvGraphicFramePr>
        <p:xfrm>
          <a:off x="695400" y="3825678"/>
          <a:ext cx="11089231" cy="2661920"/>
        </p:xfrm>
        <a:graphic>
          <a:graphicData uri="http://schemas.openxmlformats.org/drawingml/2006/table">
            <a:tbl>
              <a:tblPr/>
              <a:tblGrid>
                <a:gridCol w="5019674">
                  <a:extLst>
                    <a:ext uri="{9D8B030D-6E8A-4147-A177-3AD203B41FA5}">
                      <a16:colId xmlns:a16="http://schemas.microsoft.com/office/drawing/2014/main" val="3964545765"/>
                    </a:ext>
                  </a:extLst>
                </a:gridCol>
                <a:gridCol w="2916155">
                  <a:extLst>
                    <a:ext uri="{9D8B030D-6E8A-4147-A177-3AD203B41FA5}">
                      <a16:colId xmlns:a16="http://schemas.microsoft.com/office/drawing/2014/main" val="3046329307"/>
                    </a:ext>
                  </a:extLst>
                </a:gridCol>
                <a:gridCol w="3153402">
                  <a:extLst>
                    <a:ext uri="{9D8B030D-6E8A-4147-A177-3AD203B41FA5}">
                      <a16:colId xmlns:a16="http://schemas.microsoft.com/office/drawing/2014/main" val="2359744937"/>
                    </a:ext>
                  </a:extLst>
                </a:gridCol>
              </a:tblGrid>
              <a:tr h="711512">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a:lnSpc>
                          <a:spcPct val="107000"/>
                        </a:lnSpc>
                        <a:spcAft>
                          <a:spcPts val="800"/>
                        </a:spcAft>
                        <a:buNone/>
                      </a:pPr>
                      <a:r>
                        <a:rPr lang="en-IN" sz="2000"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UDP with default </a:t>
                      </a:r>
                      <a:endParaRPr lang="en-IN" sz="20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800"/>
                        </a:spcAft>
                        <a:buNone/>
                      </a:pPr>
                      <a:r>
                        <a:rPr lang="en-IN" sz="2000"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payload size 1470 bytes</a:t>
                      </a:r>
                      <a:endParaRPr lang="en-IN" sz="20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2000" b="1" i="0" u="none" strike="noStrike" dirty="0">
                          <a:solidFill>
                            <a:schemeClr val="bg1"/>
                          </a:solidFill>
                          <a:effectLst/>
                          <a:latin typeface="Times New Roman" panose="02020603050405020304" pitchFamily="18" charset="0"/>
                        </a:rPr>
                        <a:t>PT8P</a:t>
                      </a: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2000" b="1" i="0" u="none" strike="noStrike" dirty="0">
                          <a:solidFill>
                            <a:schemeClr val="bg1"/>
                          </a:solidFill>
                          <a:effectLst/>
                          <a:latin typeface="Times New Roman" panose="02020603050405020304" pitchFamily="18" charset="0"/>
                        </a:rPr>
                        <a:t>summary</a:t>
                      </a: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lumMod val="75000"/>
                      </a:srgbClr>
                    </a:solidFill>
                  </a:tcPr>
                </a:tc>
                <a:extLst>
                  <a:ext uri="{0D108BD9-81ED-4DB2-BD59-A6C34878D82A}">
                    <a16:rowId xmlns:a16="http://schemas.microsoft.com/office/drawing/2014/main" val="3298892170"/>
                  </a:ext>
                </a:extLst>
              </a:tr>
              <a:tr h="711512">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a:lnSpc>
                          <a:spcPct val="107000"/>
                        </a:lnSpc>
                        <a:spcAft>
                          <a:spcPts val="800"/>
                        </a:spcAft>
                        <a:buNone/>
                      </a:pPr>
                      <a:r>
                        <a:rPr lang="en-IN" sz="2000" kern="0" dirty="0">
                          <a:effectLst/>
                          <a:latin typeface="Calibri" panose="020F0502020204030204" pitchFamily="34" charset="0"/>
                          <a:ea typeface="Calibri" panose="020F0502020204030204" pitchFamily="34" charset="0"/>
                          <a:cs typeface="Calibri" panose="020F0502020204030204" pitchFamily="34" charset="0"/>
                        </a:rPr>
                        <a:t>CDMA disabled;  Polling enabled;</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800"/>
                        </a:spcAft>
                        <a:buNone/>
                      </a:pPr>
                      <a:r>
                        <a:rPr lang="en-IN" sz="2000" kern="0" dirty="0">
                          <a:effectLst/>
                          <a:latin typeface="Calibri" panose="020F0502020204030204" pitchFamily="34" charset="0"/>
                          <a:ea typeface="Calibri" panose="020F0502020204030204" pitchFamily="34" charset="0"/>
                          <a:cs typeface="Calibri" panose="020F0502020204030204" pitchFamily="34" charset="0"/>
                        </a:rPr>
                        <a:t> UL throughput</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a:lnSpc>
                          <a:spcPct val="107000"/>
                        </a:lnSpc>
                        <a:spcAft>
                          <a:spcPts val="800"/>
                        </a:spcAft>
                        <a:buNone/>
                      </a:pPr>
                      <a:r>
                        <a:rPr lang="en-IN" sz="1600" kern="0" dirty="0">
                          <a:effectLst/>
                          <a:latin typeface="Calibri" panose="020F0502020204030204" pitchFamily="34" charset="0"/>
                          <a:ea typeface="Calibri" panose="020F0502020204030204" pitchFamily="34" charset="0"/>
                          <a:cs typeface="Calibri" panose="020F0502020204030204" pitchFamily="34" charset="0"/>
                        </a:rPr>
                        <a:t>67.7 Kbits/sec</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rowSpan="2">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fontAlgn="t">
                        <a:buNone/>
                      </a:pPr>
                      <a:r>
                        <a:rPr lang="en-IN" sz="2000" kern="100" dirty="0">
                          <a:effectLst/>
                          <a:latin typeface="Calibri" panose="020F0502020204030204" pitchFamily="34" charset="0"/>
                          <a:ea typeface="Calibri" panose="020F0502020204030204" pitchFamily="34" charset="0"/>
                          <a:cs typeface="Calibri" panose="020F0502020204030204" pitchFamily="34" charset="0"/>
                        </a:rPr>
                        <a:t>15%  Increase in UL throughput </a:t>
                      </a:r>
                      <a:endParaRPr lang="sv-SE" sz="2000" b="0" i="0" u="none" strike="noStrike" dirty="0">
                        <a:solidFill>
                          <a:srgbClr val="C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extLst>
                  <a:ext uri="{0D108BD9-81ED-4DB2-BD59-A6C34878D82A}">
                    <a16:rowId xmlns:a16="http://schemas.microsoft.com/office/drawing/2014/main" val="2030480084"/>
                  </a:ext>
                </a:extLst>
              </a:tr>
              <a:tr h="1112388">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a:lnSpc>
                          <a:spcPct val="107000"/>
                        </a:lnSpc>
                        <a:spcAft>
                          <a:spcPts val="800"/>
                        </a:spcAft>
                        <a:buNone/>
                      </a:pPr>
                      <a:r>
                        <a:rPr lang="en-IN" sz="2000" kern="0" dirty="0">
                          <a:effectLst/>
                          <a:latin typeface="Calibri" panose="020F0502020204030204" pitchFamily="34" charset="0"/>
                          <a:ea typeface="Calibri" panose="020F0502020204030204" pitchFamily="34" charset="0"/>
                          <a:cs typeface="Calibri" panose="020F0502020204030204" pitchFamily="34" charset="0"/>
                        </a:rPr>
                        <a:t>CDMA enabled;  Polling disabled;</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800"/>
                        </a:spcAft>
                        <a:buNone/>
                      </a:pPr>
                      <a:r>
                        <a:rPr lang="en-IN" sz="2000" kern="0" dirty="0">
                          <a:effectLst/>
                          <a:latin typeface="Calibri" panose="020F0502020204030204" pitchFamily="34" charset="0"/>
                          <a:ea typeface="Calibri" panose="020F0502020204030204" pitchFamily="34" charset="0"/>
                          <a:cs typeface="Calibri" panose="020F0502020204030204" pitchFamily="34" charset="0"/>
                        </a:rPr>
                        <a:t>UL throughput</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p>
                      <a:pPr algn="l" fontAlgn="t">
                        <a:buNone/>
                      </a:pPr>
                      <a:endParaRPr lang="en-US" sz="2000" b="0" i="0" u="none" strike="noStrike" dirty="0">
                        <a:solidFill>
                          <a:srgbClr val="000000"/>
                        </a:solidFill>
                        <a:effectLst/>
                        <a:latin typeface="Times New Roman" panose="02020603050405020304" pitchFamily="18" charset="0"/>
                      </a:endParaRPr>
                    </a:p>
                  </a:txBody>
                  <a:tcPr marL="7620" marR="7620" marT="762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l">
                        <a:lnSpc>
                          <a:spcPct val="107000"/>
                        </a:lnSpc>
                        <a:spcAft>
                          <a:spcPts val="800"/>
                        </a:spcAft>
                        <a:buNone/>
                      </a:pPr>
                      <a:r>
                        <a:rPr lang="en-IN" sz="1600" kern="0" dirty="0">
                          <a:effectLst/>
                          <a:latin typeface="Calibri" panose="020F0502020204030204" pitchFamily="34" charset="0"/>
                          <a:ea typeface="Calibri" panose="020F0502020204030204" pitchFamily="34" charset="0"/>
                          <a:cs typeface="Calibri" panose="020F0502020204030204" pitchFamily="34" charset="0"/>
                        </a:rPr>
                        <a:t>77.9 Kbits/sec</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156082">
                        <a:tint val="20000"/>
                      </a:srgbClr>
                    </a:solidFill>
                  </a:tcPr>
                </a:tc>
                <a:tc vMerge="1">
                  <a:txBody>
                    <a:bodyPr/>
                    <a:lstStyle/>
                    <a:p>
                      <a:pPr algn="ctr" fontAlgn="t">
                        <a:buNone/>
                      </a:pPr>
                      <a:endParaRPr lang="sv-SE" sz="2000" b="0" i="0" u="none" strike="noStrike" dirty="0">
                        <a:solidFill>
                          <a:srgbClr val="C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85782289"/>
                  </a:ext>
                </a:extLst>
              </a:tr>
            </a:tbl>
          </a:graphicData>
        </a:graphic>
      </p:graphicFrame>
    </p:spTree>
    <p:extLst>
      <p:ext uri="{BB962C8B-B14F-4D97-AF65-F5344CB8AC3E}">
        <p14:creationId xmlns:p14="http://schemas.microsoft.com/office/powerpoint/2010/main" val="1464938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83A45-3DF9-85EE-30B8-772B5606EF27}"/>
              </a:ext>
            </a:extLst>
          </p:cNvPr>
          <p:cNvSpPr>
            <a:spLocks noGrp="1"/>
          </p:cNvSpPr>
          <p:nvPr>
            <p:ph type="title"/>
          </p:nvPr>
        </p:nvSpPr>
        <p:spPr/>
        <p:txBody>
          <a:bodyPr/>
          <a:lstStyle/>
          <a:p>
            <a:r>
              <a:rPr lang="en-IN" dirty="0"/>
              <a:t>Conclusion</a:t>
            </a:r>
          </a:p>
        </p:txBody>
      </p:sp>
      <p:sp>
        <p:nvSpPr>
          <p:cNvPr id="3" name="Content Placeholder 2">
            <a:extLst>
              <a:ext uri="{FF2B5EF4-FFF2-40B4-BE49-F238E27FC236}">
                <a16:creationId xmlns:a16="http://schemas.microsoft.com/office/drawing/2014/main" id="{F5EBAD3C-D5AD-F7EA-976D-2DD52902A145}"/>
              </a:ext>
            </a:extLst>
          </p:cNvPr>
          <p:cNvSpPr>
            <a:spLocks noGrp="1"/>
          </p:cNvSpPr>
          <p:nvPr>
            <p:ph idx="1"/>
          </p:nvPr>
        </p:nvSpPr>
        <p:spPr/>
        <p:txBody>
          <a:bodyPr/>
          <a:lstStyle/>
          <a:p>
            <a:pPr>
              <a:buFont typeface="+mj-lt"/>
              <a:buAutoNum type="arabicPeriod"/>
            </a:pPr>
            <a:r>
              <a:rPr lang="en-IN" dirty="0"/>
              <a:t>Control overhead reduction improved  DL throughput </a:t>
            </a:r>
          </a:p>
          <a:p>
            <a:pPr>
              <a:buFont typeface="+mj-lt"/>
              <a:buAutoNum type="arabicPeriod"/>
            </a:pPr>
            <a:r>
              <a:rPr lang="en-IN" dirty="0"/>
              <a:t>Latency reduced due to shorter frames </a:t>
            </a:r>
          </a:p>
          <a:p>
            <a:pPr>
              <a:buFont typeface="+mj-lt"/>
              <a:buAutoNum type="arabicPeriod"/>
            </a:pPr>
            <a:r>
              <a:rPr lang="en-IN" dirty="0"/>
              <a:t>UL latency reduced due to bulk allocations</a:t>
            </a:r>
          </a:p>
          <a:p>
            <a:pPr>
              <a:buFont typeface="+mj-lt"/>
              <a:buAutoNum type="arabicPeriod"/>
            </a:pPr>
            <a:r>
              <a:rPr lang="en-IN" dirty="0"/>
              <a:t>Efficient Channel utilization with</a:t>
            </a:r>
          </a:p>
          <a:p>
            <a:pPr marL="800100" lvl="1" indent="-342900">
              <a:buFont typeface="+mj-lt"/>
              <a:buAutoNum type="arabicPeriod"/>
            </a:pPr>
            <a:r>
              <a:rPr lang="en-IN" dirty="0"/>
              <a:t>Periodic Preamble</a:t>
            </a:r>
          </a:p>
          <a:p>
            <a:pPr marL="800100" lvl="1" indent="-342900">
              <a:buFont typeface="+mj-lt"/>
              <a:buAutoNum type="arabicPeriod"/>
            </a:pPr>
            <a:r>
              <a:rPr lang="en-IN" dirty="0"/>
              <a:t>Elimination of control message carrying ranging information. </a:t>
            </a:r>
          </a:p>
          <a:p>
            <a:endParaRPr lang="en-IN" dirty="0"/>
          </a:p>
        </p:txBody>
      </p:sp>
      <p:sp>
        <p:nvSpPr>
          <p:cNvPr id="4" name="Slide Number Placeholder 3">
            <a:extLst>
              <a:ext uri="{FF2B5EF4-FFF2-40B4-BE49-F238E27FC236}">
                <a16:creationId xmlns:a16="http://schemas.microsoft.com/office/drawing/2014/main" id="{173F4AB1-A68E-7429-14D5-D01E5CC9FE7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D831077-BF88-F2BE-0E27-A11DD491C17B}"/>
              </a:ext>
            </a:extLst>
          </p:cNvPr>
          <p:cNvSpPr>
            <a:spLocks noGrp="1"/>
          </p:cNvSpPr>
          <p:nvPr>
            <p:ph type="ftr" idx="14"/>
          </p:nvPr>
        </p:nvSpPr>
        <p:spPr/>
        <p:txBody>
          <a:bodyPr/>
          <a:lstStyle/>
          <a:p>
            <a:r>
              <a:rPr lang="en-GB"/>
              <a:t>Menashe Shahar, Ondas Networks</a:t>
            </a:r>
            <a:endParaRPr lang="en-GB" dirty="0"/>
          </a:p>
        </p:txBody>
      </p:sp>
      <p:sp>
        <p:nvSpPr>
          <p:cNvPr id="6" name="Date Placeholder 5">
            <a:extLst>
              <a:ext uri="{FF2B5EF4-FFF2-40B4-BE49-F238E27FC236}">
                <a16:creationId xmlns:a16="http://schemas.microsoft.com/office/drawing/2014/main" id="{947F6CA6-10B7-D986-A06A-76204A460100}"/>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0969128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6909</TotalTime>
  <Words>801</Words>
  <Application>Microsoft Office PowerPoint</Application>
  <PresentationFormat>Widescreen</PresentationFormat>
  <Paragraphs>125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Arial Unicode MS</vt:lpstr>
      <vt:lpstr>Calibri</vt:lpstr>
      <vt:lpstr>Times New Roman</vt:lpstr>
      <vt:lpstr>Office Theme</vt:lpstr>
      <vt:lpstr>PowerPoint Presentation</vt:lpstr>
      <vt:lpstr>Introduction</vt:lpstr>
      <vt:lpstr> Key features  and  improvements</vt:lpstr>
      <vt:lpstr>Test scenarios </vt:lpstr>
      <vt:lpstr>Overhead Reduction Analysis: Percentage overhead comparing  IEEE 802.16s Vs IEEE 802.16t </vt:lpstr>
      <vt:lpstr>Throughput measurements IEEE 802.16s Vs IEEE 802.16t </vt:lpstr>
      <vt:lpstr>Bulk allocations Analysis  IEEE 802.16s Vs IEEE 802.16t </vt:lpstr>
      <vt:lpstr>CDMA based BWR Analysis</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Vishal Kalkundrikar</dc:creator>
  <cp:keywords/>
  <cp:lastModifiedBy>Vishal Kalkundrikar</cp:lastModifiedBy>
  <cp:revision>66</cp:revision>
  <cp:lastPrinted>1601-01-01T00:00:00Z</cp:lastPrinted>
  <dcterms:created xsi:type="dcterms:W3CDTF">2025-07-28T08:10:40Z</dcterms:created>
  <dcterms:modified xsi:type="dcterms:W3CDTF">2025-09-17T21:48:41Z</dcterms:modified>
  <cp:category>Name, Affiliation</cp:category>
</cp:coreProperties>
</file>