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1058" r:id="rId2"/>
    <p:sldId id="1074" r:id="rId3"/>
    <p:sldId id="1076" r:id="rId4"/>
    <p:sldId id="1068" r:id="rId5"/>
    <p:sldId id="1069" r:id="rId6"/>
    <p:sldId id="1070" r:id="rId7"/>
    <p:sldId id="1071" r:id="rId8"/>
    <p:sldId id="1075" r:id="rId9"/>
    <p:sldId id="261" r:id="rId10"/>
    <p:sldId id="1063" r:id="rId11"/>
    <p:sldId id="1064" r:id="rId12"/>
    <p:sldId id="1065" r:id="rId13"/>
    <p:sldId id="1066" r:id="rId14"/>
    <p:sldId id="1067" r:id="rId15"/>
    <p:sldId id="1073" r:id="rId16"/>
    <p:sldId id="1062" r:id="rId1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5033" autoAdjust="0"/>
  </p:normalViewPr>
  <p:slideViewPr>
    <p:cSldViewPr>
      <p:cViewPr>
        <p:scale>
          <a:sx n="90" d="100"/>
          <a:sy n="90" d="100"/>
        </p:scale>
        <p:origin x="96" y="-322"/>
      </p:cViewPr>
      <p:guideLst>
        <p:guide orient="horz" pos="2160"/>
        <p:guide pos="384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3211"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9/18/2025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15-25-0483-01-16me</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September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8" name="Title 7">
            <a:extLst>
              <a:ext uri="{FF2B5EF4-FFF2-40B4-BE49-F238E27FC236}">
                <a16:creationId xmlns:a16="http://schemas.microsoft.com/office/drawing/2014/main" id="{4158DCDA-E7F0-B3EF-26E5-463F47461657}"/>
              </a:ext>
            </a:extLst>
          </p:cNvPr>
          <p:cNvSpPr>
            <a:spLocks noGrp="1"/>
          </p:cNvSpPr>
          <p:nvPr>
            <p:ph type="title"/>
          </p:nvPr>
        </p:nvSpPr>
        <p:spPr/>
        <p:txBody>
          <a:bodyPr/>
          <a:lstStyle/>
          <a:p>
            <a:r>
              <a:rPr lang="en-US"/>
              <a:t>Click to edit Master title style</a:t>
            </a:r>
            <a:endParaRPr lang="en-IN"/>
          </a:p>
        </p:txBody>
      </p:sp>
      <p:sp>
        <p:nvSpPr>
          <p:cNvPr id="15" name="Date Placeholder 14">
            <a:extLst>
              <a:ext uri="{FF2B5EF4-FFF2-40B4-BE49-F238E27FC236}">
                <a16:creationId xmlns:a16="http://schemas.microsoft.com/office/drawing/2014/main" id="{25D6C8AF-563F-112C-3DD2-49F7B0596C0C}"/>
              </a:ext>
            </a:extLst>
          </p:cNvPr>
          <p:cNvSpPr>
            <a:spLocks noGrp="1"/>
          </p:cNvSpPr>
          <p:nvPr>
            <p:ph type="dt" idx="10"/>
          </p:nvPr>
        </p:nvSpPr>
        <p:spPr/>
        <p:txBody>
          <a:bodyPr/>
          <a:lstStyle/>
          <a:p>
            <a:r>
              <a:rPr lang="en-US" dirty="0"/>
              <a:t>September 2025</a:t>
            </a:r>
            <a:endParaRPr lang="en-GB" dirty="0"/>
          </a:p>
        </p:txBody>
      </p:sp>
      <p:sp>
        <p:nvSpPr>
          <p:cNvPr id="16" name="Footer Placeholder 15">
            <a:extLst>
              <a:ext uri="{FF2B5EF4-FFF2-40B4-BE49-F238E27FC236}">
                <a16:creationId xmlns:a16="http://schemas.microsoft.com/office/drawing/2014/main" id="{CBDF0805-AA13-EEBC-B129-3AA77DE2BCF6}"/>
              </a:ext>
            </a:extLst>
          </p:cNvPr>
          <p:cNvSpPr>
            <a:spLocks noGrp="1"/>
          </p:cNvSpPr>
          <p:nvPr>
            <p:ph type="ftr" idx="11"/>
          </p:nvPr>
        </p:nvSpPr>
        <p:spPr/>
        <p:txBody>
          <a:bodyPr/>
          <a:lstStyle/>
          <a:p>
            <a:r>
              <a:rPr lang="en-GB" dirty="0"/>
              <a:t>Vishal, Ondas Networks</a:t>
            </a:r>
          </a:p>
        </p:txBody>
      </p:sp>
      <p:sp>
        <p:nvSpPr>
          <p:cNvPr id="17" name="Slide Number Placeholder 16">
            <a:extLst>
              <a:ext uri="{FF2B5EF4-FFF2-40B4-BE49-F238E27FC236}">
                <a16:creationId xmlns:a16="http://schemas.microsoft.com/office/drawing/2014/main" id="{D8DEE277-8C43-833D-1FBB-7E76BF75EE01}"/>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Vishal, Ondas Networks</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Vishal, Ondas Networks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September 2025</a:t>
            </a:r>
            <a:endParaRPr lang="en-GB" dirty="0"/>
          </a:p>
        </p:txBody>
      </p:sp>
      <p:sp>
        <p:nvSpPr>
          <p:cNvPr id="6" name="Footer Placeholder 5"/>
          <p:cNvSpPr>
            <a:spLocks noGrp="1"/>
          </p:cNvSpPr>
          <p:nvPr>
            <p:ph type="ftr" idx="11"/>
          </p:nvPr>
        </p:nvSpPr>
        <p:spPr/>
        <p:txBody>
          <a:bodyPr/>
          <a:lstStyle>
            <a:lvl1pPr>
              <a:defRPr/>
            </a:lvl1pPr>
          </a:lstStyle>
          <a:p>
            <a:r>
              <a:rPr lang="en-GB" dirty="0"/>
              <a:t>Vishal, Ondas Networks</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September 2025</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Vishal, Ondas Networks</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September 2025</a:t>
            </a:r>
            <a:endParaRPr lang="en-GB" dirty="0"/>
          </a:p>
        </p:txBody>
      </p:sp>
      <p:sp>
        <p:nvSpPr>
          <p:cNvPr id="4" name="Footer Placeholder 3"/>
          <p:cNvSpPr>
            <a:spLocks noGrp="1"/>
          </p:cNvSpPr>
          <p:nvPr>
            <p:ph type="ftr" idx="11"/>
          </p:nvPr>
        </p:nvSpPr>
        <p:spPr/>
        <p:txBody>
          <a:bodyPr/>
          <a:lstStyle>
            <a:lvl1pPr>
              <a:defRPr/>
            </a:lvl1pPr>
          </a:lstStyle>
          <a:p>
            <a:r>
              <a:rPr lang="en-GB" dirty="0"/>
              <a:t>Vishal, Ondas Networks</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September 2025</a:t>
            </a:r>
            <a:endParaRPr lang="en-GB" dirty="0"/>
          </a:p>
        </p:txBody>
      </p:sp>
      <p:sp>
        <p:nvSpPr>
          <p:cNvPr id="3" name="Footer Placeholder 2"/>
          <p:cNvSpPr>
            <a:spLocks noGrp="1"/>
          </p:cNvSpPr>
          <p:nvPr>
            <p:ph type="ftr" idx="11"/>
          </p:nvPr>
        </p:nvSpPr>
        <p:spPr/>
        <p:txBody>
          <a:bodyPr/>
          <a:lstStyle>
            <a:lvl1pPr>
              <a:defRPr/>
            </a:lvl1pPr>
          </a:lstStyle>
          <a:p>
            <a:r>
              <a:rPr lang="en-GB" dirty="0"/>
              <a:t>Vishal, Ondas Networks</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Vishal, Ondas Networks</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Vishal, Ondas Networks</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Vishal, Ondas Networks</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15-25-0483-01-16me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sv-SE" dirty="0"/>
              <a:t>Vishal Kalkundrikar, Ondas</a:t>
            </a:r>
            <a:endParaRPr lang="en-US" dirty="0"/>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Specialty Networks (WSN)</a:t>
            </a:r>
            <a:endParaRPr lang="en-US" altLang="en-US" b="1" dirty="0">
              <a:solidFill>
                <a:schemeClr val="tx2"/>
              </a:solidFill>
            </a:endParaRPr>
          </a:p>
          <a:p>
            <a:endParaRPr lang="en-US" altLang="en-US" dirty="0">
              <a:solidFill>
                <a:schemeClr val="tx2"/>
              </a:solidFill>
            </a:endParaRPr>
          </a:p>
          <a:p>
            <a:r>
              <a:rPr lang="en-US" altLang="en-US" sz="1800" b="1" dirty="0">
                <a:solidFill>
                  <a:schemeClr val="tx2"/>
                </a:solidFill>
              </a:rPr>
              <a:t>Submission Title:</a:t>
            </a:r>
            <a:r>
              <a:rPr lang="en-US" altLang="en-US" sz="1800" dirty="0">
                <a:solidFill>
                  <a:schemeClr val="tx2"/>
                </a:solidFill>
              </a:rPr>
              <a:t> Investigation on DPP Single Channel Modulation Schemes  under Channel conditions.</a:t>
            </a:r>
          </a:p>
          <a:p>
            <a:r>
              <a:rPr lang="en-US" sz="1800" dirty="0"/>
              <a:t>July 2025</a:t>
            </a:r>
            <a:r>
              <a:rPr lang="en-US" altLang="en-US" sz="1800" dirty="0">
                <a:solidFill>
                  <a:schemeClr val="tx2"/>
                </a:solidFill>
              </a:rPr>
              <a:t>		</a:t>
            </a:r>
          </a:p>
          <a:p>
            <a:r>
              <a:rPr lang="en-US" altLang="en-US" sz="1800" b="1" dirty="0">
                <a:solidFill>
                  <a:schemeClr val="tx2"/>
                </a:solidFill>
              </a:rPr>
              <a:t>Date Submitted: </a:t>
            </a:r>
            <a:r>
              <a:rPr lang="en-US" altLang="en-US" sz="1800" dirty="0">
                <a:solidFill>
                  <a:schemeClr val="tx2"/>
                </a:solidFill>
              </a:rPr>
              <a:t>2025-09-17</a:t>
            </a:r>
          </a:p>
          <a:p>
            <a:endParaRPr lang="en-US" altLang="en-US" sz="1800" dirty="0">
              <a:solidFill>
                <a:schemeClr val="tx2"/>
              </a:solidFill>
            </a:endParaRPr>
          </a:p>
          <a:p>
            <a:r>
              <a:rPr lang="en-US" altLang="en-US" sz="1800" b="1" dirty="0">
                <a:solidFill>
                  <a:schemeClr val="tx2"/>
                </a:solidFill>
              </a:rPr>
              <a:t>Source:</a:t>
            </a:r>
            <a:r>
              <a:rPr lang="en-US" altLang="en-US" sz="1800" dirty="0">
                <a:solidFill>
                  <a:schemeClr val="tx2"/>
                </a:solidFill>
              </a:rPr>
              <a:t> Vishal Kalkundrikar, Ondas Networks</a:t>
            </a:r>
          </a:p>
          <a:p>
            <a:r>
              <a:rPr lang="en-US" altLang="en-US" sz="1800" b="1" dirty="0">
                <a:solidFill>
                  <a:schemeClr val="tx2"/>
                </a:solidFill>
              </a:rPr>
              <a:t>Abstract:</a:t>
            </a:r>
            <a:r>
              <a:rPr lang="en-US" altLang="en-US" sz="1800" dirty="0">
                <a:solidFill>
                  <a:schemeClr val="tx2"/>
                </a:solidFill>
              </a:rPr>
              <a:t> For DPP mode various modulations like QPSK, pi/4 DQPSK and GMSK are investigated under the channel conditions. </a:t>
            </a:r>
          </a:p>
          <a:p>
            <a:pPr>
              <a:spcBef>
                <a:spcPts val="600"/>
              </a:spcBef>
              <a:spcAft>
                <a:spcPts val="600"/>
              </a:spcAft>
            </a:pPr>
            <a:r>
              <a:rPr lang="en-US" altLang="en-US" sz="1800" b="1" dirty="0">
                <a:solidFill>
                  <a:schemeClr val="tx2"/>
                </a:solidFill>
              </a:rPr>
              <a:t>Purpose:</a:t>
            </a:r>
            <a:r>
              <a:rPr lang="en-US" altLang="en-US" sz="1800" dirty="0">
                <a:solidFill>
                  <a:schemeClr val="tx2"/>
                </a:solidFill>
              </a:rPr>
              <a:t>	Understand the performance of single carrier modulations under channel conditions and add the mitigation schemes.</a:t>
            </a:r>
          </a:p>
          <a:p>
            <a:r>
              <a:rPr lang="en-US" altLang="en-US" sz="1800" b="1" dirty="0">
                <a:solidFill>
                  <a:schemeClr val="tx2"/>
                </a:solidFill>
              </a:rPr>
              <a:t>Notice:</a:t>
            </a:r>
            <a:r>
              <a:rPr lang="en-US" altLang="en-US"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800" b="1" dirty="0">
                <a:solidFill>
                  <a:schemeClr val="tx2"/>
                </a:solidFill>
              </a:rPr>
              <a:t>Release:</a:t>
            </a:r>
            <a:r>
              <a:rPr lang="en-US" altLang="en-US" dirty="0">
                <a:solidFill>
                  <a:schemeClr val="tx2"/>
                </a:solidFill>
              </a:rPr>
              <a:t>	</a:t>
            </a:r>
            <a:r>
              <a:rPr lang="en-US" altLang="en-US" sz="1800" dirty="0">
                <a:solidFill>
                  <a:schemeClr val="tx2"/>
                </a:solidFill>
              </a:rPr>
              <a:t>The contributor acknowledges and accepts that this contribution becomes the property of IEEE and may be made publicly available by P802.15.</a:t>
            </a:r>
          </a:p>
        </p:txBody>
      </p:sp>
      <p:sp>
        <p:nvSpPr>
          <p:cNvPr id="10" name="Slide Number Placeholder 9">
            <a:extLst>
              <a:ext uri="{FF2B5EF4-FFF2-40B4-BE49-F238E27FC236}">
                <a16:creationId xmlns:a16="http://schemas.microsoft.com/office/drawing/2014/main" id="{4C82DCA0-B2AC-4AF1-9755-586833B3B73D}"/>
              </a:ext>
            </a:extLst>
          </p:cNvPr>
          <p:cNvSpPr>
            <a:spLocks noGrp="1"/>
          </p:cNvSpPr>
          <p:nvPr>
            <p:ph type="sldNum" sz="quarter" idx="12"/>
          </p:nvPr>
        </p:nvSpPr>
        <p:spPr/>
        <p:txBody>
          <a:bodyPr/>
          <a:lstStyle/>
          <a:p>
            <a:fld id="{20092462-9859-4223-AEDC-0764803AB50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8BD9-7626-15DE-DDC7-26A4178EA491}"/>
              </a:ext>
            </a:extLst>
          </p:cNvPr>
          <p:cNvSpPr>
            <a:spLocks noGrp="1"/>
          </p:cNvSpPr>
          <p:nvPr>
            <p:ph type="title"/>
          </p:nvPr>
        </p:nvSpPr>
        <p:spPr/>
        <p:txBody>
          <a:bodyPr/>
          <a:lstStyle/>
          <a:p>
            <a:r>
              <a:rPr lang="en-IN" dirty="0"/>
              <a:t>QPSK</a:t>
            </a:r>
          </a:p>
        </p:txBody>
      </p:sp>
      <p:sp>
        <p:nvSpPr>
          <p:cNvPr id="4" name="Slide Number Placeholder 3">
            <a:extLst>
              <a:ext uri="{FF2B5EF4-FFF2-40B4-BE49-F238E27FC236}">
                <a16:creationId xmlns:a16="http://schemas.microsoft.com/office/drawing/2014/main" id="{32B04AB7-111C-F885-A547-E7C56162F058}"/>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7EEB1B04-C176-C795-5C2D-E735B7FFDE70}"/>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7A8314C5-CC2C-646F-D020-628F2F8C0F37}"/>
              </a:ext>
            </a:extLst>
          </p:cNvPr>
          <p:cNvSpPr>
            <a:spLocks noGrp="1"/>
          </p:cNvSpPr>
          <p:nvPr>
            <p:ph type="dt" idx="15"/>
          </p:nvPr>
        </p:nvSpPr>
        <p:spPr/>
        <p:txBody>
          <a:bodyPr/>
          <a:lstStyle/>
          <a:p>
            <a:r>
              <a:rPr lang="en-US"/>
              <a:t>September 2025</a:t>
            </a:r>
            <a:endParaRPr lang="en-GB" dirty="0"/>
          </a:p>
        </p:txBody>
      </p:sp>
      <p:pic>
        <p:nvPicPr>
          <p:cNvPr id="8" name="Picture 7" descr="A graph of a graph showing the same size of a graph&#10;&#10;AI-generated content may be incorrect.">
            <a:extLst>
              <a:ext uri="{FF2B5EF4-FFF2-40B4-BE49-F238E27FC236}">
                <a16:creationId xmlns:a16="http://schemas.microsoft.com/office/drawing/2014/main" id="{DB5B143F-9012-3645-BAEE-33BE46B72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2" y="1628800"/>
            <a:ext cx="12045076" cy="4752528"/>
          </a:xfrm>
          <a:prstGeom prst="rect">
            <a:avLst/>
          </a:prstGeom>
        </p:spPr>
      </p:pic>
    </p:spTree>
    <p:extLst>
      <p:ext uri="{BB962C8B-B14F-4D97-AF65-F5344CB8AC3E}">
        <p14:creationId xmlns:p14="http://schemas.microsoft.com/office/powerpoint/2010/main" val="20478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15A6-89EA-9CD2-71D7-A3C0F58941C9}"/>
              </a:ext>
            </a:extLst>
          </p:cNvPr>
          <p:cNvSpPr>
            <a:spLocks noGrp="1"/>
          </p:cNvSpPr>
          <p:nvPr>
            <p:ph type="title"/>
          </p:nvPr>
        </p:nvSpPr>
        <p:spPr/>
        <p:txBody>
          <a:bodyPr/>
          <a:lstStyle/>
          <a:p>
            <a:r>
              <a:rPr lang="en-IN" dirty="0"/>
              <a:t>QPSK continued</a:t>
            </a:r>
          </a:p>
        </p:txBody>
      </p:sp>
      <p:sp>
        <p:nvSpPr>
          <p:cNvPr id="4" name="Slide Number Placeholder 3">
            <a:extLst>
              <a:ext uri="{FF2B5EF4-FFF2-40B4-BE49-F238E27FC236}">
                <a16:creationId xmlns:a16="http://schemas.microsoft.com/office/drawing/2014/main" id="{A4F0CCDA-F0CC-1042-BF0D-8AA5F0555E1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EE9D642E-36CE-9BB8-402F-2E5F387A49D8}"/>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41DBD0D3-FBA9-256F-BAF9-82F37598A856}"/>
              </a:ext>
            </a:extLst>
          </p:cNvPr>
          <p:cNvSpPr>
            <a:spLocks noGrp="1"/>
          </p:cNvSpPr>
          <p:nvPr>
            <p:ph type="dt" idx="15"/>
          </p:nvPr>
        </p:nvSpPr>
        <p:spPr/>
        <p:txBody>
          <a:bodyPr/>
          <a:lstStyle/>
          <a:p>
            <a:r>
              <a:rPr lang="en-US"/>
              <a:t>September 2025</a:t>
            </a:r>
            <a:endParaRPr lang="en-GB" dirty="0"/>
          </a:p>
        </p:txBody>
      </p:sp>
      <p:pic>
        <p:nvPicPr>
          <p:cNvPr id="7" name="Content Placeholder 4" descr="A graph of different colored lines&#10;&#10;AI-generated content may be incorrect.">
            <a:extLst>
              <a:ext uri="{FF2B5EF4-FFF2-40B4-BE49-F238E27FC236}">
                <a16:creationId xmlns:a16="http://schemas.microsoft.com/office/drawing/2014/main" id="{62F2C633-1184-D347-3D32-7EC5C82AAF28}"/>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838200" y="2132014"/>
            <a:ext cx="10515600" cy="3963321"/>
          </a:xfrm>
          <a:prstGeom prst="rect">
            <a:avLst/>
          </a:prstGeom>
        </p:spPr>
      </p:pic>
    </p:spTree>
    <p:extLst>
      <p:ext uri="{BB962C8B-B14F-4D97-AF65-F5344CB8AC3E}">
        <p14:creationId xmlns:p14="http://schemas.microsoft.com/office/powerpoint/2010/main" val="250232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6AF08-E1EF-CF67-948F-5F3E3AB2B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16992-FA1B-4330-937C-07A389BC08E7}"/>
              </a:ext>
            </a:extLst>
          </p:cNvPr>
          <p:cNvSpPr>
            <a:spLocks noGrp="1"/>
          </p:cNvSpPr>
          <p:nvPr>
            <p:ph type="title"/>
          </p:nvPr>
        </p:nvSpPr>
        <p:spPr/>
        <p:txBody>
          <a:bodyPr/>
          <a:lstStyle/>
          <a:p>
            <a:r>
              <a:rPr lang="en-IN" dirty="0"/>
              <a:t>PI/4 DQPSK</a:t>
            </a:r>
          </a:p>
        </p:txBody>
      </p:sp>
      <p:sp>
        <p:nvSpPr>
          <p:cNvPr id="4" name="Slide Number Placeholder 3">
            <a:extLst>
              <a:ext uri="{FF2B5EF4-FFF2-40B4-BE49-F238E27FC236}">
                <a16:creationId xmlns:a16="http://schemas.microsoft.com/office/drawing/2014/main" id="{5677F3DF-67F2-524C-D731-749A811F7D7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39CFCEA8-DBFD-C7FD-27A9-F16EAEBE3055}"/>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1BFF7C02-092D-BA69-FE21-CC05A918D2F6}"/>
              </a:ext>
            </a:extLst>
          </p:cNvPr>
          <p:cNvSpPr>
            <a:spLocks noGrp="1"/>
          </p:cNvSpPr>
          <p:nvPr>
            <p:ph type="dt" idx="15"/>
          </p:nvPr>
        </p:nvSpPr>
        <p:spPr/>
        <p:txBody>
          <a:bodyPr/>
          <a:lstStyle/>
          <a:p>
            <a:r>
              <a:rPr lang="en-US"/>
              <a:t>September 2025</a:t>
            </a:r>
            <a:endParaRPr lang="en-GB" dirty="0"/>
          </a:p>
        </p:txBody>
      </p:sp>
      <p:pic>
        <p:nvPicPr>
          <p:cNvPr id="3" name="Content Placeholder 4">
            <a:extLst>
              <a:ext uri="{FF2B5EF4-FFF2-40B4-BE49-F238E27FC236}">
                <a16:creationId xmlns:a16="http://schemas.microsoft.com/office/drawing/2014/main" id="{956C01FC-0C4D-575C-BC06-964600E823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38200" y="1751014"/>
            <a:ext cx="10515600" cy="4741861"/>
          </a:xfrm>
        </p:spPr>
      </p:pic>
    </p:spTree>
    <p:extLst>
      <p:ext uri="{BB962C8B-B14F-4D97-AF65-F5344CB8AC3E}">
        <p14:creationId xmlns:p14="http://schemas.microsoft.com/office/powerpoint/2010/main" val="331274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0567B-A992-AC0F-D257-2D58CE3CB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12C62-0E55-124B-5E9F-CE718C74CABF}"/>
              </a:ext>
            </a:extLst>
          </p:cNvPr>
          <p:cNvSpPr>
            <a:spLocks noGrp="1"/>
          </p:cNvSpPr>
          <p:nvPr>
            <p:ph type="title"/>
          </p:nvPr>
        </p:nvSpPr>
        <p:spPr/>
        <p:txBody>
          <a:bodyPr/>
          <a:lstStyle/>
          <a:p>
            <a:r>
              <a:rPr lang="en-IN" dirty="0"/>
              <a:t>GMSK</a:t>
            </a:r>
          </a:p>
        </p:txBody>
      </p:sp>
      <p:sp>
        <p:nvSpPr>
          <p:cNvPr id="4" name="Slide Number Placeholder 3">
            <a:extLst>
              <a:ext uri="{FF2B5EF4-FFF2-40B4-BE49-F238E27FC236}">
                <a16:creationId xmlns:a16="http://schemas.microsoft.com/office/drawing/2014/main" id="{7FF7AB94-F292-F33B-F247-07134B396B9F}"/>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AE79AA57-3639-F0B1-2DCA-AD1626FE5044}"/>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9750FD29-70B9-0689-EDFB-6F41E3E87A68}"/>
              </a:ext>
            </a:extLst>
          </p:cNvPr>
          <p:cNvSpPr>
            <a:spLocks noGrp="1"/>
          </p:cNvSpPr>
          <p:nvPr>
            <p:ph type="dt" idx="15"/>
          </p:nvPr>
        </p:nvSpPr>
        <p:spPr/>
        <p:txBody>
          <a:bodyPr/>
          <a:lstStyle/>
          <a:p>
            <a:r>
              <a:rPr lang="en-US"/>
              <a:t>September 2025</a:t>
            </a:r>
            <a:endParaRPr lang="en-GB" dirty="0"/>
          </a:p>
        </p:txBody>
      </p:sp>
      <p:pic>
        <p:nvPicPr>
          <p:cNvPr id="9" name="Content Placeholder 4">
            <a:extLst>
              <a:ext uri="{FF2B5EF4-FFF2-40B4-BE49-F238E27FC236}">
                <a16:creationId xmlns:a16="http://schemas.microsoft.com/office/drawing/2014/main" id="{963CE810-B471-F4AA-3442-D8280413A7CD}"/>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838200" y="1484784"/>
            <a:ext cx="10515600" cy="4824536"/>
          </a:xfrm>
          <a:prstGeom prst="rect">
            <a:avLst/>
          </a:prstGeom>
        </p:spPr>
      </p:pic>
    </p:spTree>
    <p:extLst>
      <p:ext uri="{BB962C8B-B14F-4D97-AF65-F5344CB8AC3E}">
        <p14:creationId xmlns:p14="http://schemas.microsoft.com/office/powerpoint/2010/main" val="360094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9C8E-B055-0C24-83BF-A0C206F233FD}"/>
              </a:ext>
            </a:extLst>
          </p:cNvPr>
          <p:cNvSpPr>
            <a:spLocks noGrp="1"/>
          </p:cNvSpPr>
          <p:nvPr>
            <p:ph type="title"/>
          </p:nvPr>
        </p:nvSpPr>
        <p:spPr/>
        <p:txBody>
          <a:bodyPr/>
          <a:lstStyle/>
          <a:p>
            <a:r>
              <a:rPr lang="en-IN" dirty="0"/>
              <a:t>Next Actions</a:t>
            </a:r>
          </a:p>
        </p:txBody>
      </p:sp>
      <p:sp>
        <p:nvSpPr>
          <p:cNvPr id="3" name="Content Placeholder 2">
            <a:extLst>
              <a:ext uri="{FF2B5EF4-FFF2-40B4-BE49-F238E27FC236}">
                <a16:creationId xmlns:a16="http://schemas.microsoft.com/office/drawing/2014/main" id="{82067A6B-2DE5-D303-FA06-7346859FEB13}"/>
              </a:ext>
            </a:extLst>
          </p:cNvPr>
          <p:cNvSpPr>
            <a:spLocks noGrp="1"/>
          </p:cNvSpPr>
          <p:nvPr>
            <p:ph idx="1"/>
          </p:nvPr>
        </p:nvSpPr>
        <p:spPr/>
        <p:txBody>
          <a:bodyPr/>
          <a:lstStyle/>
          <a:p>
            <a:pPr>
              <a:buFont typeface="Arial" panose="020B0604020202020204" pitchFamily="34" charset="0"/>
              <a:buChar char="•"/>
            </a:pPr>
            <a:r>
              <a:rPr lang="en-IN" dirty="0"/>
              <a:t>Repeat the channel model analysis with Forward Error Correction.</a:t>
            </a:r>
          </a:p>
          <a:p>
            <a:pPr>
              <a:buFont typeface="Arial" panose="020B0604020202020204" pitchFamily="34" charset="0"/>
              <a:buChar char="•"/>
            </a:pPr>
            <a:r>
              <a:rPr lang="en-IN" dirty="0"/>
              <a:t>Consider the Repetition combining to get the additional gain.</a:t>
            </a:r>
          </a:p>
          <a:p>
            <a:pPr>
              <a:buFont typeface="Arial" panose="020B0604020202020204" pitchFamily="34" charset="0"/>
              <a:buChar char="•"/>
            </a:pPr>
            <a:r>
              <a:rPr lang="en-IN" dirty="0"/>
              <a:t>Explore diversity techniques.</a:t>
            </a:r>
          </a:p>
          <a:p>
            <a:pPr>
              <a:buFont typeface="Arial" panose="020B0604020202020204" pitchFamily="34" charset="0"/>
              <a:buChar char="•"/>
            </a:pPr>
            <a:r>
              <a:rPr lang="en-IN" dirty="0"/>
              <a:t>Explore pilots addition for better channel estimation and corrections. </a:t>
            </a:r>
          </a:p>
          <a:p>
            <a:pPr>
              <a:buFont typeface="Arial" panose="020B0604020202020204" pitchFamily="34" charset="0"/>
              <a:buChar char="•"/>
            </a:pPr>
            <a:r>
              <a:rPr lang="en-IN" dirty="0"/>
              <a:t>Compare the theoretical Vs simulation results under channel conditions.</a:t>
            </a:r>
          </a:p>
        </p:txBody>
      </p:sp>
      <p:sp>
        <p:nvSpPr>
          <p:cNvPr id="4" name="Slide Number Placeholder 3">
            <a:extLst>
              <a:ext uri="{FF2B5EF4-FFF2-40B4-BE49-F238E27FC236}">
                <a16:creationId xmlns:a16="http://schemas.microsoft.com/office/drawing/2014/main" id="{49F809CC-DBAD-8CB1-5C1B-3416FDDBB9DA}"/>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7C76AE8C-F040-162D-BBE1-8B27AFBFE4C2}"/>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CFF6B592-5FDA-D1DE-15CD-724C582260B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25695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3AF7-9A4D-560B-8808-795FA4FC8F0B}"/>
              </a:ext>
            </a:extLst>
          </p:cNvPr>
          <p:cNvSpPr>
            <a:spLocks noGrp="1"/>
          </p:cNvSpPr>
          <p:nvPr>
            <p:ph type="title"/>
          </p:nvPr>
        </p:nvSpPr>
        <p:spPr/>
        <p:txBody>
          <a:bodyPr/>
          <a:lstStyle/>
          <a:p>
            <a:r>
              <a:rPr lang="en-IN" dirty="0"/>
              <a:t>M-Files for the DPP Single Channel Modulations under Channel</a:t>
            </a:r>
          </a:p>
        </p:txBody>
      </p:sp>
      <p:sp>
        <p:nvSpPr>
          <p:cNvPr id="4" name="Slide Number Placeholder 3">
            <a:extLst>
              <a:ext uri="{FF2B5EF4-FFF2-40B4-BE49-F238E27FC236}">
                <a16:creationId xmlns:a16="http://schemas.microsoft.com/office/drawing/2014/main" id="{62053F91-A043-8AED-0F1A-0691396D83AD}"/>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FE1E4128-C8EC-3BA5-49E5-EE9F5283D678}"/>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D6FE4499-7C03-E672-39BD-D2489AE56511}"/>
              </a:ext>
            </a:extLst>
          </p:cNvPr>
          <p:cNvSpPr>
            <a:spLocks noGrp="1"/>
          </p:cNvSpPr>
          <p:nvPr>
            <p:ph type="dt" idx="15"/>
          </p:nvPr>
        </p:nvSpPr>
        <p:spPr/>
        <p:txBody>
          <a:bodyPr/>
          <a:lstStyle/>
          <a:p>
            <a:r>
              <a:rPr lang="en-US"/>
              <a:t>September 2025</a:t>
            </a:r>
            <a:endParaRPr lang="en-GB" dirty="0"/>
          </a:p>
        </p:txBody>
      </p:sp>
      <p:graphicFrame>
        <p:nvGraphicFramePr>
          <p:cNvPr id="7" name="Content Placeholder 6">
            <a:extLst>
              <a:ext uri="{FF2B5EF4-FFF2-40B4-BE49-F238E27FC236}">
                <a16:creationId xmlns:a16="http://schemas.microsoft.com/office/drawing/2014/main" id="{3BC4016F-473E-A257-A6DF-8A49EBAD6727}"/>
              </a:ext>
            </a:extLst>
          </p:cNvPr>
          <p:cNvGraphicFramePr>
            <a:graphicFrameLocks noGrp="1" noChangeAspect="1"/>
          </p:cNvGraphicFramePr>
          <p:nvPr>
            <p:ph idx="1"/>
            <p:extLst>
              <p:ext uri="{D42A27DB-BD31-4B8C-83A1-F6EECF244321}">
                <p14:modId xmlns:p14="http://schemas.microsoft.com/office/powerpoint/2010/main" val="141911371"/>
              </p:ext>
            </p:extLst>
          </p:nvPr>
        </p:nvGraphicFramePr>
        <p:xfrm>
          <a:off x="5613931" y="2265834"/>
          <a:ext cx="723900" cy="517525"/>
        </p:xfrm>
        <a:graphic>
          <a:graphicData uri="http://schemas.openxmlformats.org/presentationml/2006/ole">
            <mc:AlternateContent xmlns:mc="http://schemas.openxmlformats.org/markup-compatibility/2006">
              <mc:Choice xmlns:v="urn:schemas-microsoft-com:vml" Requires="v">
                <p:oleObj name="Packager Shell Object" showAsIcon="1" r:id="rId2" imgW="723865" imgH="518081" progId="Package">
                  <p:embed/>
                </p:oleObj>
              </mc:Choice>
              <mc:Fallback>
                <p:oleObj name="Packager Shell Object" showAsIcon="1" r:id="rId2" imgW="723865" imgH="518081" progId="Package">
                  <p:embed/>
                  <p:pic>
                    <p:nvPicPr>
                      <p:cNvPr id="0" name=""/>
                      <p:cNvPicPr/>
                      <p:nvPr/>
                    </p:nvPicPr>
                    <p:blipFill>
                      <a:blip r:embed="rId3"/>
                      <a:stretch>
                        <a:fillRect/>
                      </a:stretch>
                    </p:blipFill>
                    <p:spPr>
                      <a:xfrm>
                        <a:off x="5613931" y="2265834"/>
                        <a:ext cx="723900" cy="5175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34334BD-0CB6-655B-0E41-6D826528849C}"/>
              </a:ext>
            </a:extLst>
          </p:cNvPr>
          <p:cNvGraphicFramePr>
            <a:graphicFrameLocks noChangeAspect="1"/>
          </p:cNvGraphicFramePr>
          <p:nvPr>
            <p:extLst>
              <p:ext uri="{D42A27DB-BD31-4B8C-83A1-F6EECF244321}">
                <p14:modId xmlns:p14="http://schemas.microsoft.com/office/powerpoint/2010/main" val="1982387245"/>
              </p:ext>
            </p:extLst>
          </p:nvPr>
        </p:nvGraphicFramePr>
        <p:xfrm>
          <a:off x="5564718" y="3027437"/>
          <a:ext cx="822325" cy="517525"/>
        </p:xfrm>
        <a:graphic>
          <a:graphicData uri="http://schemas.openxmlformats.org/presentationml/2006/ole">
            <mc:AlternateContent xmlns:mc="http://schemas.openxmlformats.org/markup-compatibility/2006">
              <mc:Choice xmlns:v="urn:schemas-microsoft-com:vml" Requires="v">
                <p:oleObj name="Packager Shell Object" showAsIcon="1" r:id="rId4" imgW="822960" imgH="518081" progId="Package">
                  <p:embed/>
                </p:oleObj>
              </mc:Choice>
              <mc:Fallback>
                <p:oleObj name="Packager Shell Object" showAsIcon="1" r:id="rId4" imgW="822960" imgH="518081" progId="Package">
                  <p:embed/>
                  <p:pic>
                    <p:nvPicPr>
                      <p:cNvPr id="0" name=""/>
                      <p:cNvPicPr/>
                      <p:nvPr/>
                    </p:nvPicPr>
                    <p:blipFill>
                      <a:blip r:embed="rId5"/>
                      <a:stretch>
                        <a:fillRect/>
                      </a:stretch>
                    </p:blipFill>
                    <p:spPr>
                      <a:xfrm>
                        <a:off x="5564718" y="3027437"/>
                        <a:ext cx="822325" cy="5175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1C35894-AAC5-B4A7-4BA2-B517E5BE9A4C}"/>
              </a:ext>
            </a:extLst>
          </p:cNvPr>
          <p:cNvGraphicFramePr>
            <a:graphicFrameLocks noChangeAspect="1"/>
          </p:cNvGraphicFramePr>
          <p:nvPr>
            <p:extLst>
              <p:ext uri="{D42A27DB-BD31-4B8C-83A1-F6EECF244321}">
                <p14:modId xmlns:p14="http://schemas.microsoft.com/office/powerpoint/2010/main" val="1141223161"/>
              </p:ext>
            </p:extLst>
          </p:nvPr>
        </p:nvGraphicFramePr>
        <p:xfrm>
          <a:off x="5453592" y="3789040"/>
          <a:ext cx="1044575" cy="517525"/>
        </p:xfrm>
        <a:graphic>
          <a:graphicData uri="http://schemas.openxmlformats.org/presentationml/2006/ole">
            <mc:AlternateContent xmlns:mc="http://schemas.openxmlformats.org/markup-compatibility/2006">
              <mc:Choice xmlns:v="urn:schemas-microsoft-com:vml" Requires="v">
                <p:oleObj name="Packager Shell Object" showAsIcon="1" r:id="rId6" imgW="1044117" imgH="518081" progId="Package">
                  <p:embed/>
                </p:oleObj>
              </mc:Choice>
              <mc:Fallback>
                <p:oleObj name="Packager Shell Object" showAsIcon="1" r:id="rId6" imgW="1044117" imgH="518081" progId="Package">
                  <p:embed/>
                  <p:pic>
                    <p:nvPicPr>
                      <p:cNvPr id="0" name=""/>
                      <p:cNvPicPr/>
                      <p:nvPr/>
                    </p:nvPicPr>
                    <p:blipFill>
                      <a:blip r:embed="rId7"/>
                      <a:stretch>
                        <a:fillRect/>
                      </a:stretch>
                    </p:blipFill>
                    <p:spPr>
                      <a:xfrm>
                        <a:off x="5453592" y="3789040"/>
                        <a:ext cx="1044575" cy="51752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C702090-2FD3-D5E8-E9AD-723F192A4687}"/>
              </a:ext>
            </a:extLst>
          </p:cNvPr>
          <p:cNvSpPr txBox="1"/>
          <p:nvPr/>
        </p:nvSpPr>
        <p:spPr>
          <a:xfrm>
            <a:off x="1991544" y="2132856"/>
            <a:ext cx="3462048" cy="461665"/>
          </a:xfrm>
          <a:prstGeom prst="rect">
            <a:avLst/>
          </a:prstGeom>
          <a:noFill/>
        </p:spPr>
        <p:txBody>
          <a:bodyPr wrap="square" rtlCol="0">
            <a:spAutoFit/>
          </a:bodyPr>
          <a:lstStyle/>
          <a:p>
            <a:r>
              <a:rPr lang="en-IN" dirty="0">
                <a:solidFill>
                  <a:schemeClr val="tx1"/>
                </a:solidFill>
              </a:rPr>
              <a:t>QPSK Modulation M-file</a:t>
            </a:r>
          </a:p>
        </p:txBody>
      </p:sp>
      <p:sp>
        <p:nvSpPr>
          <p:cNvPr id="11" name="TextBox 10">
            <a:extLst>
              <a:ext uri="{FF2B5EF4-FFF2-40B4-BE49-F238E27FC236}">
                <a16:creationId xmlns:a16="http://schemas.microsoft.com/office/drawing/2014/main" id="{BE189BC4-5C67-CD32-AAA2-4395A1C7945E}"/>
              </a:ext>
            </a:extLst>
          </p:cNvPr>
          <p:cNvSpPr txBox="1"/>
          <p:nvPr/>
        </p:nvSpPr>
        <p:spPr>
          <a:xfrm>
            <a:off x="1271464" y="2986448"/>
            <a:ext cx="4182128" cy="461665"/>
          </a:xfrm>
          <a:prstGeom prst="rect">
            <a:avLst/>
          </a:prstGeom>
          <a:noFill/>
        </p:spPr>
        <p:txBody>
          <a:bodyPr wrap="square" rtlCol="0">
            <a:spAutoFit/>
          </a:bodyPr>
          <a:lstStyle/>
          <a:p>
            <a:r>
              <a:rPr lang="en-IN" dirty="0">
                <a:solidFill>
                  <a:schemeClr val="tx1"/>
                </a:solidFill>
              </a:rPr>
              <a:t>Pi/4 DQPSK Modulation M-file</a:t>
            </a:r>
          </a:p>
        </p:txBody>
      </p:sp>
      <p:sp>
        <p:nvSpPr>
          <p:cNvPr id="12" name="TextBox 11">
            <a:extLst>
              <a:ext uri="{FF2B5EF4-FFF2-40B4-BE49-F238E27FC236}">
                <a16:creationId xmlns:a16="http://schemas.microsoft.com/office/drawing/2014/main" id="{2D0CD798-F426-6DF5-28A4-80103CF743E3}"/>
              </a:ext>
            </a:extLst>
          </p:cNvPr>
          <p:cNvSpPr txBox="1"/>
          <p:nvPr/>
        </p:nvSpPr>
        <p:spPr>
          <a:xfrm>
            <a:off x="1847528" y="3717032"/>
            <a:ext cx="3606064" cy="461665"/>
          </a:xfrm>
          <a:prstGeom prst="rect">
            <a:avLst/>
          </a:prstGeom>
          <a:noFill/>
        </p:spPr>
        <p:txBody>
          <a:bodyPr wrap="square" rtlCol="0">
            <a:spAutoFit/>
          </a:bodyPr>
          <a:lstStyle/>
          <a:p>
            <a:r>
              <a:rPr lang="en-IN" dirty="0">
                <a:solidFill>
                  <a:schemeClr val="tx1"/>
                </a:solidFill>
              </a:rPr>
              <a:t>GMSK Modulation M-file</a:t>
            </a:r>
          </a:p>
        </p:txBody>
      </p:sp>
    </p:spTree>
    <p:extLst>
      <p:ext uri="{BB962C8B-B14F-4D97-AF65-F5344CB8AC3E}">
        <p14:creationId xmlns:p14="http://schemas.microsoft.com/office/powerpoint/2010/main" val="331153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344E-EAB4-C476-75AD-F55567F58B1D}"/>
              </a:ext>
            </a:extLst>
          </p:cNvPr>
          <p:cNvSpPr>
            <a:spLocks noGrp="1"/>
          </p:cNvSpPr>
          <p:nvPr>
            <p:ph type="title"/>
          </p:nvPr>
        </p:nvSpPr>
        <p:spPr>
          <a:xfrm>
            <a:off x="965200" y="2420888"/>
            <a:ext cx="10361084" cy="1065213"/>
          </a:xfrm>
        </p:spPr>
        <p:txBody>
          <a:bodyPr/>
          <a:lstStyle/>
          <a:p>
            <a:r>
              <a:rPr lang="en-IN" dirty="0"/>
              <a:t>Thank You</a:t>
            </a:r>
          </a:p>
        </p:txBody>
      </p:sp>
      <p:sp>
        <p:nvSpPr>
          <p:cNvPr id="4" name="Slide Number Placeholder 3">
            <a:extLst>
              <a:ext uri="{FF2B5EF4-FFF2-40B4-BE49-F238E27FC236}">
                <a16:creationId xmlns:a16="http://schemas.microsoft.com/office/drawing/2014/main" id="{D7F39245-64F8-91A5-FDB9-654BBA1D17D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AC1816AC-3CDA-8F78-938F-7CA98673ACCF}"/>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6BA0DFDA-81AE-94EE-0892-14C1A7B4A54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9978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30EC-6473-A85E-C75A-DA12E06C4044}"/>
              </a:ext>
            </a:extLst>
          </p:cNvPr>
          <p:cNvSpPr>
            <a:spLocks noGrp="1"/>
          </p:cNvSpPr>
          <p:nvPr>
            <p:ph type="title"/>
          </p:nvPr>
        </p:nvSpPr>
        <p:spPr/>
        <p:txBody>
          <a:bodyPr/>
          <a:lstStyle/>
          <a:p>
            <a:r>
              <a:rPr lang="en-IN" dirty="0"/>
              <a:t>Channel Model</a:t>
            </a:r>
          </a:p>
        </p:txBody>
      </p:sp>
      <p:sp>
        <p:nvSpPr>
          <p:cNvPr id="3" name="Content Placeholder 2">
            <a:extLst>
              <a:ext uri="{FF2B5EF4-FFF2-40B4-BE49-F238E27FC236}">
                <a16:creationId xmlns:a16="http://schemas.microsoft.com/office/drawing/2014/main" id="{213D5CF7-665D-C9B3-4B5B-E864026F9346}"/>
              </a:ext>
            </a:extLst>
          </p:cNvPr>
          <p:cNvSpPr>
            <a:spLocks noGrp="1"/>
          </p:cNvSpPr>
          <p:nvPr>
            <p:ph idx="1"/>
          </p:nvPr>
        </p:nvSpPr>
        <p:spPr/>
        <p:txBody>
          <a:bodyPr/>
          <a:lstStyle/>
          <a:p>
            <a:pPr>
              <a:buFont typeface="Arial" panose="020B0604020202020204" pitchFamily="34" charset="0"/>
              <a:buChar char="•"/>
            </a:pPr>
            <a:r>
              <a:rPr lang="en-IN" dirty="0"/>
              <a:t>Rayleigh Channel Model. </a:t>
            </a:r>
          </a:p>
          <a:p>
            <a:pPr lvl="1">
              <a:buFont typeface="Arial" panose="020B0604020202020204" pitchFamily="34" charset="0"/>
              <a:buChar char="•"/>
            </a:pPr>
            <a:r>
              <a:rPr lang="en-IN" dirty="0"/>
              <a:t>NO-LOS conditions.</a:t>
            </a:r>
          </a:p>
          <a:p>
            <a:pPr lvl="1">
              <a:buFont typeface="Arial" panose="020B0604020202020204" pitchFamily="34" charset="0"/>
              <a:buChar char="•"/>
            </a:pPr>
            <a:r>
              <a:rPr lang="en-IN" dirty="0"/>
              <a:t>Three Multipaths</a:t>
            </a:r>
          </a:p>
          <a:p>
            <a:pPr lvl="2">
              <a:buFont typeface="Arial" panose="020B0604020202020204" pitchFamily="34" charset="0"/>
              <a:buChar char="•"/>
            </a:pPr>
            <a:r>
              <a:rPr lang="en-IN" dirty="0"/>
              <a:t>Delays:  0.022ns, 2.33ns, 5.31 ns.</a:t>
            </a:r>
          </a:p>
          <a:p>
            <a:pPr lvl="2">
              <a:buFont typeface="Arial" panose="020B0604020202020204" pitchFamily="34" charset="0"/>
              <a:buChar char="•"/>
            </a:pPr>
            <a:r>
              <a:rPr lang="en-IN" dirty="0"/>
              <a:t>Attenuation: 5dB, 10 dB, 15 dB.</a:t>
            </a:r>
          </a:p>
          <a:p>
            <a:pPr lvl="1">
              <a:buFont typeface="Arial" panose="020B0604020202020204" pitchFamily="34" charset="0"/>
              <a:buChar char="•"/>
            </a:pPr>
            <a:r>
              <a:rPr lang="en-IN" dirty="0"/>
              <a:t>Speed: 10mph, 40mph, 70mph.</a:t>
            </a:r>
          </a:p>
          <a:p>
            <a:pPr lvl="1">
              <a:buFont typeface="Arial" panose="020B0604020202020204" pitchFamily="34" charset="0"/>
              <a:buChar char="•"/>
            </a:pPr>
            <a:r>
              <a:rPr lang="en-IN" dirty="0"/>
              <a:t>RF Frequency: 450 MHz.</a:t>
            </a:r>
          </a:p>
          <a:p>
            <a:pPr lvl="1">
              <a:buFont typeface="Arial" panose="020B0604020202020204" pitchFamily="34" charset="0"/>
              <a:buChar char="•"/>
            </a:pPr>
            <a:r>
              <a:rPr lang="en-IN" dirty="0"/>
              <a:t>Doppler: 6.7Hz, 26.8Hz, 46.9Hz.</a:t>
            </a:r>
          </a:p>
          <a:p>
            <a:pPr lvl="1">
              <a:buFont typeface="Arial" panose="020B0604020202020204" pitchFamily="34" charset="0"/>
              <a:buChar char="•"/>
            </a:pPr>
            <a:r>
              <a:rPr lang="en-IN" dirty="0"/>
              <a:t>SNR Range: -10 to 5 dB (RSSI : -130 dBm to -115 dBm).</a:t>
            </a:r>
          </a:p>
          <a:p>
            <a:pPr lvl="1">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36268E6C-966D-9CCD-7D3D-0172CA6D553B}"/>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9C8C1B58-9048-5AFA-B835-FEC5C73C94E8}"/>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B8DB54B0-84F6-5084-F97A-673F6145AF6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26699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3711-A173-C629-4A80-04802591D20A}"/>
              </a:ext>
            </a:extLst>
          </p:cNvPr>
          <p:cNvSpPr>
            <a:spLocks noGrp="1"/>
          </p:cNvSpPr>
          <p:nvPr>
            <p:ph type="title"/>
          </p:nvPr>
        </p:nvSpPr>
        <p:spPr/>
        <p:txBody>
          <a:bodyPr/>
          <a:lstStyle/>
          <a:p>
            <a:r>
              <a:rPr lang="en-IN" dirty="0"/>
              <a:t>Waveforms under consideration:</a:t>
            </a:r>
          </a:p>
        </p:txBody>
      </p:sp>
      <p:sp>
        <p:nvSpPr>
          <p:cNvPr id="3" name="Content Placeholder 2">
            <a:extLst>
              <a:ext uri="{FF2B5EF4-FFF2-40B4-BE49-F238E27FC236}">
                <a16:creationId xmlns:a16="http://schemas.microsoft.com/office/drawing/2014/main" id="{AB3882AE-EB2E-717D-9C03-917588F74272}"/>
              </a:ext>
            </a:extLst>
          </p:cNvPr>
          <p:cNvSpPr>
            <a:spLocks noGrp="1"/>
          </p:cNvSpPr>
          <p:nvPr>
            <p:ph idx="1"/>
          </p:nvPr>
        </p:nvSpPr>
        <p:spPr>
          <a:xfrm>
            <a:off x="914401" y="1751015"/>
            <a:ext cx="10361084" cy="4724400"/>
          </a:xfrm>
        </p:spPr>
        <p:txBody>
          <a:bodyPr/>
          <a:lstStyle/>
          <a:p>
            <a:pPr>
              <a:buFont typeface="Arial" panose="020B0604020202020204" pitchFamily="34" charset="0"/>
              <a:buChar char="•"/>
            </a:pPr>
            <a:r>
              <a:rPr lang="en-IN" dirty="0"/>
              <a:t>Modulations:</a:t>
            </a:r>
          </a:p>
          <a:p>
            <a:pPr lvl="1">
              <a:buFont typeface="Arial" panose="020B0604020202020204" pitchFamily="34" charset="0"/>
              <a:buChar char="•"/>
            </a:pPr>
            <a:r>
              <a:rPr lang="en-IN" dirty="0"/>
              <a:t>GMSK</a:t>
            </a:r>
          </a:p>
          <a:p>
            <a:pPr lvl="1">
              <a:buFont typeface="Arial" panose="020B0604020202020204" pitchFamily="34" charset="0"/>
              <a:buChar char="•"/>
            </a:pPr>
            <a:r>
              <a:rPr lang="en-IN" dirty="0"/>
              <a:t>SQPSK</a:t>
            </a:r>
          </a:p>
          <a:p>
            <a:pPr lvl="1">
              <a:buFont typeface="Arial" panose="020B0604020202020204" pitchFamily="34" charset="0"/>
              <a:buChar char="•"/>
            </a:pPr>
            <a:r>
              <a:rPr lang="en-IN" dirty="0"/>
              <a:t>Pi/4 DQPSK</a:t>
            </a:r>
          </a:p>
          <a:p>
            <a:pPr>
              <a:buFont typeface="Arial" panose="020B0604020202020204" pitchFamily="34" charset="0"/>
              <a:buChar char="•"/>
            </a:pPr>
            <a:r>
              <a:rPr lang="en-IN" dirty="0"/>
              <a:t>Forward Error Correction:</a:t>
            </a:r>
          </a:p>
          <a:p>
            <a:pPr lvl="1">
              <a:buFont typeface="Arial" panose="020B0604020202020204" pitchFamily="34" charset="0"/>
              <a:buChar char="•"/>
            </a:pPr>
            <a:r>
              <a:rPr lang="en-IN" dirty="0"/>
              <a:t>CTC Rate ½ </a:t>
            </a:r>
          </a:p>
          <a:p>
            <a:pPr lvl="1">
              <a:buFont typeface="Arial" panose="020B0604020202020204" pitchFamily="34" charset="0"/>
              <a:buChar char="•"/>
            </a:pPr>
            <a:r>
              <a:rPr lang="en-IN" dirty="0"/>
              <a:t>CTC Rate 2/3</a:t>
            </a:r>
          </a:p>
          <a:p>
            <a:pPr lvl="1">
              <a:buFont typeface="Arial" panose="020B0604020202020204" pitchFamily="34" charset="0"/>
              <a:buChar char="•"/>
            </a:pPr>
            <a:r>
              <a:rPr lang="en-IN" dirty="0"/>
              <a:t>CTC Rate ¾</a:t>
            </a:r>
          </a:p>
          <a:p>
            <a:pPr lvl="1">
              <a:buFont typeface="Arial" panose="020B0604020202020204" pitchFamily="34" charset="0"/>
              <a:buChar char="•"/>
            </a:pPr>
            <a:r>
              <a:rPr lang="en-IN" dirty="0"/>
              <a:t>CTC Rate 5/6</a:t>
            </a:r>
          </a:p>
          <a:p>
            <a:pPr>
              <a:buFont typeface="Arial" panose="020B0604020202020204" pitchFamily="34" charset="0"/>
              <a:buChar char="•"/>
            </a:pPr>
            <a:r>
              <a:rPr lang="en-IN" dirty="0"/>
              <a:t>Repetition Combining:</a:t>
            </a:r>
          </a:p>
          <a:p>
            <a:pPr lvl="1">
              <a:buFont typeface="Arial" panose="020B0604020202020204" pitchFamily="34" charset="0"/>
              <a:buChar char="•"/>
            </a:pPr>
            <a:r>
              <a:rPr lang="en-IN" dirty="0"/>
              <a:t>No Repetition</a:t>
            </a:r>
          </a:p>
          <a:p>
            <a:pPr lvl="1">
              <a:buFont typeface="Arial" panose="020B0604020202020204" pitchFamily="34" charset="0"/>
              <a:buChar char="•"/>
            </a:pPr>
            <a:r>
              <a:rPr lang="en-IN" dirty="0"/>
              <a:t>8x Repetition</a:t>
            </a:r>
          </a:p>
        </p:txBody>
      </p:sp>
      <p:sp>
        <p:nvSpPr>
          <p:cNvPr id="4" name="Slide Number Placeholder 3">
            <a:extLst>
              <a:ext uri="{FF2B5EF4-FFF2-40B4-BE49-F238E27FC236}">
                <a16:creationId xmlns:a16="http://schemas.microsoft.com/office/drawing/2014/main" id="{61C46125-AD1B-00E6-A2FF-73EB9CDFAC8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B8D561F2-EC28-02EB-DC46-F51D4DAD0472}"/>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C4B1FD94-963E-7AD3-631E-F3EDDC0EA84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772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43174-A6D5-0E33-02CB-795D3C7F1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45AC8-2B68-1E19-FE97-3EB7274E1801}"/>
              </a:ext>
            </a:extLst>
          </p:cNvPr>
          <p:cNvSpPr>
            <a:spLocks noGrp="1"/>
          </p:cNvSpPr>
          <p:nvPr>
            <p:ph type="title"/>
          </p:nvPr>
        </p:nvSpPr>
        <p:spPr/>
        <p:txBody>
          <a:bodyPr/>
          <a:lstStyle/>
          <a:p>
            <a:r>
              <a:rPr lang="en-IN" dirty="0"/>
              <a:t>DPP- OFDM based Single Subchannel Parameters </a:t>
            </a:r>
          </a:p>
        </p:txBody>
      </p:sp>
      <p:sp>
        <p:nvSpPr>
          <p:cNvPr id="3" name="Content Placeholder 2">
            <a:extLst>
              <a:ext uri="{FF2B5EF4-FFF2-40B4-BE49-F238E27FC236}">
                <a16:creationId xmlns:a16="http://schemas.microsoft.com/office/drawing/2014/main" id="{E04F1A9D-5668-30B3-D2D0-67DBFF567FA2}"/>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b="0" kern="1200" dirty="0">
                <a:solidFill>
                  <a:prstClr val="black"/>
                </a:solidFill>
                <a:latin typeface="Aptos" panose="02110004020202020204"/>
              </a:rPr>
              <a:t>Modulation used is QPSK with slot structure as defined in 802.16t.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b="0" kern="1200" dirty="0">
                <a:solidFill>
                  <a:prstClr val="black"/>
                </a:solidFill>
                <a:latin typeface="Aptos" panose="02110004020202020204"/>
              </a:rPr>
              <a:t>Single Subchannel 12.5 kHz BW.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b="0" kern="1200" dirty="0">
                <a:solidFill>
                  <a:prstClr val="black"/>
                </a:solidFill>
                <a:latin typeface="Aptos" panose="02110004020202020204"/>
              </a:rPr>
              <a:t>FEC Used for simulations: CC ½ (Next version of simulations to be with CTC 1/2)</a:t>
            </a: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Both simple repetitions and repetition/combining use 8 repetitions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Simple repetition: all message are decoded, and an error free instance is selected if available.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Repetition Combining: All the repeated blocks are combined to get the additional processing gain.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Packet size: 36 bytes</a:t>
            </a:r>
          </a:p>
        </p:txBody>
      </p:sp>
      <p:sp>
        <p:nvSpPr>
          <p:cNvPr id="4" name="Slide Number Placeholder 3">
            <a:extLst>
              <a:ext uri="{FF2B5EF4-FFF2-40B4-BE49-F238E27FC236}">
                <a16:creationId xmlns:a16="http://schemas.microsoft.com/office/drawing/2014/main" id="{9A108D3F-46AB-0E5D-9292-D3B689E81AD3}"/>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14E0E59F-79C2-4DCC-D5F5-1F8B9A33BC26}"/>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4060A082-DEDC-FCBB-7F9F-8E9D2BBDACA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8750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FD3C8B-2BD4-5E31-981F-1A87A50C5D5F}"/>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41F5F782-3184-2E6D-1C09-D5ADFD7CC954}"/>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09103A15-A832-753F-33C9-B9C0184D9BE9}"/>
              </a:ext>
            </a:extLst>
          </p:cNvPr>
          <p:cNvSpPr>
            <a:spLocks noGrp="1"/>
          </p:cNvSpPr>
          <p:nvPr>
            <p:ph type="dt" idx="15"/>
          </p:nvPr>
        </p:nvSpPr>
        <p:spPr/>
        <p:txBody>
          <a:bodyPr/>
          <a:lstStyle/>
          <a:p>
            <a:r>
              <a:rPr lang="en-US"/>
              <a:t>September 2025</a:t>
            </a:r>
            <a:endParaRPr lang="en-GB" dirty="0"/>
          </a:p>
        </p:txBody>
      </p:sp>
      <p:sp>
        <p:nvSpPr>
          <p:cNvPr id="7" name="Title 1">
            <a:extLst>
              <a:ext uri="{FF2B5EF4-FFF2-40B4-BE49-F238E27FC236}">
                <a16:creationId xmlns:a16="http://schemas.microsoft.com/office/drawing/2014/main" id="{F7CC5621-C16D-93A7-B787-51BAE5F4D54A}"/>
              </a:ext>
            </a:extLst>
          </p:cNvPr>
          <p:cNvSpPr>
            <a:spLocks noGrp="1"/>
          </p:cNvSpPr>
          <p:nvPr/>
        </p:nvSpPr>
        <p:spPr>
          <a:xfrm>
            <a:off x="838200" y="897062"/>
            <a:ext cx="10515600" cy="566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AWGN Channel (Perfect Synchronization, CC-1/2 Soft Demodulation)</a:t>
            </a:r>
          </a:p>
        </p:txBody>
      </p:sp>
      <p:pic>
        <p:nvPicPr>
          <p:cNvPr id="8" name="Content Placeholder 4" descr="A graph with lines and numbers&#10;&#10;Description automatically generated with medium confidence">
            <a:extLst>
              <a:ext uri="{FF2B5EF4-FFF2-40B4-BE49-F238E27FC236}">
                <a16:creationId xmlns:a16="http://schemas.microsoft.com/office/drawing/2014/main" id="{FC9B69EB-3DD7-CEC0-F152-1EC546E83BD8}"/>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838200" y="1556792"/>
            <a:ext cx="10515600" cy="4824537"/>
          </a:xfrm>
          <a:prstGeom prst="rect">
            <a:avLst/>
          </a:prstGeom>
        </p:spPr>
      </p:pic>
    </p:spTree>
    <p:extLst>
      <p:ext uri="{BB962C8B-B14F-4D97-AF65-F5344CB8AC3E}">
        <p14:creationId xmlns:p14="http://schemas.microsoft.com/office/powerpoint/2010/main" val="246238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410E1D-41C0-F69E-6A46-C76D1D281EA0}"/>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5610A3AB-C470-B49D-555B-680ABE2BBA42}"/>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EC55FD97-53BC-04FA-BC40-9AA712C59D12}"/>
              </a:ext>
            </a:extLst>
          </p:cNvPr>
          <p:cNvSpPr>
            <a:spLocks noGrp="1"/>
          </p:cNvSpPr>
          <p:nvPr>
            <p:ph type="dt" idx="15"/>
          </p:nvPr>
        </p:nvSpPr>
        <p:spPr/>
        <p:txBody>
          <a:bodyPr/>
          <a:lstStyle/>
          <a:p>
            <a:r>
              <a:rPr lang="en-US"/>
              <a:t>September 2025</a:t>
            </a:r>
            <a:endParaRPr lang="en-GB" dirty="0"/>
          </a:p>
        </p:txBody>
      </p:sp>
      <p:sp>
        <p:nvSpPr>
          <p:cNvPr id="7" name="Title 1">
            <a:extLst>
              <a:ext uri="{FF2B5EF4-FFF2-40B4-BE49-F238E27FC236}">
                <a16:creationId xmlns:a16="http://schemas.microsoft.com/office/drawing/2014/main" id="{FC83C2DF-C8F1-7916-C392-5A92FE4E38C9}"/>
              </a:ext>
            </a:extLst>
          </p:cNvPr>
          <p:cNvSpPr>
            <a:spLocks noGrp="1"/>
          </p:cNvSpPr>
          <p:nvPr/>
        </p:nvSpPr>
        <p:spPr>
          <a:xfrm>
            <a:off x="874184" y="670891"/>
            <a:ext cx="10515600" cy="64759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DPP Channel (10 mph, 3 Multipath, Perfect Synchronization, CC-1/2 Soft Demodulation)</a:t>
            </a:r>
          </a:p>
        </p:txBody>
      </p:sp>
      <p:pic>
        <p:nvPicPr>
          <p:cNvPr id="8" name="Content Placeholder 4">
            <a:extLst>
              <a:ext uri="{FF2B5EF4-FFF2-40B4-BE49-F238E27FC236}">
                <a16:creationId xmlns:a16="http://schemas.microsoft.com/office/drawing/2014/main" id="{D8F76D6E-C591-630A-91B8-974AFDDB063F}"/>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838200" y="1340768"/>
            <a:ext cx="10515600" cy="5152105"/>
          </a:xfrm>
          <a:prstGeom prst="rect">
            <a:avLst/>
          </a:prstGeom>
        </p:spPr>
      </p:pic>
    </p:spTree>
    <p:extLst>
      <p:ext uri="{BB962C8B-B14F-4D97-AF65-F5344CB8AC3E}">
        <p14:creationId xmlns:p14="http://schemas.microsoft.com/office/powerpoint/2010/main" val="3442518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BC433D-0C12-29BA-A04F-24AB2A1FD34C}"/>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A617C834-9065-96A1-3808-0FF4847E708E}"/>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5E2DCF55-5425-72FE-0F1B-711A51DD4F36}"/>
              </a:ext>
            </a:extLst>
          </p:cNvPr>
          <p:cNvSpPr>
            <a:spLocks noGrp="1"/>
          </p:cNvSpPr>
          <p:nvPr>
            <p:ph type="dt" idx="15"/>
          </p:nvPr>
        </p:nvSpPr>
        <p:spPr/>
        <p:txBody>
          <a:bodyPr/>
          <a:lstStyle/>
          <a:p>
            <a:r>
              <a:rPr lang="en-US"/>
              <a:t>September 2025</a:t>
            </a:r>
            <a:endParaRPr lang="en-GB" dirty="0"/>
          </a:p>
        </p:txBody>
      </p:sp>
      <p:sp>
        <p:nvSpPr>
          <p:cNvPr id="7" name="Title 1">
            <a:extLst>
              <a:ext uri="{FF2B5EF4-FFF2-40B4-BE49-F238E27FC236}">
                <a16:creationId xmlns:a16="http://schemas.microsoft.com/office/drawing/2014/main" id="{D78A9C1A-5966-35A3-B9B1-480A2775A064}"/>
              </a:ext>
            </a:extLst>
          </p:cNvPr>
          <p:cNvSpPr>
            <a:spLocks noGrp="1"/>
          </p:cNvSpPr>
          <p:nvPr/>
        </p:nvSpPr>
        <p:spPr>
          <a:xfrm>
            <a:off x="836981" y="635239"/>
            <a:ext cx="10515600" cy="64759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DPP Channel (40 mph, 3 Multipath, Perfect Synchronization, CC-1/2 Soft Demodulation)</a:t>
            </a:r>
          </a:p>
        </p:txBody>
      </p:sp>
      <p:pic>
        <p:nvPicPr>
          <p:cNvPr id="8" name="Content Placeholder 4">
            <a:extLst>
              <a:ext uri="{FF2B5EF4-FFF2-40B4-BE49-F238E27FC236}">
                <a16:creationId xmlns:a16="http://schemas.microsoft.com/office/drawing/2014/main" id="{335289DA-6132-4600-4383-38EA32EA9555}"/>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838200" y="1305719"/>
            <a:ext cx="10515600" cy="5187154"/>
          </a:xfrm>
          <a:prstGeom prst="rect">
            <a:avLst/>
          </a:prstGeom>
        </p:spPr>
      </p:pic>
    </p:spTree>
    <p:extLst>
      <p:ext uri="{BB962C8B-B14F-4D97-AF65-F5344CB8AC3E}">
        <p14:creationId xmlns:p14="http://schemas.microsoft.com/office/powerpoint/2010/main" val="265367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9A9DE1-0E72-6535-ECCF-E33F7F537D6C}"/>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25DA7C2-3FDE-FF1E-6488-B664B8F6D693}"/>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7186DCA9-1E0F-A814-F62C-FA1B311C1F26}"/>
              </a:ext>
            </a:extLst>
          </p:cNvPr>
          <p:cNvSpPr>
            <a:spLocks noGrp="1"/>
          </p:cNvSpPr>
          <p:nvPr>
            <p:ph type="dt" idx="15"/>
          </p:nvPr>
        </p:nvSpPr>
        <p:spPr/>
        <p:txBody>
          <a:bodyPr/>
          <a:lstStyle/>
          <a:p>
            <a:r>
              <a:rPr lang="en-US"/>
              <a:t>September 2025</a:t>
            </a:r>
            <a:endParaRPr lang="en-GB" dirty="0"/>
          </a:p>
        </p:txBody>
      </p:sp>
      <p:sp>
        <p:nvSpPr>
          <p:cNvPr id="7" name="Title 1">
            <a:extLst>
              <a:ext uri="{FF2B5EF4-FFF2-40B4-BE49-F238E27FC236}">
                <a16:creationId xmlns:a16="http://schemas.microsoft.com/office/drawing/2014/main" id="{958A7038-4CDD-A844-B15A-3544A1978989}"/>
              </a:ext>
            </a:extLst>
          </p:cNvPr>
          <p:cNvSpPr>
            <a:spLocks noGrp="1"/>
          </p:cNvSpPr>
          <p:nvPr/>
        </p:nvSpPr>
        <p:spPr>
          <a:xfrm>
            <a:off x="838200" y="706877"/>
            <a:ext cx="10515600" cy="60544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DPP Channel (70 mph, 3 Multipath, Perfect Synchronization, CC-1/2 Soft Demodulation)</a:t>
            </a:r>
          </a:p>
        </p:txBody>
      </p:sp>
      <p:pic>
        <p:nvPicPr>
          <p:cNvPr id="8" name="Content Placeholder 4">
            <a:extLst>
              <a:ext uri="{FF2B5EF4-FFF2-40B4-BE49-F238E27FC236}">
                <a16:creationId xmlns:a16="http://schemas.microsoft.com/office/drawing/2014/main" id="{F854877E-5962-9A60-FEC7-FF76D6F3FA8F}"/>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838200" y="1412777"/>
            <a:ext cx="10515600" cy="4968552"/>
          </a:xfrm>
          <a:prstGeom prst="rect">
            <a:avLst/>
          </a:prstGeom>
        </p:spPr>
      </p:pic>
    </p:spTree>
    <p:extLst>
      <p:ext uri="{BB962C8B-B14F-4D97-AF65-F5344CB8AC3E}">
        <p14:creationId xmlns:p14="http://schemas.microsoft.com/office/powerpoint/2010/main" val="95109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0004-4902-D7E7-0194-C94CDE0694EE}"/>
              </a:ext>
            </a:extLst>
          </p:cNvPr>
          <p:cNvSpPr>
            <a:spLocks noGrp="1"/>
          </p:cNvSpPr>
          <p:nvPr>
            <p:ph type="title"/>
          </p:nvPr>
        </p:nvSpPr>
        <p:spPr/>
        <p:txBody>
          <a:bodyPr/>
          <a:lstStyle/>
          <a:p>
            <a:r>
              <a:rPr lang="en-IN" dirty="0"/>
              <a:t>DPP Single Channel Modulation and Waveform</a:t>
            </a:r>
          </a:p>
        </p:txBody>
      </p:sp>
      <p:sp>
        <p:nvSpPr>
          <p:cNvPr id="3" name="Content Placeholder 2">
            <a:extLst>
              <a:ext uri="{FF2B5EF4-FFF2-40B4-BE49-F238E27FC236}">
                <a16:creationId xmlns:a16="http://schemas.microsoft.com/office/drawing/2014/main" id="{8C6277E5-B9B7-46E6-E2E0-C03072738B82}"/>
              </a:ext>
            </a:extLst>
          </p:cNvPr>
          <p:cNvSpPr>
            <a:spLocks noGrp="1"/>
          </p:cNvSpPr>
          <p:nvPr>
            <p:ph idx="1"/>
          </p:nvPr>
        </p:nvSpPr>
        <p:spPr/>
        <p:txBody>
          <a:bodyPr/>
          <a:lstStyle/>
          <a:p>
            <a:pPr>
              <a:buFont typeface="Arial" panose="020B0604020202020204" pitchFamily="34" charset="0"/>
              <a:buChar char="•"/>
            </a:pPr>
            <a:r>
              <a:rPr lang="en-IN" dirty="0"/>
              <a:t>For all the modulations 31 length Preamble sequence with same modulation as data was used for channel estimation and equalization.</a:t>
            </a:r>
          </a:p>
          <a:p>
            <a:pPr>
              <a:buFont typeface="Arial" panose="020B0604020202020204" pitchFamily="34" charset="0"/>
              <a:buChar char="•"/>
            </a:pPr>
            <a:r>
              <a:rPr lang="en-IN" dirty="0"/>
              <a:t>There are No pilots within the data.</a:t>
            </a:r>
          </a:p>
          <a:p>
            <a:pPr>
              <a:buFont typeface="Arial" panose="020B0604020202020204" pitchFamily="34" charset="0"/>
              <a:buChar char="•"/>
            </a:pPr>
            <a:r>
              <a:rPr lang="en-IN" dirty="0"/>
              <a:t>There is no Error correction scheme or repetition combining used.</a:t>
            </a:r>
          </a:p>
          <a:p>
            <a:pPr>
              <a:buFont typeface="Arial" panose="020B0604020202020204" pitchFamily="34" charset="0"/>
              <a:buChar char="•"/>
            </a:pPr>
            <a:r>
              <a:rPr lang="en-IN" dirty="0"/>
              <a:t>Perfect Synchronization is considered.</a:t>
            </a:r>
          </a:p>
          <a:p>
            <a:pPr marL="0" indent="0"/>
            <a:endParaRPr lang="en-IN" dirty="0"/>
          </a:p>
        </p:txBody>
      </p:sp>
      <p:sp>
        <p:nvSpPr>
          <p:cNvPr id="4" name="Slide Number Placeholder 3">
            <a:extLst>
              <a:ext uri="{FF2B5EF4-FFF2-40B4-BE49-F238E27FC236}">
                <a16:creationId xmlns:a16="http://schemas.microsoft.com/office/drawing/2014/main" id="{F138A6FC-CAA4-C68F-4D01-1C0D7E6C78B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09C27EE4-D4FC-B8EE-A565-C059F84C283C}"/>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7259F09B-47FE-32E6-2612-B5AC5FF82BB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5055195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7057</TotalTime>
  <Words>693</Words>
  <Application>Microsoft Office PowerPoint</Application>
  <PresentationFormat>Widescreen</PresentationFormat>
  <Paragraphs>113</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Aptos</vt:lpstr>
      <vt:lpstr>Arial</vt:lpstr>
      <vt:lpstr>Arial Unicode MS</vt:lpstr>
      <vt:lpstr>Times New Roman</vt:lpstr>
      <vt:lpstr>Office Theme</vt:lpstr>
      <vt:lpstr>Package</vt:lpstr>
      <vt:lpstr>PowerPoint Presentation</vt:lpstr>
      <vt:lpstr>Channel Model</vt:lpstr>
      <vt:lpstr>Waveforms under consideration:</vt:lpstr>
      <vt:lpstr>DPP- OFDM based Single Subchannel Parameters </vt:lpstr>
      <vt:lpstr>PowerPoint Presentation</vt:lpstr>
      <vt:lpstr>PowerPoint Presentation</vt:lpstr>
      <vt:lpstr>PowerPoint Presentation</vt:lpstr>
      <vt:lpstr>PowerPoint Presentation</vt:lpstr>
      <vt:lpstr>DPP Single Channel Modulation and Waveform</vt:lpstr>
      <vt:lpstr>QPSK</vt:lpstr>
      <vt:lpstr>QPSK continued</vt:lpstr>
      <vt:lpstr>PI/4 DQPSK</vt:lpstr>
      <vt:lpstr>GMSK</vt:lpstr>
      <vt:lpstr>Next Actions</vt:lpstr>
      <vt:lpstr>M-Files for the DPP Single Channel Modulations under Channel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Vishal Kalkundrikar</dc:creator>
  <cp:keywords/>
  <cp:lastModifiedBy>Vishal Kalkundrikar</cp:lastModifiedBy>
  <cp:revision>82</cp:revision>
  <cp:lastPrinted>1601-01-01T00:00:00Z</cp:lastPrinted>
  <dcterms:created xsi:type="dcterms:W3CDTF">2025-07-28T08:10:40Z</dcterms:created>
  <dcterms:modified xsi:type="dcterms:W3CDTF">2025-09-18T21:48:29Z</dcterms:modified>
  <cp:category>Name, Affiliation</cp:category>
</cp:coreProperties>
</file>