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1058" r:id="rId2"/>
    <p:sldId id="1060" r:id="rId3"/>
    <p:sldId id="261" r:id="rId4"/>
    <p:sldId id="1063" r:id="rId5"/>
    <p:sldId id="1064" r:id="rId6"/>
    <p:sldId id="1065" r:id="rId7"/>
    <p:sldId id="1066" r:id="rId8"/>
    <p:sldId id="1067" r:id="rId9"/>
    <p:sldId id="1068" r:id="rId10"/>
    <p:sldId id="1069" r:id="rId11"/>
    <p:sldId id="1070" r:id="rId12"/>
    <p:sldId id="1071" r:id="rId13"/>
    <p:sldId id="1072" r:id="rId14"/>
    <p:sldId id="1062" r:id="rId1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5033" autoAdjust="0"/>
  </p:normalViewPr>
  <p:slideViewPr>
    <p:cSldViewPr>
      <p:cViewPr varScale="1">
        <p:scale>
          <a:sx n="75" d="100"/>
          <a:sy n="75" d="100"/>
        </p:scale>
        <p:origin x="672" y="53"/>
      </p:cViewPr>
      <p:guideLst>
        <p:guide orient="horz" pos="2160"/>
        <p:guide pos="3840"/>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3211"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9/17/2025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15-25-0483-00-16me</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September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8" name="Title 7">
            <a:extLst>
              <a:ext uri="{FF2B5EF4-FFF2-40B4-BE49-F238E27FC236}">
                <a16:creationId xmlns:a16="http://schemas.microsoft.com/office/drawing/2014/main" id="{4158DCDA-E7F0-B3EF-26E5-463F47461657}"/>
              </a:ext>
            </a:extLst>
          </p:cNvPr>
          <p:cNvSpPr>
            <a:spLocks noGrp="1"/>
          </p:cNvSpPr>
          <p:nvPr>
            <p:ph type="title"/>
          </p:nvPr>
        </p:nvSpPr>
        <p:spPr/>
        <p:txBody>
          <a:bodyPr/>
          <a:lstStyle/>
          <a:p>
            <a:r>
              <a:rPr lang="en-US"/>
              <a:t>Click to edit Master title style</a:t>
            </a:r>
            <a:endParaRPr lang="en-IN"/>
          </a:p>
        </p:txBody>
      </p:sp>
      <p:sp>
        <p:nvSpPr>
          <p:cNvPr id="15" name="Date Placeholder 14">
            <a:extLst>
              <a:ext uri="{FF2B5EF4-FFF2-40B4-BE49-F238E27FC236}">
                <a16:creationId xmlns:a16="http://schemas.microsoft.com/office/drawing/2014/main" id="{25D6C8AF-563F-112C-3DD2-49F7B0596C0C}"/>
              </a:ext>
            </a:extLst>
          </p:cNvPr>
          <p:cNvSpPr>
            <a:spLocks noGrp="1"/>
          </p:cNvSpPr>
          <p:nvPr>
            <p:ph type="dt" idx="10"/>
          </p:nvPr>
        </p:nvSpPr>
        <p:spPr/>
        <p:txBody>
          <a:bodyPr/>
          <a:lstStyle/>
          <a:p>
            <a:r>
              <a:rPr lang="en-US" dirty="0"/>
              <a:t>September 2025</a:t>
            </a:r>
            <a:endParaRPr lang="en-GB" dirty="0"/>
          </a:p>
        </p:txBody>
      </p:sp>
      <p:sp>
        <p:nvSpPr>
          <p:cNvPr id="16" name="Footer Placeholder 15">
            <a:extLst>
              <a:ext uri="{FF2B5EF4-FFF2-40B4-BE49-F238E27FC236}">
                <a16:creationId xmlns:a16="http://schemas.microsoft.com/office/drawing/2014/main" id="{CBDF0805-AA13-EEBC-B129-3AA77DE2BCF6}"/>
              </a:ext>
            </a:extLst>
          </p:cNvPr>
          <p:cNvSpPr>
            <a:spLocks noGrp="1"/>
          </p:cNvSpPr>
          <p:nvPr>
            <p:ph type="ftr" idx="11"/>
          </p:nvPr>
        </p:nvSpPr>
        <p:spPr/>
        <p:txBody>
          <a:bodyPr/>
          <a:lstStyle/>
          <a:p>
            <a:r>
              <a:rPr lang="en-GB" dirty="0"/>
              <a:t>Vishal, Ondas Networks</a:t>
            </a:r>
          </a:p>
        </p:txBody>
      </p:sp>
      <p:sp>
        <p:nvSpPr>
          <p:cNvPr id="17" name="Slide Number Placeholder 16">
            <a:extLst>
              <a:ext uri="{FF2B5EF4-FFF2-40B4-BE49-F238E27FC236}">
                <a16:creationId xmlns:a16="http://schemas.microsoft.com/office/drawing/2014/main" id="{D8DEE277-8C43-833D-1FBB-7E76BF75EE01}"/>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Vishal, Ondas Networks</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September 2025</a:t>
            </a:r>
            <a:endParaRPr lang="en-GB" dirty="0"/>
          </a:p>
        </p:txBody>
      </p:sp>
      <p:sp>
        <p:nvSpPr>
          <p:cNvPr id="5" name="Footer Placeholder 4"/>
          <p:cNvSpPr>
            <a:spLocks noGrp="1"/>
          </p:cNvSpPr>
          <p:nvPr>
            <p:ph type="ftr" idx="11"/>
          </p:nvPr>
        </p:nvSpPr>
        <p:spPr/>
        <p:txBody>
          <a:bodyPr/>
          <a:lstStyle>
            <a:lvl1pPr>
              <a:defRPr/>
            </a:lvl1pPr>
          </a:lstStyle>
          <a:p>
            <a:r>
              <a:rPr lang="en-GB" dirty="0"/>
              <a:t>Vishal, Ondas Networks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September 2025</a:t>
            </a:r>
            <a:endParaRPr lang="en-GB" dirty="0"/>
          </a:p>
        </p:txBody>
      </p:sp>
      <p:sp>
        <p:nvSpPr>
          <p:cNvPr id="6" name="Footer Placeholder 5"/>
          <p:cNvSpPr>
            <a:spLocks noGrp="1"/>
          </p:cNvSpPr>
          <p:nvPr>
            <p:ph type="ftr" idx="11"/>
          </p:nvPr>
        </p:nvSpPr>
        <p:spPr/>
        <p:txBody>
          <a:bodyPr/>
          <a:lstStyle>
            <a:lvl1pPr>
              <a:defRPr/>
            </a:lvl1pPr>
          </a:lstStyle>
          <a:p>
            <a:r>
              <a:rPr lang="en-GB" dirty="0"/>
              <a:t>Vishal, Ondas Networks</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September 2025</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dirty="0"/>
              <a:t>Vishal, Ondas Networks</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September 2025</a:t>
            </a:r>
            <a:endParaRPr lang="en-GB" dirty="0"/>
          </a:p>
        </p:txBody>
      </p:sp>
      <p:sp>
        <p:nvSpPr>
          <p:cNvPr id="4" name="Footer Placeholder 3"/>
          <p:cNvSpPr>
            <a:spLocks noGrp="1"/>
          </p:cNvSpPr>
          <p:nvPr>
            <p:ph type="ftr" idx="11"/>
          </p:nvPr>
        </p:nvSpPr>
        <p:spPr/>
        <p:txBody>
          <a:bodyPr/>
          <a:lstStyle>
            <a:lvl1pPr>
              <a:defRPr/>
            </a:lvl1pPr>
          </a:lstStyle>
          <a:p>
            <a:r>
              <a:rPr lang="en-GB" dirty="0"/>
              <a:t>Vishal, Ondas Networks</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September 2025</a:t>
            </a:r>
            <a:endParaRPr lang="en-GB" dirty="0"/>
          </a:p>
        </p:txBody>
      </p:sp>
      <p:sp>
        <p:nvSpPr>
          <p:cNvPr id="3" name="Footer Placeholder 2"/>
          <p:cNvSpPr>
            <a:spLocks noGrp="1"/>
          </p:cNvSpPr>
          <p:nvPr>
            <p:ph type="ftr" idx="11"/>
          </p:nvPr>
        </p:nvSpPr>
        <p:spPr/>
        <p:txBody>
          <a:bodyPr/>
          <a:lstStyle>
            <a:lvl1pPr>
              <a:defRPr/>
            </a:lvl1pPr>
          </a:lstStyle>
          <a:p>
            <a:r>
              <a:rPr lang="en-GB" dirty="0"/>
              <a:t>Vishal, Ondas Networks</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September 2025</a:t>
            </a:r>
            <a:endParaRPr lang="en-GB" dirty="0"/>
          </a:p>
        </p:txBody>
      </p:sp>
      <p:sp>
        <p:nvSpPr>
          <p:cNvPr id="5" name="Footer Placeholder 4"/>
          <p:cNvSpPr>
            <a:spLocks noGrp="1"/>
          </p:cNvSpPr>
          <p:nvPr>
            <p:ph type="ftr" idx="11"/>
          </p:nvPr>
        </p:nvSpPr>
        <p:spPr/>
        <p:txBody>
          <a:bodyPr/>
          <a:lstStyle>
            <a:lvl1pPr>
              <a:defRPr/>
            </a:lvl1pPr>
          </a:lstStyle>
          <a:p>
            <a:r>
              <a:rPr lang="en-GB" dirty="0"/>
              <a:t>Vishal, Ondas Networks</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September 2025</a:t>
            </a:r>
            <a:endParaRPr lang="en-GB" dirty="0"/>
          </a:p>
        </p:txBody>
      </p:sp>
      <p:sp>
        <p:nvSpPr>
          <p:cNvPr id="5" name="Footer Placeholder 4"/>
          <p:cNvSpPr>
            <a:spLocks noGrp="1"/>
          </p:cNvSpPr>
          <p:nvPr>
            <p:ph type="ftr" idx="11"/>
          </p:nvPr>
        </p:nvSpPr>
        <p:spPr/>
        <p:txBody>
          <a:bodyPr/>
          <a:lstStyle>
            <a:lvl1pPr>
              <a:defRPr/>
            </a:lvl1pPr>
          </a:lstStyle>
          <a:p>
            <a:r>
              <a:rPr lang="en-GB" dirty="0"/>
              <a:t>Vishal, Ondas Networks</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2025</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Vishal, Ondas Networks</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15-25-0483-00-16me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0534660E-41DC-4E57-96E1-79D8CC785BC3}"/>
              </a:ext>
            </a:extLst>
          </p:cNvPr>
          <p:cNvSpPr>
            <a:spLocks noGrp="1"/>
          </p:cNvSpPr>
          <p:nvPr>
            <p:ph type="ftr" sz="quarter" idx="11"/>
          </p:nvPr>
        </p:nvSpPr>
        <p:spPr/>
        <p:txBody>
          <a:bodyPr/>
          <a:lstStyle/>
          <a:p>
            <a:r>
              <a:rPr lang="sv-SE" dirty="0"/>
              <a:t>Vishal Kalkundrikar, Ondas</a:t>
            </a:r>
            <a:endParaRPr lang="en-US" dirty="0"/>
          </a:p>
        </p:txBody>
      </p:sp>
      <p:sp>
        <p:nvSpPr>
          <p:cNvPr id="27651" name="Rectangle 3">
            <a:extLst>
              <a:ext uri="{FF2B5EF4-FFF2-40B4-BE49-F238E27FC236}">
                <a16:creationId xmlns:a16="http://schemas.microsoft.com/office/drawing/2014/main" id="{17B834E8-C5BF-45C8-98A9-4170D14E20A0}"/>
              </a:ext>
            </a:extLst>
          </p:cNvPr>
          <p:cNvSpPr>
            <a:spLocks noChangeArrowheads="1"/>
          </p:cNvSpPr>
          <p:nvPr/>
        </p:nvSpPr>
        <p:spPr bwMode="auto">
          <a:xfrm>
            <a:off x="381000" y="609600"/>
            <a:ext cx="11430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u="sng" dirty="0">
                <a:solidFill>
                  <a:schemeClr val="tx2"/>
                </a:solidFill>
                <a:effectLst>
                  <a:outerShdw blurRad="38100" dist="38100" dir="2700000" algn="tl">
                    <a:srgbClr val="C0C0C0"/>
                  </a:outerShdw>
                </a:effectLst>
              </a:rPr>
              <a:t>Project: IEEE P802.15 Working Group for Wireless Specialty Networks (WSN)</a:t>
            </a:r>
            <a:endParaRPr lang="en-US" altLang="en-US" b="1" dirty="0">
              <a:solidFill>
                <a:schemeClr val="tx2"/>
              </a:solidFill>
            </a:endParaRPr>
          </a:p>
          <a:p>
            <a:endParaRPr lang="en-US" altLang="en-US" dirty="0">
              <a:solidFill>
                <a:schemeClr val="tx2"/>
              </a:solidFill>
            </a:endParaRPr>
          </a:p>
          <a:p>
            <a:r>
              <a:rPr lang="en-US" altLang="en-US" sz="1800" b="1" dirty="0">
                <a:solidFill>
                  <a:schemeClr val="tx2"/>
                </a:solidFill>
              </a:rPr>
              <a:t>Submission Title:</a:t>
            </a:r>
            <a:r>
              <a:rPr lang="en-US" altLang="en-US" sz="1800" dirty="0">
                <a:solidFill>
                  <a:schemeClr val="tx2"/>
                </a:solidFill>
              </a:rPr>
              <a:t> Investigation on DPP Single Channel Modulation Schemes  under Channel conditions.</a:t>
            </a:r>
          </a:p>
          <a:p>
            <a:r>
              <a:rPr lang="en-US" sz="1800" dirty="0"/>
              <a:t>July 2025</a:t>
            </a:r>
            <a:r>
              <a:rPr lang="en-US" altLang="en-US" sz="1800" dirty="0">
                <a:solidFill>
                  <a:schemeClr val="tx2"/>
                </a:solidFill>
              </a:rPr>
              <a:t>		</a:t>
            </a:r>
          </a:p>
          <a:p>
            <a:r>
              <a:rPr lang="en-US" altLang="en-US" sz="1800" b="1" dirty="0">
                <a:solidFill>
                  <a:schemeClr val="tx2"/>
                </a:solidFill>
              </a:rPr>
              <a:t>Date Submitted: </a:t>
            </a:r>
            <a:r>
              <a:rPr lang="en-US" altLang="en-US" sz="1800" dirty="0">
                <a:solidFill>
                  <a:schemeClr val="tx2"/>
                </a:solidFill>
              </a:rPr>
              <a:t>2025-09-17</a:t>
            </a:r>
          </a:p>
          <a:p>
            <a:endParaRPr lang="en-US" altLang="en-US" sz="1800" dirty="0">
              <a:solidFill>
                <a:schemeClr val="tx2"/>
              </a:solidFill>
            </a:endParaRPr>
          </a:p>
          <a:p>
            <a:r>
              <a:rPr lang="en-US" altLang="en-US" sz="1800" b="1" dirty="0">
                <a:solidFill>
                  <a:schemeClr val="tx2"/>
                </a:solidFill>
              </a:rPr>
              <a:t>Source:</a:t>
            </a:r>
            <a:r>
              <a:rPr lang="en-US" altLang="en-US" sz="1800" dirty="0">
                <a:solidFill>
                  <a:schemeClr val="tx2"/>
                </a:solidFill>
              </a:rPr>
              <a:t> Vishal Kalkundrikar, Ondas Networks</a:t>
            </a:r>
          </a:p>
          <a:p>
            <a:r>
              <a:rPr lang="en-US" altLang="en-US" sz="1800" b="1" dirty="0">
                <a:solidFill>
                  <a:schemeClr val="tx2"/>
                </a:solidFill>
              </a:rPr>
              <a:t>Abstract:</a:t>
            </a:r>
            <a:r>
              <a:rPr lang="en-US" altLang="en-US" sz="1800" dirty="0">
                <a:solidFill>
                  <a:schemeClr val="tx2"/>
                </a:solidFill>
              </a:rPr>
              <a:t> For DPP mode various modulations like QPSK, pi/4 DQPSK and GMSK are investigated under the channel conditions. </a:t>
            </a:r>
          </a:p>
          <a:p>
            <a:pPr>
              <a:spcBef>
                <a:spcPts val="600"/>
              </a:spcBef>
              <a:spcAft>
                <a:spcPts val="600"/>
              </a:spcAft>
            </a:pPr>
            <a:r>
              <a:rPr lang="en-US" altLang="en-US" sz="1800" b="1" dirty="0">
                <a:solidFill>
                  <a:schemeClr val="tx2"/>
                </a:solidFill>
              </a:rPr>
              <a:t>Purpose:</a:t>
            </a:r>
            <a:r>
              <a:rPr lang="en-US" altLang="en-US" sz="1800" dirty="0">
                <a:solidFill>
                  <a:schemeClr val="tx2"/>
                </a:solidFill>
              </a:rPr>
              <a:t>	Understand the performance of single carrier modulations under channel conditions and add the mitigation schemes.</a:t>
            </a:r>
          </a:p>
          <a:p>
            <a:r>
              <a:rPr lang="en-US" altLang="en-US" sz="1800" b="1" dirty="0">
                <a:solidFill>
                  <a:schemeClr val="tx2"/>
                </a:solidFill>
              </a:rPr>
              <a:t>Notice:</a:t>
            </a:r>
            <a:r>
              <a:rPr lang="en-US" altLang="en-US" sz="18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800" b="1" dirty="0">
                <a:solidFill>
                  <a:schemeClr val="tx2"/>
                </a:solidFill>
              </a:rPr>
              <a:t>Release:</a:t>
            </a:r>
            <a:r>
              <a:rPr lang="en-US" altLang="en-US" dirty="0">
                <a:solidFill>
                  <a:schemeClr val="tx2"/>
                </a:solidFill>
              </a:rPr>
              <a:t>	</a:t>
            </a:r>
            <a:r>
              <a:rPr lang="en-US" altLang="en-US" sz="1800" dirty="0">
                <a:solidFill>
                  <a:schemeClr val="tx2"/>
                </a:solidFill>
              </a:rPr>
              <a:t>The contributor acknowledges and accepts that this contribution becomes the property of IEEE and may be made publicly available by P802.15.</a:t>
            </a:r>
          </a:p>
        </p:txBody>
      </p:sp>
      <p:sp>
        <p:nvSpPr>
          <p:cNvPr id="10" name="Slide Number Placeholder 9">
            <a:extLst>
              <a:ext uri="{FF2B5EF4-FFF2-40B4-BE49-F238E27FC236}">
                <a16:creationId xmlns:a16="http://schemas.microsoft.com/office/drawing/2014/main" id="{4C82DCA0-B2AC-4AF1-9755-586833B3B73D}"/>
              </a:ext>
            </a:extLst>
          </p:cNvPr>
          <p:cNvSpPr>
            <a:spLocks noGrp="1"/>
          </p:cNvSpPr>
          <p:nvPr>
            <p:ph type="sldNum" sz="quarter" idx="12"/>
          </p:nvPr>
        </p:nvSpPr>
        <p:spPr/>
        <p:txBody>
          <a:bodyPr/>
          <a:lstStyle/>
          <a:p>
            <a:fld id="{20092462-9859-4223-AEDC-0764803AB50E}"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FD3C8B-2BD4-5E31-981F-1A87A50C5D5F}"/>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41F5F782-3184-2E6D-1C09-D5ADFD7CC954}"/>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09103A15-A832-753F-33C9-B9C0184D9BE9}"/>
              </a:ext>
            </a:extLst>
          </p:cNvPr>
          <p:cNvSpPr>
            <a:spLocks noGrp="1"/>
          </p:cNvSpPr>
          <p:nvPr>
            <p:ph type="dt" idx="15"/>
          </p:nvPr>
        </p:nvSpPr>
        <p:spPr/>
        <p:txBody>
          <a:bodyPr/>
          <a:lstStyle/>
          <a:p>
            <a:r>
              <a:rPr lang="en-US"/>
              <a:t>September 2025</a:t>
            </a:r>
            <a:endParaRPr lang="en-GB" dirty="0"/>
          </a:p>
        </p:txBody>
      </p:sp>
      <p:sp>
        <p:nvSpPr>
          <p:cNvPr id="7" name="Title 1">
            <a:extLst>
              <a:ext uri="{FF2B5EF4-FFF2-40B4-BE49-F238E27FC236}">
                <a16:creationId xmlns:a16="http://schemas.microsoft.com/office/drawing/2014/main" id="{F7CC5621-C16D-93A7-B787-51BAE5F4D54A}"/>
              </a:ext>
            </a:extLst>
          </p:cNvPr>
          <p:cNvSpPr>
            <a:spLocks noGrp="1"/>
          </p:cNvSpPr>
          <p:nvPr/>
        </p:nvSpPr>
        <p:spPr>
          <a:xfrm>
            <a:off x="838200" y="897062"/>
            <a:ext cx="10515600" cy="5664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AWGN Channel (Perfect Synchronization, CC-1/2 Soft Demodulation)</a:t>
            </a:r>
          </a:p>
        </p:txBody>
      </p:sp>
      <p:pic>
        <p:nvPicPr>
          <p:cNvPr id="8" name="Content Placeholder 4" descr="A graph with lines and numbers&#10;&#10;Description automatically generated with medium confidence">
            <a:extLst>
              <a:ext uri="{FF2B5EF4-FFF2-40B4-BE49-F238E27FC236}">
                <a16:creationId xmlns:a16="http://schemas.microsoft.com/office/drawing/2014/main" id="{FC9B69EB-3DD7-CEC0-F152-1EC546E83BD8}"/>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838200" y="1556792"/>
            <a:ext cx="10515600" cy="4824537"/>
          </a:xfrm>
          <a:prstGeom prst="rect">
            <a:avLst/>
          </a:prstGeom>
        </p:spPr>
      </p:pic>
    </p:spTree>
    <p:extLst>
      <p:ext uri="{BB962C8B-B14F-4D97-AF65-F5344CB8AC3E}">
        <p14:creationId xmlns:p14="http://schemas.microsoft.com/office/powerpoint/2010/main" val="58489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410E1D-41C0-F69E-6A46-C76D1D281EA0}"/>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5610A3AB-C470-B49D-555B-680ABE2BBA42}"/>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EC55FD97-53BC-04FA-BC40-9AA712C59D12}"/>
              </a:ext>
            </a:extLst>
          </p:cNvPr>
          <p:cNvSpPr>
            <a:spLocks noGrp="1"/>
          </p:cNvSpPr>
          <p:nvPr>
            <p:ph type="dt" idx="15"/>
          </p:nvPr>
        </p:nvSpPr>
        <p:spPr/>
        <p:txBody>
          <a:bodyPr/>
          <a:lstStyle/>
          <a:p>
            <a:r>
              <a:rPr lang="en-US"/>
              <a:t>September 2025</a:t>
            </a:r>
            <a:endParaRPr lang="en-GB" dirty="0"/>
          </a:p>
        </p:txBody>
      </p:sp>
      <p:sp>
        <p:nvSpPr>
          <p:cNvPr id="7" name="Title 1">
            <a:extLst>
              <a:ext uri="{FF2B5EF4-FFF2-40B4-BE49-F238E27FC236}">
                <a16:creationId xmlns:a16="http://schemas.microsoft.com/office/drawing/2014/main" id="{FC83C2DF-C8F1-7916-C392-5A92FE4E38C9}"/>
              </a:ext>
            </a:extLst>
          </p:cNvPr>
          <p:cNvSpPr>
            <a:spLocks noGrp="1"/>
          </p:cNvSpPr>
          <p:nvPr/>
        </p:nvSpPr>
        <p:spPr>
          <a:xfrm>
            <a:off x="874184" y="670891"/>
            <a:ext cx="10515600" cy="64759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DPP Channel (10 mph, 3 Multipath, Perfect Synchronization, CC-1/2 Soft Demodulation)</a:t>
            </a:r>
          </a:p>
        </p:txBody>
      </p:sp>
      <p:pic>
        <p:nvPicPr>
          <p:cNvPr id="8" name="Content Placeholder 4">
            <a:extLst>
              <a:ext uri="{FF2B5EF4-FFF2-40B4-BE49-F238E27FC236}">
                <a16:creationId xmlns:a16="http://schemas.microsoft.com/office/drawing/2014/main" id="{D8F76D6E-C591-630A-91B8-974AFDDB063F}"/>
              </a:ext>
            </a:extLst>
          </p:cNvPr>
          <p:cNvPicPr>
            <a:picLocks noGrp="1" noChangeAspect="1"/>
          </p:cNvPicPr>
          <p:nvPr/>
        </p:nvPicPr>
        <p:blipFill>
          <a:blip r:embed="rId2">
            <a:extLst>
              <a:ext uri="{28A0092B-C50C-407E-A947-70E740481C1C}">
                <a14:useLocalDpi xmlns:a14="http://schemas.microsoft.com/office/drawing/2010/main" val="0"/>
              </a:ext>
            </a:extLst>
          </a:blip>
          <a:srcRect/>
          <a:stretch/>
        </p:blipFill>
        <p:spPr>
          <a:xfrm>
            <a:off x="838200" y="1340768"/>
            <a:ext cx="10515600" cy="5152105"/>
          </a:xfrm>
          <a:prstGeom prst="rect">
            <a:avLst/>
          </a:prstGeom>
        </p:spPr>
      </p:pic>
    </p:spTree>
    <p:extLst>
      <p:ext uri="{BB962C8B-B14F-4D97-AF65-F5344CB8AC3E}">
        <p14:creationId xmlns:p14="http://schemas.microsoft.com/office/powerpoint/2010/main" val="994314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BC433D-0C12-29BA-A04F-24AB2A1FD34C}"/>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A617C834-9065-96A1-3808-0FF4847E708E}"/>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5E2DCF55-5425-72FE-0F1B-711A51DD4F36}"/>
              </a:ext>
            </a:extLst>
          </p:cNvPr>
          <p:cNvSpPr>
            <a:spLocks noGrp="1"/>
          </p:cNvSpPr>
          <p:nvPr>
            <p:ph type="dt" idx="15"/>
          </p:nvPr>
        </p:nvSpPr>
        <p:spPr/>
        <p:txBody>
          <a:bodyPr/>
          <a:lstStyle/>
          <a:p>
            <a:r>
              <a:rPr lang="en-US"/>
              <a:t>September 2025</a:t>
            </a:r>
            <a:endParaRPr lang="en-GB" dirty="0"/>
          </a:p>
        </p:txBody>
      </p:sp>
      <p:sp>
        <p:nvSpPr>
          <p:cNvPr id="7" name="Title 1">
            <a:extLst>
              <a:ext uri="{FF2B5EF4-FFF2-40B4-BE49-F238E27FC236}">
                <a16:creationId xmlns:a16="http://schemas.microsoft.com/office/drawing/2014/main" id="{D78A9C1A-5966-35A3-B9B1-480A2775A064}"/>
              </a:ext>
            </a:extLst>
          </p:cNvPr>
          <p:cNvSpPr>
            <a:spLocks noGrp="1"/>
          </p:cNvSpPr>
          <p:nvPr/>
        </p:nvSpPr>
        <p:spPr>
          <a:xfrm>
            <a:off x="836981" y="635239"/>
            <a:ext cx="10515600" cy="64759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DPP Channel (40 mph, 3 Multipath, Perfect Synchronization, CC-1/2 Soft Demodulation)</a:t>
            </a:r>
          </a:p>
        </p:txBody>
      </p:sp>
      <p:pic>
        <p:nvPicPr>
          <p:cNvPr id="8" name="Content Placeholder 4">
            <a:extLst>
              <a:ext uri="{FF2B5EF4-FFF2-40B4-BE49-F238E27FC236}">
                <a16:creationId xmlns:a16="http://schemas.microsoft.com/office/drawing/2014/main" id="{335289DA-6132-4600-4383-38EA32EA9555}"/>
              </a:ext>
            </a:extLst>
          </p:cNvPr>
          <p:cNvPicPr>
            <a:picLocks noGrp="1" noChangeAspect="1"/>
          </p:cNvPicPr>
          <p:nvPr/>
        </p:nvPicPr>
        <p:blipFill>
          <a:blip r:embed="rId2">
            <a:extLst>
              <a:ext uri="{28A0092B-C50C-407E-A947-70E740481C1C}">
                <a14:useLocalDpi xmlns:a14="http://schemas.microsoft.com/office/drawing/2010/main" val="0"/>
              </a:ext>
            </a:extLst>
          </a:blip>
          <a:srcRect/>
          <a:stretch/>
        </p:blipFill>
        <p:spPr>
          <a:xfrm>
            <a:off x="838200" y="1305719"/>
            <a:ext cx="10515600" cy="5187154"/>
          </a:xfrm>
          <a:prstGeom prst="rect">
            <a:avLst/>
          </a:prstGeom>
        </p:spPr>
      </p:pic>
    </p:spTree>
    <p:extLst>
      <p:ext uri="{BB962C8B-B14F-4D97-AF65-F5344CB8AC3E}">
        <p14:creationId xmlns:p14="http://schemas.microsoft.com/office/powerpoint/2010/main" val="1770158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936BB-720F-6276-E38A-6ECE383101F1}"/>
              </a:ext>
            </a:extLst>
          </p:cNvPr>
          <p:cNvSpPr>
            <a:spLocks noGrp="1"/>
          </p:cNvSpPr>
          <p:nvPr>
            <p:ph type="title"/>
          </p:nvPr>
        </p:nvSpPr>
        <p:spPr/>
        <p:txBody>
          <a:bodyPr/>
          <a:lstStyle/>
          <a:p>
            <a:r>
              <a:rPr lang="en-IN" dirty="0"/>
              <a:t>Summary</a:t>
            </a:r>
          </a:p>
        </p:txBody>
      </p:sp>
      <p:sp>
        <p:nvSpPr>
          <p:cNvPr id="3" name="Content Placeholder 2">
            <a:extLst>
              <a:ext uri="{FF2B5EF4-FFF2-40B4-BE49-F238E27FC236}">
                <a16:creationId xmlns:a16="http://schemas.microsoft.com/office/drawing/2014/main" id="{F650D138-A683-639E-5CD8-981E7C4A4AE7}"/>
              </a:ext>
            </a:extLst>
          </p:cNvPr>
          <p:cNvSpPr>
            <a:spLocks noGrp="1"/>
          </p:cNvSpPr>
          <p:nvPr>
            <p:ph idx="1"/>
          </p:nvPr>
        </p:nvSpPr>
        <p:spPr/>
        <p:txBody>
          <a:bodyPr/>
          <a:lstStyle/>
          <a:p>
            <a:pPr>
              <a:buFont typeface="Arial" panose="020B0604020202020204" pitchFamily="34" charset="0"/>
              <a:buChar char="•"/>
            </a:pPr>
            <a:r>
              <a:rPr lang="en-IN" dirty="0"/>
              <a:t>Mainly Repetition combining along with FEC and pilots helps in mitigating the channel conditions.</a:t>
            </a:r>
          </a:p>
          <a:p>
            <a:pPr>
              <a:buFont typeface="Arial" panose="020B0604020202020204" pitchFamily="34" charset="0"/>
              <a:buChar char="•"/>
            </a:pPr>
            <a:r>
              <a:rPr lang="en-IN" dirty="0"/>
              <a:t>Some of these techniques will be applied to the Singe channel modulation schemes and results will be shared in the November meeting. </a:t>
            </a:r>
          </a:p>
        </p:txBody>
      </p:sp>
      <p:sp>
        <p:nvSpPr>
          <p:cNvPr id="4" name="Slide Number Placeholder 3">
            <a:extLst>
              <a:ext uri="{FF2B5EF4-FFF2-40B4-BE49-F238E27FC236}">
                <a16:creationId xmlns:a16="http://schemas.microsoft.com/office/drawing/2014/main" id="{49DB4AA4-BCAE-9BFE-B02D-6C0EDD7DE6A6}"/>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433626C0-1BCD-3DD7-301C-C4D51F88975E}"/>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6E02126B-20D7-4104-7E8D-D705EEA4012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44812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8344E-EAB4-C476-75AD-F55567F58B1D}"/>
              </a:ext>
            </a:extLst>
          </p:cNvPr>
          <p:cNvSpPr>
            <a:spLocks noGrp="1"/>
          </p:cNvSpPr>
          <p:nvPr>
            <p:ph type="title"/>
          </p:nvPr>
        </p:nvSpPr>
        <p:spPr>
          <a:xfrm>
            <a:off x="965200" y="2420888"/>
            <a:ext cx="10361084" cy="1065213"/>
          </a:xfrm>
        </p:spPr>
        <p:txBody>
          <a:bodyPr/>
          <a:lstStyle/>
          <a:p>
            <a:r>
              <a:rPr lang="en-IN" dirty="0"/>
              <a:t>Thank You</a:t>
            </a:r>
          </a:p>
        </p:txBody>
      </p:sp>
      <p:sp>
        <p:nvSpPr>
          <p:cNvPr id="4" name="Slide Number Placeholder 3">
            <a:extLst>
              <a:ext uri="{FF2B5EF4-FFF2-40B4-BE49-F238E27FC236}">
                <a16:creationId xmlns:a16="http://schemas.microsoft.com/office/drawing/2014/main" id="{D7F39245-64F8-91A5-FDB9-654BBA1D17D5}"/>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AC1816AC-3CDA-8F78-938F-7CA98673ACCF}"/>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6BA0DFDA-81AE-94EE-0892-14C1A7B4A54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9978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3C88B-0A11-7658-AED6-E83C89FA635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51253B-3411-3700-6D1C-EA9744E5C59B}"/>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id="{2CDA802C-9364-7F7B-A6BA-906B094BA1C3}"/>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CE30E793-9A3F-553D-51B7-FF5880CCB120}"/>
              </a:ext>
            </a:extLst>
          </p:cNvPr>
          <p:cNvSpPr>
            <a:spLocks noGrp="1"/>
          </p:cNvSpPr>
          <p:nvPr>
            <p:ph type="dt" idx="15"/>
          </p:nvPr>
        </p:nvSpPr>
        <p:spPr/>
        <p:txBody>
          <a:bodyPr/>
          <a:lstStyle/>
          <a:p>
            <a:r>
              <a:rPr lang="en-US"/>
              <a:t>September 2025</a:t>
            </a:r>
            <a:endParaRPr lang="en-GB" dirty="0"/>
          </a:p>
        </p:txBody>
      </p:sp>
      <p:sp>
        <p:nvSpPr>
          <p:cNvPr id="7" name="TextBox 6">
            <a:extLst>
              <a:ext uri="{FF2B5EF4-FFF2-40B4-BE49-F238E27FC236}">
                <a16:creationId xmlns:a16="http://schemas.microsoft.com/office/drawing/2014/main" id="{A84DED08-26D5-1B17-7CB4-6E9DF67E40E3}"/>
              </a:ext>
            </a:extLst>
          </p:cNvPr>
          <p:cNvSpPr txBox="1"/>
          <p:nvPr/>
        </p:nvSpPr>
        <p:spPr>
          <a:xfrm>
            <a:off x="1055440" y="2060848"/>
            <a:ext cx="10081120" cy="3798989"/>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RF Frequency – 450 MHz</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Number of Multipaths – 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Path Delays – 0.022ns, 2.33ns, 5.314ns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Path Attenuations in dB – -15, -18, -22.5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Maximum Doppler Shift – 0.1 to 1 Hz</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Channel Model used – Rayleigh </a:t>
            </a:r>
          </a:p>
          <a:p>
            <a:endParaRPr lang="en-IN" dirty="0">
              <a:solidFill>
                <a:schemeClr val="tx1"/>
              </a:solidFill>
            </a:endParaRPr>
          </a:p>
          <a:p>
            <a:pPr marL="342900" indent="-342900">
              <a:buFont typeface="Arial" panose="020B0604020202020204" pitchFamily="34" charset="0"/>
              <a:buChar char="•"/>
            </a:pPr>
            <a:endParaRPr lang="en-IN" dirty="0">
              <a:solidFill>
                <a:schemeClr val="tx1"/>
              </a:solidFill>
            </a:endParaRPr>
          </a:p>
        </p:txBody>
      </p:sp>
      <p:sp>
        <p:nvSpPr>
          <p:cNvPr id="8" name="Title 7">
            <a:extLst>
              <a:ext uri="{FF2B5EF4-FFF2-40B4-BE49-F238E27FC236}">
                <a16:creationId xmlns:a16="http://schemas.microsoft.com/office/drawing/2014/main" id="{0BBAED12-6628-E965-1078-06AF65E03226}"/>
              </a:ext>
            </a:extLst>
          </p:cNvPr>
          <p:cNvSpPr>
            <a:spLocks noGrp="1"/>
          </p:cNvSpPr>
          <p:nvPr>
            <p:ph type="title"/>
          </p:nvPr>
        </p:nvSpPr>
        <p:spPr/>
        <p:txBody>
          <a:bodyPr/>
          <a:lstStyle/>
          <a:p>
            <a:r>
              <a:rPr lang="en-IN" dirty="0"/>
              <a:t>DPP Single Channel mode Parameters</a:t>
            </a:r>
          </a:p>
        </p:txBody>
      </p:sp>
    </p:spTree>
    <p:extLst>
      <p:ext uri="{BB962C8B-B14F-4D97-AF65-F5344CB8AC3E}">
        <p14:creationId xmlns:p14="http://schemas.microsoft.com/office/powerpoint/2010/main" val="367507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0004-4902-D7E7-0194-C94CDE0694EE}"/>
              </a:ext>
            </a:extLst>
          </p:cNvPr>
          <p:cNvSpPr>
            <a:spLocks noGrp="1"/>
          </p:cNvSpPr>
          <p:nvPr>
            <p:ph type="title"/>
          </p:nvPr>
        </p:nvSpPr>
        <p:spPr/>
        <p:txBody>
          <a:bodyPr/>
          <a:lstStyle/>
          <a:p>
            <a:r>
              <a:rPr lang="en-IN" dirty="0"/>
              <a:t>DPP Single Channel Modulation and Waveform</a:t>
            </a:r>
          </a:p>
        </p:txBody>
      </p:sp>
      <p:sp>
        <p:nvSpPr>
          <p:cNvPr id="3" name="Content Placeholder 2">
            <a:extLst>
              <a:ext uri="{FF2B5EF4-FFF2-40B4-BE49-F238E27FC236}">
                <a16:creationId xmlns:a16="http://schemas.microsoft.com/office/drawing/2014/main" id="{8C6277E5-B9B7-46E6-E2E0-C03072738B82}"/>
              </a:ext>
            </a:extLst>
          </p:cNvPr>
          <p:cNvSpPr>
            <a:spLocks noGrp="1"/>
          </p:cNvSpPr>
          <p:nvPr>
            <p:ph idx="1"/>
          </p:nvPr>
        </p:nvSpPr>
        <p:spPr/>
        <p:txBody>
          <a:bodyPr/>
          <a:lstStyle/>
          <a:p>
            <a:pPr>
              <a:buFont typeface="Arial" panose="020B0604020202020204" pitchFamily="34" charset="0"/>
              <a:buChar char="•"/>
            </a:pPr>
            <a:r>
              <a:rPr lang="en-IN" dirty="0"/>
              <a:t>For all the modulations 31 length Preamble sequence with same modulation as data was used for channel estimation and equalization.</a:t>
            </a:r>
          </a:p>
          <a:p>
            <a:pPr>
              <a:buFont typeface="Arial" panose="020B0604020202020204" pitchFamily="34" charset="0"/>
              <a:buChar char="•"/>
            </a:pPr>
            <a:r>
              <a:rPr lang="en-IN" dirty="0"/>
              <a:t>There are No pilots within the data.</a:t>
            </a:r>
          </a:p>
          <a:p>
            <a:pPr>
              <a:buFont typeface="Arial" panose="020B0604020202020204" pitchFamily="34" charset="0"/>
              <a:buChar char="•"/>
            </a:pPr>
            <a:r>
              <a:rPr lang="en-IN" dirty="0"/>
              <a:t>There is no Error correction scheme or repetition combining used.</a:t>
            </a:r>
          </a:p>
          <a:p>
            <a:pPr>
              <a:buFont typeface="Arial" panose="020B0604020202020204" pitchFamily="34" charset="0"/>
              <a:buChar char="•"/>
            </a:pPr>
            <a:r>
              <a:rPr lang="en-IN" dirty="0"/>
              <a:t>Perfect Synchronization is considered.</a:t>
            </a:r>
          </a:p>
          <a:p>
            <a:pPr marL="0" indent="0"/>
            <a:endParaRPr lang="en-IN" dirty="0"/>
          </a:p>
        </p:txBody>
      </p:sp>
      <p:sp>
        <p:nvSpPr>
          <p:cNvPr id="4" name="Slide Number Placeholder 3">
            <a:extLst>
              <a:ext uri="{FF2B5EF4-FFF2-40B4-BE49-F238E27FC236}">
                <a16:creationId xmlns:a16="http://schemas.microsoft.com/office/drawing/2014/main" id="{F138A6FC-CAA4-C68F-4D01-1C0D7E6C78B6}"/>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09C27EE4-D4FC-B8EE-A565-C059F84C283C}"/>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7259F09B-47FE-32E6-2612-B5AC5FF82BB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5055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8BD9-7626-15DE-DDC7-26A4178EA491}"/>
              </a:ext>
            </a:extLst>
          </p:cNvPr>
          <p:cNvSpPr>
            <a:spLocks noGrp="1"/>
          </p:cNvSpPr>
          <p:nvPr>
            <p:ph type="title"/>
          </p:nvPr>
        </p:nvSpPr>
        <p:spPr/>
        <p:txBody>
          <a:bodyPr/>
          <a:lstStyle/>
          <a:p>
            <a:r>
              <a:rPr lang="en-IN" dirty="0"/>
              <a:t>QPSK</a:t>
            </a:r>
          </a:p>
        </p:txBody>
      </p:sp>
      <p:sp>
        <p:nvSpPr>
          <p:cNvPr id="4" name="Slide Number Placeholder 3">
            <a:extLst>
              <a:ext uri="{FF2B5EF4-FFF2-40B4-BE49-F238E27FC236}">
                <a16:creationId xmlns:a16="http://schemas.microsoft.com/office/drawing/2014/main" id="{32B04AB7-111C-F885-A547-E7C56162F058}"/>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7EEB1B04-C176-C795-5C2D-E735B7FFDE70}"/>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7A8314C5-CC2C-646F-D020-628F2F8C0F37}"/>
              </a:ext>
            </a:extLst>
          </p:cNvPr>
          <p:cNvSpPr>
            <a:spLocks noGrp="1"/>
          </p:cNvSpPr>
          <p:nvPr>
            <p:ph type="dt" idx="15"/>
          </p:nvPr>
        </p:nvSpPr>
        <p:spPr/>
        <p:txBody>
          <a:bodyPr/>
          <a:lstStyle/>
          <a:p>
            <a:r>
              <a:rPr lang="en-US"/>
              <a:t>September 2025</a:t>
            </a:r>
            <a:endParaRPr lang="en-GB" dirty="0"/>
          </a:p>
        </p:txBody>
      </p:sp>
      <p:pic>
        <p:nvPicPr>
          <p:cNvPr id="8" name="Picture 7" descr="A graph of a graph showing the same size of a graph&#10;&#10;AI-generated content may be incorrect.">
            <a:extLst>
              <a:ext uri="{FF2B5EF4-FFF2-40B4-BE49-F238E27FC236}">
                <a16:creationId xmlns:a16="http://schemas.microsoft.com/office/drawing/2014/main" id="{DB5B143F-9012-3645-BAEE-33BE46B72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2" y="1628800"/>
            <a:ext cx="12045076" cy="4752528"/>
          </a:xfrm>
          <a:prstGeom prst="rect">
            <a:avLst/>
          </a:prstGeom>
        </p:spPr>
      </p:pic>
    </p:spTree>
    <p:extLst>
      <p:ext uri="{BB962C8B-B14F-4D97-AF65-F5344CB8AC3E}">
        <p14:creationId xmlns:p14="http://schemas.microsoft.com/office/powerpoint/2010/main" val="204785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15A6-89EA-9CD2-71D7-A3C0F58941C9}"/>
              </a:ext>
            </a:extLst>
          </p:cNvPr>
          <p:cNvSpPr>
            <a:spLocks noGrp="1"/>
          </p:cNvSpPr>
          <p:nvPr>
            <p:ph type="title"/>
          </p:nvPr>
        </p:nvSpPr>
        <p:spPr/>
        <p:txBody>
          <a:bodyPr/>
          <a:lstStyle/>
          <a:p>
            <a:r>
              <a:rPr lang="en-IN" dirty="0"/>
              <a:t>QPSK continued</a:t>
            </a:r>
          </a:p>
        </p:txBody>
      </p:sp>
      <p:sp>
        <p:nvSpPr>
          <p:cNvPr id="4" name="Slide Number Placeholder 3">
            <a:extLst>
              <a:ext uri="{FF2B5EF4-FFF2-40B4-BE49-F238E27FC236}">
                <a16:creationId xmlns:a16="http://schemas.microsoft.com/office/drawing/2014/main" id="{A4F0CCDA-F0CC-1042-BF0D-8AA5F0555E18}"/>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EE9D642E-36CE-9BB8-402F-2E5F387A49D8}"/>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41DBD0D3-FBA9-256F-BAF9-82F37598A856}"/>
              </a:ext>
            </a:extLst>
          </p:cNvPr>
          <p:cNvSpPr>
            <a:spLocks noGrp="1"/>
          </p:cNvSpPr>
          <p:nvPr>
            <p:ph type="dt" idx="15"/>
          </p:nvPr>
        </p:nvSpPr>
        <p:spPr/>
        <p:txBody>
          <a:bodyPr/>
          <a:lstStyle/>
          <a:p>
            <a:r>
              <a:rPr lang="en-US"/>
              <a:t>September 2025</a:t>
            </a:r>
            <a:endParaRPr lang="en-GB" dirty="0"/>
          </a:p>
        </p:txBody>
      </p:sp>
      <p:pic>
        <p:nvPicPr>
          <p:cNvPr id="7" name="Content Placeholder 4" descr="A graph of different colored lines&#10;&#10;AI-generated content may be incorrect.">
            <a:extLst>
              <a:ext uri="{FF2B5EF4-FFF2-40B4-BE49-F238E27FC236}">
                <a16:creationId xmlns:a16="http://schemas.microsoft.com/office/drawing/2014/main" id="{62F2C633-1184-D347-3D32-7EC5C82AAF28}"/>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838200" y="2132014"/>
            <a:ext cx="10515600" cy="3963321"/>
          </a:xfrm>
          <a:prstGeom prst="rect">
            <a:avLst/>
          </a:prstGeom>
        </p:spPr>
      </p:pic>
    </p:spTree>
    <p:extLst>
      <p:ext uri="{BB962C8B-B14F-4D97-AF65-F5344CB8AC3E}">
        <p14:creationId xmlns:p14="http://schemas.microsoft.com/office/powerpoint/2010/main" val="250232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6AF08-E1EF-CF67-948F-5F3E3AB2B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16992-FA1B-4330-937C-07A389BC08E7}"/>
              </a:ext>
            </a:extLst>
          </p:cNvPr>
          <p:cNvSpPr>
            <a:spLocks noGrp="1"/>
          </p:cNvSpPr>
          <p:nvPr>
            <p:ph type="title"/>
          </p:nvPr>
        </p:nvSpPr>
        <p:spPr/>
        <p:txBody>
          <a:bodyPr/>
          <a:lstStyle/>
          <a:p>
            <a:r>
              <a:rPr lang="en-IN" dirty="0"/>
              <a:t>PI/4 DQPSK</a:t>
            </a:r>
          </a:p>
        </p:txBody>
      </p:sp>
      <p:sp>
        <p:nvSpPr>
          <p:cNvPr id="4" name="Slide Number Placeholder 3">
            <a:extLst>
              <a:ext uri="{FF2B5EF4-FFF2-40B4-BE49-F238E27FC236}">
                <a16:creationId xmlns:a16="http://schemas.microsoft.com/office/drawing/2014/main" id="{5677F3DF-67F2-524C-D731-749A811F7D79}"/>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39CFCEA8-DBFD-C7FD-27A9-F16EAEBE3055}"/>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1BFF7C02-092D-BA69-FE21-CC05A918D2F6}"/>
              </a:ext>
            </a:extLst>
          </p:cNvPr>
          <p:cNvSpPr>
            <a:spLocks noGrp="1"/>
          </p:cNvSpPr>
          <p:nvPr>
            <p:ph type="dt" idx="15"/>
          </p:nvPr>
        </p:nvSpPr>
        <p:spPr/>
        <p:txBody>
          <a:bodyPr/>
          <a:lstStyle/>
          <a:p>
            <a:r>
              <a:rPr lang="en-US"/>
              <a:t>September 2025</a:t>
            </a:r>
            <a:endParaRPr lang="en-GB" dirty="0"/>
          </a:p>
        </p:txBody>
      </p:sp>
      <p:pic>
        <p:nvPicPr>
          <p:cNvPr id="3" name="Content Placeholder 4">
            <a:extLst>
              <a:ext uri="{FF2B5EF4-FFF2-40B4-BE49-F238E27FC236}">
                <a16:creationId xmlns:a16="http://schemas.microsoft.com/office/drawing/2014/main" id="{956C01FC-0C4D-575C-BC06-964600E823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38200" y="1751014"/>
            <a:ext cx="10515600" cy="4741861"/>
          </a:xfrm>
        </p:spPr>
      </p:pic>
    </p:spTree>
    <p:extLst>
      <p:ext uri="{BB962C8B-B14F-4D97-AF65-F5344CB8AC3E}">
        <p14:creationId xmlns:p14="http://schemas.microsoft.com/office/powerpoint/2010/main" val="3312746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0567B-A992-AC0F-D257-2D58CE3CB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B12C62-0E55-124B-5E9F-CE718C74CABF}"/>
              </a:ext>
            </a:extLst>
          </p:cNvPr>
          <p:cNvSpPr>
            <a:spLocks noGrp="1"/>
          </p:cNvSpPr>
          <p:nvPr>
            <p:ph type="title"/>
          </p:nvPr>
        </p:nvSpPr>
        <p:spPr/>
        <p:txBody>
          <a:bodyPr/>
          <a:lstStyle/>
          <a:p>
            <a:r>
              <a:rPr lang="en-IN" dirty="0"/>
              <a:t>GMSK</a:t>
            </a:r>
          </a:p>
        </p:txBody>
      </p:sp>
      <p:sp>
        <p:nvSpPr>
          <p:cNvPr id="4" name="Slide Number Placeholder 3">
            <a:extLst>
              <a:ext uri="{FF2B5EF4-FFF2-40B4-BE49-F238E27FC236}">
                <a16:creationId xmlns:a16="http://schemas.microsoft.com/office/drawing/2014/main" id="{7FF7AB94-F292-F33B-F247-07134B396B9F}"/>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AE79AA57-3639-F0B1-2DCA-AD1626FE5044}"/>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9750FD29-70B9-0689-EDFB-6F41E3E87A68}"/>
              </a:ext>
            </a:extLst>
          </p:cNvPr>
          <p:cNvSpPr>
            <a:spLocks noGrp="1"/>
          </p:cNvSpPr>
          <p:nvPr>
            <p:ph type="dt" idx="15"/>
          </p:nvPr>
        </p:nvSpPr>
        <p:spPr/>
        <p:txBody>
          <a:bodyPr/>
          <a:lstStyle/>
          <a:p>
            <a:r>
              <a:rPr lang="en-US"/>
              <a:t>September 2025</a:t>
            </a:r>
            <a:endParaRPr lang="en-GB" dirty="0"/>
          </a:p>
        </p:txBody>
      </p:sp>
      <p:pic>
        <p:nvPicPr>
          <p:cNvPr id="9" name="Content Placeholder 4">
            <a:extLst>
              <a:ext uri="{FF2B5EF4-FFF2-40B4-BE49-F238E27FC236}">
                <a16:creationId xmlns:a16="http://schemas.microsoft.com/office/drawing/2014/main" id="{963CE810-B471-F4AA-3442-D8280413A7CD}"/>
              </a:ext>
            </a:extLst>
          </p:cNvPr>
          <p:cNvPicPr>
            <a:picLocks noGrp="1" noChangeAspect="1"/>
          </p:cNvPicPr>
          <p:nvPr/>
        </p:nvPicPr>
        <p:blipFill>
          <a:blip r:embed="rId2">
            <a:extLst>
              <a:ext uri="{28A0092B-C50C-407E-A947-70E740481C1C}">
                <a14:useLocalDpi xmlns:a14="http://schemas.microsoft.com/office/drawing/2010/main" val="0"/>
              </a:ext>
            </a:extLst>
          </a:blip>
          <a:srcRect/>
          <a:stretch/>
        </p:blipFill>
        <p:spPr>
          <a:xfrm>
            <a:off x="838200" y="1484784"/>
            <a:ext cx="10515600" cy="4824536"/>
          </a:xfrm>
          <a:prstGeom prst="rect">
            <a:avLst/>
          </a:prstGeom>
        </p:spPr>
      </p:pic>
    </p:spTree>
    <p:extLst>
      <p:ext uri="{BB962C8B-B14F-4D97-AF65-F5344CB8AC3E}">
        <p14:creationId xmlns:p14="http://schemas.microsoft.com/office/powerpoint/2010/main" val="360094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9C8E-B055-0C24-83BF-A0C206F233FD}"/>
              </a:ext>
            </a:extLst>
          </p:cNvPr>
          <p:cNvSpPr>
            <a:spLocks noGrp="1"/>
          </p:cNvSpPr>
          <p:nvPr>
            <p:ph type="title"/>
          </p:nvPr>
        </p:nvSpPr>
        <p:spPr/>
        <p:txBody>
          <a:bodyPr/>
          <a:lstStyle/>
          <a:p>
            <a:r>
              <a:rPr lang="en-IN" dirty="0"/>
              <a:t>Next Actions</a:t>
            </a:r>
          </a:p>
        </p:txBody>
      </p:sp>
      <p:sp>
        <p:nvSpPr>
          <p:cNvPr id="3" name="Content Placeholder 2">
            <a:extLst>
              <a:ext uri="{FF2B5EF4-FFF2-40B4-BE49-F238E27FC236}">
                <a16:creationId xmlns:a16="http://schemas.microsoft.com/office/drawing/2014/main" id="{82067A6B-2DE5-D303-FA06-7346859FEB13}"/>
              </a:ext>
            </a:extLst>
          </p:cNvPr>
          <p:cNvSpPr>
            <a:spLocks noGrp="1"/>
          </p:cNvSpPr>
          <p:nvPr>
            <p:ph idx="1"/>
          </p:nvPr>
        </p:nvSpPr>
        <p:spPr/>
        <p:txBody>
          <a:bodyPr/>
          <a:lstStyle/>
          <a:p>
            <a:pPr>
              <a:buFont typeface="Arial" panose="020B0604020202020204" pitchFamily="34" charset="0"/>
              <a:buChar char="•"/>
            </a:pPr>
            <a:r>
              <a:rPr lang="en-IN" dirty="0"/>
              <a:t>Repeat the channel model analysis with Forward Error Correction.</a:t>
            </a:r>
          </a:p>
          <a:p>
            <a:pPr>
              <a:buFont typeface="Arial" panose="020B0604020202020204" pitchFamily="34" charset="0"/>
              <a:buChar char="•"/>
            </a:pPr>
            <a:r>
              <a:rPr lang="en-IN" dirty="0"/>
              <a:t>Consider the Repetition combining to get the additional gain.</a:t>
            </a:r>
          </a:p>
          <a:p>
            <a:pPr>
              <a:buFont typeface="Arial" panose="020B0604020202020204" pitchFamily="34" charset="0"/>
              <a:buChar char="•"/>
            </a:pPr>
            <a:r>
              <a:rPr lang="en-IN" dirty="0"/>
              <a:t>Explore diversity techniques.</a:t>
            </a:r>
          </a:p>
          <a:p>
            <a:pPr>
              <a:buFont typeface="Arial" panose="020B0604020202020204" pitchFamily="34" charset="0"/>
              <a:buChar char="•"/>
            </a:pPr>
            <a:r>
              <a:rPr lang="en-IN" dirty="0"/>
              <a:t>Explore pilots addition for better channel estimation and corrections. </a:t>
            </a:r>
          </a:p>
          <a:p>
            <a:pPr>
              <a:buFont typeface="Arial" panose="020B0604020202020204" pitchFamily="34" charset="0"/>
              <a:buChar char="•"/>
            </a:pPr>
            <a:r>
              <a:rPr lang="en-IN" dirty="0"/>
              <a:t>Compare the theoretical Vs simulation results under channel conditions.</a:t>
            </a:r>
          </a:p>
          <a:p>
            <a:pPr>
              <a:buFont typeface="Arial" panose="020B0604020202020204" pitchFamily="34" charset="0"/>
              <a:buChar char="•"/>
            </a:pPr>
            <a:r>
              <a:rPr lang="en-IN" dirty="0"/>
              <a:t>Some simulations done earlier on the DPP single subchannel configuration are presented on the next slides. </a:t>
            </a:r>
          </a:p>
          <a:p>
            <a:pPr marL="0" indent="0"/>
            <a:endParaRPr lang="en-IN" dirty="0"/>
          </a:p>
        </p:txBody>
      </p:sp>
      <p:sp>
        <p:nvSpPr>
          <p:cNvPr id="4" name="Slide Number Placeholder 3">
            <a:extLst>
              <a:ext uri="{FF2B5EF4-FFF2-40B4-BE49-F238E27FC236}">
                <a16:creationId xmlns:a16="http://schemas.microsoft.com/office/drawing/2014/main" id="{49F809CC-DBAD-8CB1-5C1B-3416FDDBB9DA}"/>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7C76AE8C-F040-162D-BBE1-8B27AFBFE4C2}"/>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CFF6B592-5FDA-D1DE-15CD-724C582260B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825695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43174-A6D5-0E33-02CB-795D3C7F1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A45AC8-2B68-1E19-FE97-3EB7274E1801}"/>
              </a:ext>
            </a:extLst>
          </p:cNvPr>
          <p:cNvSpPr>
            <a:spLocks noGrp="1"/>
          </p:cNvSpPr>
          <p:nvPr>
            <p:ph type="title"/>
          </p:nvPr>
        </p:nvSpPr>
        <p:spPr/>
        <p:txBody>
          <a:bodyPr/>
          <a:lstStyle/>
          <a:p>
            <a:r>
              <a:rPr lang="en-IN" dirty="0"/>
              <a:t>DPP- OFDM based Single Subchannel Parameters </a:t>
            </a:r>
          </a:p>
        </p:txBody>
      </p:sp>
      <p:sp>
        <p:nvSpPr>
          <p:cNvPr id="3" name="Content Placeholder 2">
            <a:extLst>
              <a:ext uri="{FF2B5EF4-FFF2-40B4-BE49-F238E27FC236}">
                <a16:creationId xmlns:a16="http://schemas.microsoft.com/office/drawing/2014/main" id="{E04F1A9D-5668-30B3-D2D0-67DBFF567FA2}"/>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b="0" kern="1200" dirty="0">
                <a:solidFill>
                  <a:prstClr val="black"/>
                </a:solidFill>
                <a:latin typeface="Aptos" panose="02110004020202020204"/>
              </a:rPr>
              <a:t>Modulation used is QPSK with slot structure as defined in 802.16t.</a:t>
            </a: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Both simple repetitions and repetition/combining use 8 repetitions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Message repetition decoding scheme for simple repetition: all message are decoded, and an error free instance is selected if available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Packet size: 36 bytes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3 Multipath model: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Delays: 0.022 ns, 2.33 ns, and 5.31 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Attenuation: 5, 10 &amp; 15 dB</a:t>
            </a:r>
          </a:p>
          <a:p>
            <a:pPr marL="285750" indent="-228600" defTabSz="914400" fontAlgn="auto">
              <a:lnSpc>
                <a:spcPct val="90000"/>
              </a:lnSpc>
              <a:spcBef>
                <a:spcPts val="500"/>
              </a:spcBef>
              <a:spcAft>
                <a:spcPts val="0"/>
              </a:spcAft>
              <a:buClrTx/>
              <a:buSzTx/>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RF Frequency: 450 MHz</a:t>
            </a:r>
          </a:p>
          <a:p>
            <a:pPr marL="0" indent="0"/>
            <a:endParaRPr lang="en-IN" dirty="0"/>
          </a:p>
        </p:txBody>
      </p:sp>
      <p:sp>
        <p:nvSpPr>
          <p:cNvPr id="4" name="Slide Number Placeholder 3">
            <a:extLst>
              <a:ext uri="{FF2B5EF4-FFF2-40B4-BE49-F238E27FC236}">
                <a16:creationId xmlns:a16="http://schemas.microsoft.com/office/drawing/2014/main" id="{9A108D3F-46AB-0E5D-9292-D3B689E81AD3}"/>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14E0E59F-79C2-4DCC-D5F5-1F8B9A33BC26}"/>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4060A082-DEDC-FCBB-7F9F-8E9D2BBDACA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8750928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6941</TotalTime>
  <Words>631</Words>
  <Application>Microsoft Office PowerPoint</Application>
  <PresentationFormat>Widescreen</PresentationFormat>
  <Paragraphs>91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Arial Unicode MS</vt:lpstr>
      <vt:lpstr>Times New Roman</vt:lpstr>
      <vt:lpstr>Office Theme</vt:lpstr>
      <vt:lpstr>PowerPoint Presentation</vt:lpstr>
      <vt:lpstr>DPP Single Channel mode Parameters</vt:lpstr>
      <vt:lpstr>DPP Single Channel Modulation and Waveform</vt:lpstr>
      <vt:lpstr>QPSK</vt:lpstr>
      <vt:lpstr>QPSK continued</vt:lpstr>
      <vt:lpstr>PI/4 DQPSK</vt:lpstr>
      <vt:lpstr>GMSK</vt:lpstr>
      <vt:lpstr>Next Actions</vt:lpstr>
      <vt:lpstr>DPP- OFDM based Single Subchannel Parameters </vt:lpstr>
      <vt:lpstr>PowerPoint Presentation</vt:lpstr>
      <vt:lpstr>PowerPoint Presentation</vt:lpstr>
      <vt:lpstr>PowerPoint Presentation</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Vishal Kalkundrikar</dc:creator>
  <cp:keywords/>
  <cp:lastModifiedBy>Vishal Kalkundrikar</cp:lastModifiedBy>
  <cp:revision>68</cp:revision>
  <cp:lastPrinted>1601-01-01T00:00:00Z</cp:lastPrinted>
  <dcterms:created xsi:type="dcterms:W3CDTF">2025-07-28T08:10:40Z</dcterms:created>
  <dcterms:modified xsi:type="dcterms:W3CDTF">2025-09-17T21:44:34Z</dcterms:modified>
  <cp:category>Name, Affiliation</cp:category>
</cp:coreProperties>
</file>