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8"/>
  </p:notesMasterIdLst>
  <p:handoutMasterIdLst>
    <p:handoutMasterId r:id="rId9"/>
  </p:handoutMasterIdLst>
  <p:sldIdLst>
    <p:sldId id="287" r:id="rId2"/>
    <p:sldId id="2147472224" r:id="rId3"/>
    <p:sldId id="2147472220" r:id="rId4"/>
    <p:sldId id="2147472221" r:id="rId5"/>
    <p:sldId id="2147472222" r:id="rId6"/>
    <p:sldId id="2147472223" r:id="rId7"/>
  </p:sldIdLst>
  <p:sldSz cx="9144000" cy="6858000" type="screen4x3"/>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Rolfe" initials="B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7E79"/>
    <a:srgbClr val="FAEE98"/>
    <a:srgbClr val="C3EC8F"/>
    <a:srgbClr val="0000FF"/>
    <a:srgbClr val="EAE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42" autoAdjust="0"/>
    <p:restoredTop sz="94646" autoAdjust="0"/>
  </p:normalViewPr>
  <p:slideViewPr>
    <p:cSldViewPr>
      <p:cViewPr varScale="1">
        <p:scale>
          <a:sx n="108" d="100"/>
          <a:sy n="108" d="100"/>
        </p:scale>
        <p:origin x="1770" y="102"/>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p:scale>
        <a:sx n="80" d="100"/>
        <a:sy n="80" d="100"/>
      </p:scale>
      <p:origin x="0" y="0"/>
    </p:cViewPr>
  </p:sorterViewPr>
  <p:notesViewPr>
    <p:cSldViewPr>
      <p:cViewPr varScale="1">
        <p:scale>
          <a:sx n="90" d="100"/>
          <a:sy n="90" d="100"/>
        </p:scale>
        <p:origin x="4152" y="5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84C8AE-9B4D-E3B9-5EF1-3F5F2F4C5CC3}"/>
              </a:ext>
            </a:extLst>
          </p:cNvPr>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A93ED1B-99F0-D389-A91C-4FD1A9DEF3C6}"/>
              </a:ext>
            </a:extLst>
          </p:cNvPr>
          <p:cNvSpPr>
            <a:spLocks noGrp="1"/>
          </p:cNvSpPr>
          <p:nvPr>
            <p:ph type="dt" sz="quarter" idx="1"/>
          </p:nvPr>
        </p:nvSpPr>
        <p:spPr>
          <a:xfrm>
            <a:off x="3884613" y="0"/>
            <a:ext cx="2971800" cy="463550"/>
          </a:xfrm>
          <a:prstGeom prst="rect">
            <a:avLst/>
          </a:prstGeom>
        </p:spPr>
        <p:txBody>
          <a:bodyPr vert="horz" lIns="91440" tIns="45720" rIns="91440" bIns="45720" rtlCol="0"/>
          <a:lstStyle>
            <a:lvl1pPr algn="r">
              <a:defRPr sz="1200"/>
            </a:lvl1pPr>
          </a:lstStyle>
          <a:p>
            <a:fld id="{4984800F-1B68-5C40-AB02-2EF575ED69AA}" type="datetime1">
              <a:rPr lang="nb-NO" smtClean="0"/>
              <a:t>17.09.2025</a:t>
            </a:fld>
            <a:endParaRPr lang="en-GB"/>
          </a:p>
        </p:txBody>
      </p:sp>
      <p:sp>
        <p:nvSpPr>
          <p:cNvPr id="4" name="Footer Placeholder 3">
            <a:extLst>
              <a:ext uri="{FF2B5EF4-FFF2-40B4-BE49-F238E27FC236}">
                <a16:creationId xmlns:a16="http://schemas.microsoft.com/office/drawing/2014/main" id="{AD2C4568-7AD1-2059-08F4-350857F7F88F}"/>
              </a:ext>
            </a:extLst>
          </p:cNvPr>
          <p:cNvSpPr>
            <a:spLocks noGrp="1"/>
          </p:cNvSpPr>
          <p:nvPr>
            <p:ph type="ftr" sz="quarter" idx="2"/>
          </p:nvPr>
        </p:nvSpPr>
        <p:spPr>
          <a:xfrm>
            <a:off x="0" y="8774113"/>
            <a:ext cx="2971800" cy="4635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5593556-3ACF-ACF0-B4AD-7E13060BD39C}"/>
              </a:ext>
            </a:extLst>
          </p:cNvPr>
          <p:cNvSpPr>
            <a:spLocks noGrp="1"/>
          </p:cNvSpPr>
          <p:nvPr>
            <p:ph type="sldNum" sz="quarter" idx="3"/>
          </p:nvPr>
        </p:nvSpPr>
        <p:spPr>
          <a:xfrm>
            <a:off x="3884613" y="8774113"/>
            <a:ext cx="2971800" cy="463550"/>
          </a:xfrm>
          <a:prstGeom prst="rect">
            <a:avLst/>
          </a:prstGeom>
        </p:spPr>
        <p:txBody>
          <a:bodyPr vert="horz" lIns="91440" tIns="45720" rIns="91440" bIns="45720" rtlCol="0" anchor="b"/>
          <a:lstStyle>
            <a:lvl1pPr algn="r">
              <a:defRPr sz="1200"/>
            </a:lvl1pPr>
          </a:lstStyle>
          <a:p>
            <a:fld id="{D84A3096-DD52-C145-A3CC-6FBA9647148E}" type="slidenum">
              <a:rPr lang="en-GB" smtClean="0"/>
              <a:t>‹#›</a:t>
            </a:fld>
            <a:endParaRPr lang="en-GB"/>
          </a:p>
        </p:txBody>
      </p:sp>
    </p:spTree>
    <p:extLst>
      <p:ext uri="{BB962C8B-B14F-4D97-AF65-F5344CB8AC3E}">
        <p14:creationId xmlns:p14="http://schemas.microsoft.com/office/powerpoint/2010/main" val="24601397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1FAD8B0C-1BCA-4B4B-86AE-C637127452A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5" name="AutoShape 2">
            <a:extLst>
              <a:ext uri="{FF2B5EF4-FFF2-40B4-BE49-F238E27FC236}">
                <a16:creationId xmlns:a16="http://schemas.microsoft.com/office/drawing/2014/main" id="{B58C36BB-FB5B-4752-861B-050CB2D2169D}"/>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6" name="AutoShape 3">
            <a:extLst>
              <a:ext uri="{FF2B5EF4-FFF2-40B4-BE49-F238E27FC236}">
                <a16:creationId xmlns:a16="http://schemas.microsoft.com/office/drawing/2014/main" id="{849DF383-6460-403D-AF77-5FFF96D9EF8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AutoShape 4">
            <a:extLst>
              <a:ext uri="{FF2B5EF4-FFF2-40B4-BE49-F238E27FC236}">
                <a16:creationId xmlns:a16="http://schemas.microsoft.com/office/drawing/2014/main" id="{9E279C52-D4F4-4280-B302-F741933E019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AutoShape 5">
            <a:extLst>
              <a:ext uri="{FF2B5EF4-FFF2-40B4-BE49-F238E27FC236}">
                <a16:creationId xmlns:a16="http://schemas.microsoft.com/office/drawing/2014/main" id="{798152AC-16A6-47DC-A055-B74C14C5EC2B}"/>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Text Box 6">
            <a:extLst>
              <a:ext uri="{FF2B5EF4-FFF2-40B4-BE49-F238E27FC236}">
                <a16:creationId xmlns:a16="http://schemas.microsoft.com/office/drawing/2014/main" id="{7B12017D-B53A-4443-ACCE-293205F1A8AB}"/>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7">
            <a:extLst>
              <a:ext uri="{FF2B5EF4-FFF2-40B4-BE49-F238E27FC236}">
                <a16:creationId xmlns:a16="http://schemas.microsoft.com/office/drawing/2014/main" id="{7FBA8C1C-E32A-4F14-9D1F-D7601E734A7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fld id="{9302359A-0692-374B-B2D7-DC91120A3B79}" type="datetime1">
              <a:rPr lang="nb-NO" smtClean="0"/>
              <a:t>17.09.2025</a:t>
            </a:fld>
            <a:endParaRPr lang="en-US"/>
          </a:p>
        </p:txBody>
      </p:sp>
      <p:sp>
        <p:nvSpPr>
          <p:cNvPr id="3081" name="Rectangle 8">
            <a:extLst>
              <a:ext uri="{FF2B5EF4-FFF2-40B4-BE49-F238E27FC236}">
                <a16:creationId xmlns:a16="http://schemas.microsoft.com/office/drawing/2014/main" id="{E122C960-2A54-40F5-A908-87971E0C7034}"/>
              </a:ext>
            </a:extLst>
          </p:cNvPr>
          <p:cNvSpPr>
            <a:spLocks noGrp="1" noRot="1" noChangeAspect="1" noChangeArrowheads="1"/>
          </p:cNvSpPr>
          <p:nvPr>
            <p:ph type="sldImg"/>
          </p:nvPr>
        </p:nvSpPr>
        <p:spPr bwMode="auto">
          <a:xfrm>
            <a:off x="1130300" y="698500"/>
            <a:ext cx="4594225"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1234A300-5485-429F-944B-554FF57137BD}"/>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1C68885A-041B-4C0A-8E83-F16A43DC578F}"/>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4" name="Rectangle 11">
            <a:extLst>
              <a:ext uri="{FF2B5EF4-FFF2-40B4-BE49-F238E27FC236}">
                <a16:creationId xmlns:a16="http://schemas.microsoft.com/office/drawing/2014/main" id="{41E70119-92F6-4621-AC57-B463517937D2}"/>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a:t>Page </a:t>
            </a:r>
            <a:fld id="{AF55197A-4911-4ED0-BBAA-82A1653DF638}" type="slidenum">
              <a:rPr lang="en-US" altLang="en-US" smtClean="0"/>
              <a:pPr>
                <a:defRPr/>
              </a:pPr>
              <a:t>‹#›</a:t>
            </a:fld>
            <a:endParaRPr lang="en-US" altLang="en-US"/>
          </a:p>
        </p:txBody>
      </p:sp>
      <p:sp>
        <p:nvSpPr>
          <p:cNvPr id="25613" name="Rectangle 12">
            <a:extLst>
              <a:ext uri="{FF2B5EF4-FFF2-40B4-BE49-F238E27FC236}">
                <a16:creationId xmlns:a16="http://schemas.microsoft.com/office/drawing/2014/main" id="{A90C13E1-E327-4B98-B22B-780D71105C8B}"/>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dirty="0">
                <a:solidFill>
                  <a:srgbClr val="000000"/>
                </a:solidFill>
              </a:rPr>
              <a:t>Tentative agenda Full WG</a:t>
            </a:r>
          </a:p>
        </p:txBody>
      </p:sp>
      <p:sp>
        <p:nvSpPr>
          <p:cNvPr id="3086" name="Line 13">
            <a:extLst>
              <a:ext uri="{FF2B5EF4-FFF2-40B4-BE49-F238E27FC236}">
                <a16:creationId xmlns:a16="http://schemas.microsoft.com/office/drawing/2014/main" id="{4458E013-756C-4026-9A0C-ED693EE20CB3}"/>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087" name="Line 14">
            <a:extLst>
              <a:ext uri="{FF2B5EF4-FFF2-40B4-BE49-F238E27FC236}">
                <a16:creationId xmlns:a16="http://schemas.microsoft.com/office/drawing/2014/main" id="{A892DDF2-531F-4C1A-BB8E-FDD3F71D9892}"/>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2370FC7-7DE4-4BAF-9641-5A93EC517695}"/>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2F42CA46-55FB-EB46-B431-2F161EA131BB}" type="datetime1">
              <a:rPr lang="nb-NO" altLang="en-US" sz="1400" smtClean="0">
                <a:ea typeface="Arial Unicode MS" pitchFamily="34" charset="-128"/>
              </a:rPr>
              <a:t>17.09.2025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443F1407-FCE1-4ACD-93DB-9FC2DBCCE19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1</a:t>
            </a:fld>
            <a:endParaRPr lang="en-US" altLang="en-US" sz="2400"/>
          </a:p>
        </p:txBody>
      </p:sp>
      <p:sp>
        <p:nvSpPr>
          <p:cNvPr id="5124" name="Text Box 1">
            <a:extLst>
              <a:ext uri="{FF2B5EF4-FFF2-40B4-BE49-F238E27FC236}">
                <a16:creationId xmlns:a16="http://schemas.microsoft.com/office/drawing/2014/main" id="{3D307FAF-885D-4A93-ABA0-A4FB8F135E00}"/>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912359E-9FAC-4CC6-A470-1F9161D91EBB}"/>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1</a:t>
            </a:fld>
            <a:endParaRPr lang="en-US" altLang="en-US"/>
          </a:p>
        </p:txBody>
      </p:sp>
      <p:sp>
        <p:nvSpPr>
          <p:cNvPr id="5126" name="Text Box 3">
            <a:extLst>
              <a:ext uri="{FF2B5EF4-FFF2-40B4-BE49-F238E27FC236}">
                <a16:creationId xmlns:a16="http://schemas.microsoft.com/office/drawing/2014/main" id="{7C9F74CF-5586-45AE-8778-70EFC00C6B0D}"/>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F3902F45-C35A-42F6-B3B8-8D3C506BCEF8}"/>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CDECFD97-FF53-4387-BAF0-F12D463EB1E9}"/>
              </a:ext>
            </a:extLst>
          </p:cNvPr>
          <p:cNvSpPr>
            <a:spLocks noGrp="1" noChangeArrowheads="1"/>
          </p:cNvSpPr>
          <p:nvPr>
            <p:ph type="sldNum" idx="10"/>
          </p:nvPr>
        </p:nvSpPr>
        <p:spPr>
          <a:ln/>
        </p:spPr>
        <p:txBody>
          <a:bodyPr/>
          <a:lstStyle>
            <a:lvl1pPr>
              <a:defRPr/>
            </a:lvl1pPr>
          </a:lstStyle>
          <a:p>
            <a:pPr>
              <a:defRPr/>
            </a:pPr>
            <a:r>
              <a:rPr lang="en-US" altLang="en-US"/>
              <a:t>Slide </a:t>
            </a:r>
            <a:fld id="{CAA2C270-03FA-43C7-AEFB-067184F3C062}" type="slidenum">
              <a:rPr lang="en-US" altLang="en-US" smtClean="0"/>
              <a:pPr>
                <a:defRPr/>
              </a:pPr>
              <a:t>‹#›</a:t>
            </a:fld>
            <a:endParaRPr lang="en-US" altLang="en-US"/>
          </a:p>
        </p:txBody>
      </p:sp>
    </p:spTree>
    <p:extLst>
      <p:ext uri="{BB962C8B-B14F-4D97-AF65-F5344CB8AC3E}">
        <p14:creationId xmlns:p14="http://schemas.microsoft.com/office/powerpoint/2010/main" val="10873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920AD8A7-AF3A-45B5-A4AF-214DE59C8098}"/>
              </a:ext>
            </a:extLst>
          </p:cNvPr>
          <p:cNvSpPr>
            <a:spLocks noGrp="1" noChangeArrowheads="1"/>
          </p:cNvSpPr>
          <p:nvPr>
            <p:ph type="sldNum" idx="10"/>
          </p:nvPr>
        </p:nvSpPr>
        <p:spPr>
          <a:ln/>
        </p:spPr>
        <p:txBody>
          <a:bodyPr/>
          <a:lstStyle>
            <a:lvl1pPr>
              <a:defRPr/>
            </a:lvl1pPr>
          </a:lstStyle>
          <a:p>
            <a:pPr>
              <a:defRPr/>
            </a:pPr>
            <a:r>
              <a:rPr lang="en-US" altLang="en-US"/>
              <a:t>Slide </a:t>
            </a:r>
            <a:fld id="{6A68D7BD-EE7B-43EB-BA6B-D7A780E6E7A2}" type="slidenum">
              <a:rPr lang="en-US" altLang="en-US" smtClean="0"/>
              <a:pPr>
                <a:defRPr/>
              </a:pPr>
              <a:t>‹#›</a:t>
            </a:fld>
            <a:endParaRPr lang="en-US" altLang="en-US"/>
          </a:p>
        </p:txBody>
      </p:sp>
    </p:spTree>
    <p:extLst>
      <p:ext uri="{BB962C8B-B14F-4D97-AF65-F5344CB8AC3E}">
        <p14:creationId xmlns:p14="http://schemas.microsoft.com/office/powerpoint/2010/main" val="330257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8438" y="685800"/>
            <a:ext cx="1978025" cy="5554663"/>
          </a:xfrm>
          <a:prstGeom prst="rect">
            <a:avLst/>
          </a:prstGeo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685800"/>
            <a:ext cx="5786438" cy="555466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67540C22-21B0-475E-96ED-8FBF9E25E7D2}"/>
              </a:ext>
            </a:extLst>
          </p:cNvPr>
          <p:cNvSpPr>
            <a:spLocks noGrp="1" noChangeArrowheads="1"/>
          </p:cNvSpPr>
          <p:nvPr>
            <p:ph type="sldNum" idx="10"/>
          </p:nvPr>
        </p:nvSpPr>
        <p:spPr>
          <a:ln/>
        </p:spPr>
        <p:txBody>
          <a:bodyPr/>
          <a:lstStyle>
            <a:lvl1pPr>
              <a:defRPr/>
            </a:lvl1pPr>
          </a:lstStyle>
          <a:p>
            <a:pPr>
              <a:defRPr/>
            </a:pPr>
            <a:r>
              <a:rPr lang="en-US" altLang="en-US"/>
              <a:t>Slide </a:t>
            </a:r>
            <a:fld id="{D4FA0C20-D616-47F3-A135-1674C8921168}" type="slidenum">
              <a:rPr lang="en-US" altLang="en-US" smtClean="0"/>
              <a:pPr>
                <a:defRPr/>
              </a:pPr>
              <a:t>‹#›</a:t>
            </a:fld>
            <a:endParaRPr lang="en-US" altLang="en-US"/>
          </a:p>
        </p:txBody>
      </p:sp>
    </p:spTree>
    <p:extLst>
      <p:ext uri="{BB962C8B-B14F-4D97-AF65-F5344CB8AC3E}">
        <p14:creationId xmlns:p14="http://schemas.microsoft.com/office/powerpoint/2010/main" val="253688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3865CD11-6439-4324-AFE9-E89B987C693E}"/>
              </a:ext>
            </a:extLst>
          </p:cNvPr>
          <p:cNvSpPr>
            <a:spLocks noGrp="1" noChangeArrowheads="1"/>
          </p:cNvSpPr>
          <p:nvPr>
            <p:ph type="sldNum" idx="10"/>
          </p:nvPr>
        </p:nvSpPr>
        <p:spPr>
          <a:ln/>
        </p:spPr>
        <p:txBody>
          <a:bodyPr/>
          <a:lstStyle>
            <a:lvl1pPr>
              <a:defRPr/>
            </a:lvl1pPr>
          </a:lstStyle>
          <a:p>
            <a:pPr>
              <a:defRPr/>
            </a:pPr>
            <a:r>
              <a:rPr lang="en-US" altLang="en-US"/>
              <a:t>Slide </a:t>
            </a:r>
            <a:fld id="{5DD27314-9434-4B6F-80C2-AAC402118CDA}" type="slidenum">
              <a:rPr lang="en-US" altLang="en-US" smtClean="0"/>
              <a:pPr>
                <a:defRPr/>
              </a:pPr>
              <a:t>‹#›</a:t>
            </a:fld>
            <a:endParaRPr lang="en-US" altLang="en-US"/>
          </a:p>
        </p:txBody>
      </p:sp>
    </p:spTree>
    <p:extLst>
      <p:ext uri="{BB962C8B-B14F-4D97-AF65-F5344CB8AC3E}">
        <p14:creationId xmlns:p14="http://schemas.microsoft.com/office/powerpoint/2010/main" val="89828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BF17094D-F91B-41DB-9A16-A7218645C9FA}"/>
              </a:ext>
            </a:extLst>
          </p:cNvPr>
          <p:cNvSpPr>
            <a:spLocks noGrp="1" noChangeArrowheads="1"/>
          </p:cNvSpPr>
          <p:nvPr>
            <p:ph type="sldNum" idx="10"/>
          </p:nvPr>
        </p:nvSpPr>
        <p:spPr>
          <a:ln/>
        </p:spPr>
        <p:txBody>
          <a:bodyPr/>
          <a:lstStyle>
            <a:lvl1pPr>
              <a:defRPr/>
            </a:lvl1pPr>
          </a:lstStyle>
          <a:p>
            <a:pPr>
              <a:defRPr/>
            </a:pPr>
            <a:r>
              <a:rPr lang="en-US" altLang="en-US"/>
              <a:t>Slide </a:t>
            </a:r>
            <a:fld id="{3D266AC6-DD33-448D-B445-2628016ADA7D}" type="slidenum">
              <a:rPr lang="en-US" altLang="en-US" smtClean="0"/>
              <a:pPr>
                <a:defRPr/>
              </a:pPr>
              <a:t>‹#›</a:t>
            </a:fld>
            <a:endParaRPr lang="en-US" altLang="en-US"/>
          </a:p>
        </p:txBody>
      </p:sp>
    </p:spTree>
    <p:extLst>
      <p:ext uri="{BB962C8B-B14F-4D97-AF65-F5344CB8AC3E}">
        <p14:creationId xmlns:p14="http://schemas.microsoft.com/office/powerpoint/2010/main" val="37479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Content Placeholder 2"/>
          <p:cNvSpPr>
            <a:spLocks noGrp="1"/>
          </p:cNvSpPr>
          <p:nvPr>
            <p:ph sz="half" idx="1"/>
          </p:nvPr>
        </p:nvSpPr>
        <p:spPr>
          <a:xfrm>
            <a:off x="609600" y="1371600"/>
            <a:ext cx="3805238"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567238" y="1371600"/>
            <a:ext cx="3806825"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F60F77CD-DD4D-4F42-85AE-C07B6997D237}"/>
              </a:ext>
            </a:extLst>
          </p:cNvPr>
          <p:cNvSpPr>
            <a:spLocks noGrp="1" noChangeArrowheads="1"/>
          </p:cNvSpPr>
          <p:nvPr>
            <p:ph type="sldNum" idx="10"/>
          </p:nvPr>
        </p:nvSpPr>
        <p:spPr>
          <a:ln/>
        </p:spPr>
        <p:txBody>
          <a:bodyPr/>
          <a:lstStyle>
            <a:lvl1pPr>
              <a:defRPr/>
            </a:lvl1pPr>
          </a:lstStyle>
          <a:p>
            <a:pPr>
              <a:defRPr/>
            </a:pPr>
            <a:r>
              <a:rPr lang="en-US" altLang="en-US"/>
              <a:t>Slide </a:t>
            </a:r>
            <a:fld id="{1F551F72-38F2-479C-990C-DF0D2C0B1F2C}" type="slidenum">
              <a:rPr lang="en-US" altLang="en-US" smtClean="0"/>
              <a:pPr>
                <a:defRPr/>
              </a:pPr>
              <a:t>‹#›</a:t>
            </a:fld>
            <a:endParaRPr lang="en-US" altLang="en-US"/>
          </a:p>
        </p:txBody>
      </p:sp>
    </p:spTree>
    <p:extLst>
      <p:ext uri="{BB962C8B-B14F-4D97-AF65-F5344CB8AC3E}">
        <p14:creationId xmlns:p14="http://schemas.microsoft.com/office/powerpoint/2010/main" val="39014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4906BD87-6C63-4BAE-BB78-2E037CDA80CF}"/>
              </a:ext>
            </a:extLst>
          </p:cNvPr>
          <p:cNvSpPr>
            <a:spLocks noGrp="1" noChangeArrowheads="1"/>
          </p:cNvSpPr>
          <p:nvPr>
            <p:ph type="sldNum" idx="10"/>
          </p:nvPr>
        </p:nvSpPr>
        <p:spPr>
          <a:ln/>
        </p:spPr>
        <p:txBody>
          <a:bodyPr/>
          <a:lstStyle>
            <a:lvl1pPr>
              <a:defRPr/>
            </a:lvl1pPr>
          </a:lstStyle>
          <a:p>
            <a:pPr>
              <a:defRPr/>
            </a:pPr>
            <a:r>
              <a:rPr lang="en-US" altLang="en-US"/>
              <a:t>Slide </a:t>
            </a:r>
            <a:fld id="{07143AE2-8961-49C4-80E3-5346A3EB4C4A}" type="slidenum">
              <a:rPr lang="en-US" altLang="en-US" smtClean="0"/>
              <a:pPr>
                <a:defRPr/>
              </a:pPr>
              <a:t>‹#›</a:t>
            </a:fld>
            <a:endParaRPr lang="en-US" altLang="en-US"/>
          </a:p>
        </p:txBody>
      </p:sp>
    </p:spTree>
    <p:extLst>
      <p:ext uri="{BB962C8B-B14F-4D97-AF65-F5344CB8AC3E}">
        <p14:creationId xmlns:p14="http://schemas.microsoft.com/office/powerpoint/2010/main" val="113899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77CDBA8A-BE42-43E1-A3A6-A4B661E728FA}"/>
              </a:ext>
            </a:extLst>
          </p:cNvPr>
          <p:cNvSpPr>
            <a:spLocks noGrp="1" noChangeArrowheads="1"/>
          </p:cNvSpPr>
          <p:nvPr>
            <p:ph type="sldNum" idx="10"/>
          </p:nvPr>
        </p:nvSpPr>
        <p:spPr>
          <a:ln/>
        </p:spPr>
        <p:txBody>
          <a:bodyPr/>
          <a:lstStyle>
            <a:lvl1pPr>
              <a:defRPr/>
            </a:lvl1pPr>
          </a:lstStyle>
          <a:p>
            <a:pPr>
              <a:defRPr/>
            </a:pPr>
            <a:r>
              <a:rPr lang="en-US" altLang="en-US"/>
              <a:t>Slide </a:t>
            </a:r>
            <a:fld id="{49DFBF5E-CB2C-45B5-BBB9-429FD974229E}" type="slidenum">
              <a:rPr lang="en-US" altLang="en-US" smtClean="0"/>
              <a:pPr>
                <a:defRPr/>
              </a:pPr>
              <a:t>‹#›</a:t>
            </a:fld>
            <a:endParaRPr lang="en-US" altLang="en-US"/>
          </a:p>
        </p:txBody>
      </p:sp>
    </p:spTree>
    <p:extLst>
      <p:ext uri="{BB962C8B-B14F-4D97-AF65-F5344CB8AC3E}">
        <p14:creationId xmlns:p14="http://schemas.microsoft.com/office/powerpoint/2010/main" val="141325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DB69A1-11BC-41B0-8884-BE90EB602636}"/>
              </a:ext>
            </a:extLst>
          </p:cNvPr>
          <p:cNvSpPr>
            <a:spLocks noGrp="1" noChangeArrowheads="1"/>
          </p:cNvSpPr>
          <p:nvPr>
            <p:ph type="sldNum" idx="10"/>
          </p:nvPr>
        </p:nvSpPr>
        <p:spPr>
          <a:xfrm>
            <a:off x="4244975" y="6538913"/>
            <a:ext cx="654050" cy="382587"/>
          </a:xfrm>
        </p:spPr>
        <p:txBody>
          <a:bodyPr/>
          <a:lstStyle>
            <a:lvl1pPr>
              <a:defRPr/>
            </a:lvl1pPr>
          </a:lstStyle>
          <a:p>
            <a:pPr>
              <a:defRPr/>
            </a:pPr>
            <a:r>
              <a:rPr lang="en-US" altLang="en-US"/>
              <a:t>Slid</a:t>
            </a:r>
            <a:fld id="{0F04E8E9-279B-42CA-B6E8-61A287E0027B}" type="slidenum">
              <a:rPr lang="en-US" altLang="en-US" smtClean="0"/>
              <a:pPr>
                <a:defRPr/>
              </a:pPr>
              <a:t>‹#›</a:t>
            </a:fld>
            <a:endParaRPr lang="en-US" altLang="en-US"/>
          </a:p>
        </p:txBody>
      </p:sp>
      <p:sp>
        <p:nvSpPr>
          <p:cNvPr id="5" name="Title 4">
            <a:extLst>
              <a:ext uri="{FF2B5EF4-FFF2-40B4-BE49-F238E27FC236}">
                <a16:creationId xmlns:a16="http://schemas.microsoft.com/office/drawing/2014/main" id="{A91DA2D5-D4DB-CEBD-5697-9723DF9943CB}"/>
              </a:ext>
            </a:extLst>
          </p:cNvPr>
          <p:cNvSpPr>
            <a:spLocks noGrp="1"/>
          </p:cNvSpPr>
          <p:nvPr>
            <p:ph type="title"/>
          </p:nvPr>
        </p:nvSpPr>
        <p:spPr>
          <a:xfrm>
            <a:off x="755576" y="685800"/>
            <a:ext cx="7764463" cy="754063"/>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81434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CC365BC2-592E-47FF-BFDD-D1B2E6BD5920}"/>
              </a:ext>
            </a:extLst>
          </p:cNvPr>
          <p:cNvSpPr>
            <a:spLocks noGrp="1" noChangeArrowheads="1"/>
          </p:cNvSpPr>
          <p:nvPr>
            <p:ph type="sldNum" idx="10"/>
          </p:nvPr>
        </p:nvSpPr>
        <p:spPr>
          <a:ln/>
        </p:spPr>
        <p:txBody>
          <a:bodyPr/>
          <a:lstStyle>
            <a:lvl1pPr>
              <a:defRPr/>
            </a:lvl1pPr>
          </a:lstStyle>
          <a:p>
            <a:pPr>
              <a:defRPr/>
            </a:pPr>
            <a:r>
              <a:rPr lang="en-US" altLang="en-US"/>
              <a:t>Slide </a:t>
            </a:r>
            <a:fld id="{48BD2DDC-C4F9-4DA1-A63E-D3965D205843}" type="slidenum">
              <a:rPr lang="en-US" altLang="en-US" smtClean="0"/>
              <a:pPr>
                <a:defRPr/>
              </a:pPr>
              <a:t>‹#›</a:t>
            </a:fld>
            <a:endParaRPr lang="en-US" altLang="en-US"/>
          </a:p>
        </p:txBody>
      </p:sp>
    </p:spTree>
    <p:extLst>
      <p:ext uri="{BB962C8B-B14F-4D97-AF65-F5344CB8AC3E}">
        <p14:creationId xmlns:p14="http://schemas.microsoft.com/office/powerpoint/2010/main" val="200102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1E37D6BB-C57E-46F3-9463-6F29DC2C04C7}"/>
              </a:ext>
            </a:extLst>
          </p:cNvPr>
          <p:cNvSpPr>
            <a:spLocks noGrp="1" noChangeArrowheads="1"/>
          </p:cNvSpPr>
          <p:nvPr>
            <p:ph type="sldNum" idx="10"/>
          </p:nvPr>
        </p:nvSpPr>
        <p:spPr>
          <a:ln/>
        </p:spPr>
        <p:txBody>
          <a:bodyPr/>
          <a:lstStyle>
            <a:lvl1pPr>
              <a:defRPr/>
            </a:lvl1pPr>
          </a:lstStyle>
          <a:p>
            <a:pPr>
              <a:defRPr/>
            </a:pPr>
            <a:r>
              <a:rPr lang="en-US" altLang="en-US"/>
              <a:t>Slide </a:t>
            </a:r>
            <a:fld id="{2771F862-3EEA-4803-88C2-BE8D6DB460BF}" type="slidenum">
              <a:rPr lang="en-US" altLang="en-US" smtClean="0"/>
              <a:pPr>
                <a:defRPr/>
              </a:pPr>
              <a:t>‹#›</a:t>
            </a:fld>
            <a:endParaRPr lang="en-US" altLang="en-US"/>
          </a:p>
        </p:txBody>
      </p:sp>
    </p:spTree>
    <p:extLst>
      <p:ext uri="{BB962C8B-B14F-4D97-AF65-F5344CB8AC3E}">
        <p14:creationId xmlns:p14="http://schemas.microsoft.com/office/powerpoint/2010/main" val="1230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AF5D4AB-E353-4EAB-9E5C-B82B00CB74A2}"/>
              </a:ext>
            </a:extLst>
          </p:cNvPr>
          <p:cNvSpPr>
            <a:spLocks noChangeArrowheads="1"/>
          </p:cNvSpPr>
          <p:nvPr/>
        </p:nvSpPr>
        <p:spPr bwMode="auto">
          <a:xfrm>
            <a:off x="4572000" y="412234"/>
            <a:ext cx="3962400" cy="184666"/>
          </a:xfrm>
          <a:prstGeom prst="rect">
            <a:avLst/>
          </a:prstGeom>
          <a:noFill/>
          <a:ln>
            <a:noFill/>
          </a:ln>
        </p:spPr>
        <p:txBody>
          <a:bodyPr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b="1" dirty="0">
                <a:solidFill>
                  <a:schemeClr val="tx1"/>
                </a:solidFill>
              </a:rPr>
              <a:t>doc. 1</a:t>
            </a:r>
            <a:r>
              <a:rPr lang="en-US" sz="1200" b="1" i="0" kern="1200" dirty="0">
                <a:solidFill>
                  <a:schemeClr val="tx1"/>
                </a:solidFill>
                <a:effectLst/>
                <a:latin typeface="Times New Roman" panose="02020603050405020304" pitchFamily="18" charset="0"/>
                <a:ea typeface="MS PGothic" panose="020B0600070205080204" pitchFamily="34" charset="-128"/>
                <a:cs typeface="+mn-cs"/>
              </a:rPr>
              <a:t>5-25-0481-00-04ad</a:t>
            </a:r>
            <a:endParaRPr lang="en-GB" altLang="en-US" b="1" dirty="0">
              <a:solidFill>
                <a:schemeClr val="tx1"/>
              </a:solidFill>
            </a:endParaRPr>
          </a:p>
        </p:txBody>
      </p:sp>
      <p:sp>
        <p:nvSpPr>
          <p:cNvPr id="1027" name="Line 2">
            <a:extLst>
              <a:ext uri="{FF2B5EF4-FFF2-40B4-BE49-F238E27FC236}">
                <a16:creationId xmlns:a16="http://schemas.microsoft.com/office/drawing/2014/main" id="{132CA22D-276C-45C8-B677-E5BCA761A59E}"/>
              </a:ext>
            </a:extLst>
          </p:cNvPr>
          <p:cNvSpPr>
            <a:spLocks noChangeShapeType="1"/>
          </p:cNvSpPr>
          <p:nvPr/>
        </p:nvSpPr>
        <p:spPr bwMode="auto">
          <a:xfrm>
            <a:off x="685800" y="609600"/>
            <a:ext cx="78486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
        <p:nvSpPr>
          <p:cNvPr id="1028" name="Line 4">
            <a:extLst>
              <a:ext uri="{FF2B5EF4-FFF2-40B4-BE49-F238E27FC236}">
                <a16:creationId xmlns:a16="http://schemas.microsoft.com/office/drawing/2014/main" id="{831B6CFB-2FA6-4CFA-9B69-4004A92F5FEE}"/>
              </a:ext>
            </a:extLst>
          </p:cNvPr>
          <p:cNvSpPr>
            <a:spLocks noChangeShapeType="1"/>
          </p:cNvSpPr>
          <p:nvPr/>
        </p:nvSpPr>
        <p:spPr bwMode="auto">
          <a:xfrm>
            <a:off x="706438" y="6477000"/>
            <a:ext cx="78279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 name="Text Box 5">
            <a:extLst>
              <a:ext uri="{FF2B5EF4-FFF2-40B4-BE49-F238E27FC236}">
                <a16:creationId xmlns:a16="http://schemas.microsoft.com/office/drawing/2014/main" id="{7274DC08-9B8C-464E-97F8-9AF419E7B8D9}"/>
              </a:ext>
            </a:extLst>
          </p:cNvPr>
          <p:cNvSpPr txBox="1">
            <a:spLocks noChangeArrowheads="1"/>
          </p:cNvSpPr>
          <p:nvPr/>
        </p:nvSpPr>
        <p:spPr bwMode="auto">
          <a:xfrm>
            <a:off x="685800" y="304800"/>
            <a:ext cx="17526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dirty="0"/>
              <a:t>September 2025</a:t>
            </a:r>
          </a:p>
        </p:txBody>
      </p:sp>
      <p:sp>
        <p:nvSpPr>
          <p:cNvPr id="1030" name="Text Box 6">
            <a:extLst>
              <a:ext uri="{FF2B5EF4-FFF2-40B4-BE49-F238E27FC236}">
                <a16:creationId xmlns:a16="http://schemas.microsoft.com/office/drawing/2014/main" id="{5C9A48D8-B217-4A04-8A4A-17E7990FB9CE}"/>
              </a:ext>
            </a:extLst>
          </p:cNvPr>
          <p:cNvSpPr txBox="1">
            <a:spLocks noChangeArrowheads="1"/>
          </p:cNvSpPr>
          <p:nvPr/>
        </p:nvSpPr>
        <p:spPr bwMode="auto">
          <a:xfrm>
            <a:off x="4908550" y="6478588"/>
            <a:ext cx="37465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dirty="0"/>
              <a:t>T. Almholt (Texas Instruments, Inc)</a:t>
            </a:r>
          </a:p>
        </p:txBody>
      </p:sp>
      <p:sp>
        <p:nvSpPr>
          <p:cNvPr id="1032" name="Rectangle 8">
            <a:extLst>
              <a:ext uri="{FF2B5EF4-FFF2-40B4-BE49-F238E27FC236}">
                <a16:creationId xmlns:a16="http://schemas.microsoft.com/office/drawing/2014/main" id="{5CF464D6-905A-4259-BFB1-449C29AED4FE}"/>
              </a:ext>
            </a:extLst>
          </p:cNvPr>
          <p:cNvSpPr>
            <a:spLocks noGrp="1" noChangeArrowheads="1"/>
          </p:cNvSpPr>
          <p:nvPr>
            <p:ph type="body" idx="1"/>
          </p:nvPr>
        </p:nvSpPr>
        <p:spPr bwMode="auto">
          <a:xfrm>
            <a:off x="767977" y="1371600"/>
            <a:ext cx="7764463"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0B2EF45E-69B5-4D61-ACC6-817BA12ACDB0}"/>
              </a:ext>
            </a:extLst>
          </p:cNvPr>
          <p:cNvSpPr>
            <a:spLocks noGrp="1" noChangeArrowheads="1"/>
          </p:cNvSpPr>
          <p:nvPr>
            <p:ph type="sldNum"/>
          </p:nvPr>
        </p:nvSpPr>
        <p:spPr bwMode="auto">
          <a:xfrm>
            <a:off x="4211638" y="6554788"/>
            <a:ext cx="655637"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defRPr>
            </a:lvl1pPr>
          </a:lstStyle>
          <a:p>
            <a:pPr>
              <a:defRPr/>
            </a:pPr>
            <a:r>
              <a:rPr lang="en-US" altLang="en-US"/>
              <a:t>Slide </a:t>
            </a:r>
            <a:fld id="{C945B3CD-E11D-4C08-80C1-5F9C37B0203A}" type="slidenum">
              <a:rPr lang="en-US" altLang="en-US" smtClean="0"/>
              <a:pPr>
                <a:defRPr/>
              </a:pPr>
              <a:t>‹#›</a:t>
            </a:fld>
            <a:endParaRPr lang="en-US" altLang="en-US"/>
          </a:p>
        </p:txBody>
      </p:sp>
      <p:sp>
        <p:nvSpPr>
          <p:cNvPr id="4" name="Title Placeholder 3">
            <a:extLst>
              <a:ext uri="{FF2B5EF4-FFF2-40B4-BE49-F238E27FC236}">
                <a16:creationId xmlns:a16="http://schemas.microsoft.com/office/drawing/2014/main" id="{FD6C8008-3500-ABAB-4066-73798F5D78B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GB" dirty="0"/>
              <a:t>Click to edit Master title style</a:t>
            </a: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7" r:id="rId7"/>
    <p:sldLayoutId id="2147483823" r:id="rId8"/>
    <p:sldLayoutId id="2147483824" r:id="rId9"/>
    <p:sldLayoutId id="2147483825" r:id="rId10"/>
    <p:sldLayoutId id="2147483826" r:id="rId11"/>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32AE682-7C1B-4FFC-962A-3B25DB70C035}"/>
              </a:ext>
            </a:extLst>
          </p:cNvPr>
          <p:cNvSpPr>
            <a:spLocks noChangeArrowheads="1"/>
          </p:cNvSpPr>
          <p:nvPr/>
        </p:nvSpPr>
        <p:spPr bwMode="auto">
          <a:xfrm>
            <a:off x="755576" y="836712"/>
            <a:ext cx="7848872" cy="4834273"/>
          </a:xfrm>
          <a:prstGeom prst="rect">
            <a:avLst/>
          </a:prstGeom>
          <a:noFill/>
          <a:ln>
            <a:noFill/>
          </a:ln>
          <a:effectLst/>
        </p:spPr>
        <p:txBody>
          <a:bodyPr wrap="square"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eaLnBrk="1" hangingPunct="1">
              <a:spcBef>
                <a:spcPct val="0"/>
              </a:spcBef>
              <a:buClrTx/>
              <a:buFontTx/>
              <a:buNone/>
              <a:defRPr/>
            </a:pPr>
            <a:r>
              <a:rPr lang="en-US" altLang="en-US" sz="2000" b="1" dirty="0">
                <a:effectLst>
                  <a:outerShdw blurRad="38100" dist="38100" dir="2700000" algn="tl">
                    <a:srgbClr val="C0C0C0"/>
                  </a:outerShdw>
                </a:effectLst>
                <a:latin typeface="Times New Roman" panose="02020603050405020304" pitchFamily="18" charset="0"/>
              </a:rPr>
              <a:t>Project: </a:t>
            </a:r>
            <a:r>
              <a:rPr lang="en-US" altLang="en-US" sz="2000" b="1" u="sng" dirty="0">
                <a:effectLst>
                  <a:outerShdw blurRad="38100" dist="38100" dir="2700000" algn="tl">
                    <a:srgbClr val="C0C0C0"/>
                  </a:outerShdw>
                </a:effectLst>
                <a:latin typeface="Times New Roman" panose="02020603050405020304" pitchFamily="18" charset="0"/>
              </a:rPr>
              <a:t>IEEE P802.15 Working Group for Wireless Personal Area Networks (WPANs)</a:t>
            </a:r>
          </a:p>
          <a:p>
            <a:pPr eaLnBrk="1" hangingPunct="1">
              <a:spcBef>
                <a:spcPct val="0"/>
              </a:spcBef>
              <a:buClrTx/>
              <a:buFontTx/>
              <a:buNone/>
              <a:defRPr/>
            </a:pPr>
            <a:endParaRPr lang="en-US" altLang="en-US" sz="2000" dirty="0">
              <a:latin typeface="Times New Roman" panose="02020603050405020304" pitchFamily="18" charset="0"/>
            </a:endParaRPr>
          </a:p>
          <a:p>
            <a:pPr marL="1616075" indent="-1608138" eaLnBrk="1" hangingPunct="1">
              <a:spcBef>
                <a:spcPts val="600"/>
              </a:spcBef>
              <a:buClrTx/>
              <a:buFontTx/>
              <a:buNone/>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b="1" dirty="0">
                <a:latin typeface="Times New Roman" panose="02020603050405020304" pitchFamily="18" charset="0"/>
              </a:rPr>
              <a:t>Submission Title : Long Range extension of the 802.15.4-2020 OFDM PHY</a:t>
            </a:r>
            <a:endParaRPr lang="en-US" altLang="en-US" sz="1600" dirty="0">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Date Submitted : </a:t>
            </a:r>
            <a:r>
              <a:rPr lang="en-US" altLang="en-US" sz="1600" b="1" dirty="0">
                <a:solidFill>
                  <a:schemeClr val="tx1"/>
                </a:solidFill>
                <a:latin typeface="Times New Roman" panose="02020603050405020304" pitchFamily="18" charset="0"/>
              </a:rPr>
              <a:t>September 17, 2025</a:t>
            </a:r>
            <a:endParaRPr lang="en-US" altLang="en-US" sz="1600" dirty="0">
              <a:solidFill>
                <a:schemeClr val="tx1"/>
              </a:solidFill>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Source :</a:t>
            </a:r>
            <a:r>
              <a:rPr lang="en-US" altLang="en-US" sz="1600" dirty="0">
                <a:latin typeface="Times New Roman" panose="02020603050405020304" pitchFamily="18" charset="0"/>
              </a:rPr>
              <a:t> 	Thomas Almholt (Texas Instruments, Inc), Tomas Motos (Texas Instruments, Inc)</a:t>
            </a:r>
          </a:p>
          <a:p>
            <a:pPr eaLnBrk="1" hangingPunct="1">
              <a:spcBef>
                <a:spcPts val="600"/>
              </a:spcBef>
              <a:buClrTx/>
              <a:buFontTx/>
              <a:buNone/>
              <a:defRPr/>
            </a:pPr>
            <a:r>
              <a:rPr lang="en-US" altLang="en-US" sz="1600" b="1" dirty="0">
                <a:latin typeface="Times New Roman" panose="02020603050405020304" pitchFamily="18" charset="0"/>
              </a:rPr>
              <a:t>Re :</a:t>
            </a:r>
            <a:r>
              <a:rPr lang="en-US" altLang="en-US" sz="1600" dirty="0">
                <a:latin typeface="Times New Roman" panose="02020603050405020304" pitchFamily="18" charset="0"/>
              </a:rPr>
              <a:t> 	TG4ad Next Generation SUN PHYs</a:t>
            </a:r>
          </a:p>
          <a:p>
            <a:pPr marL="987425" indent="-979488" eaLnBrk="1" hangingPunct="1">
              <a:spcBef>
                <a:spcPts val="600"/>
              </a:spcBef>
              <a:buClrTx/>
              <a:buFontTx/>
              <a:buNone/>
              <a:tabLst>
                <a:tab pos="987425"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b="1" dirty="0">
                <a:latin typeface="Times New Roman" panose="02020603050405020304" pitchFamily="18" charset="0"/>
              </a:rPr>
              <a:t>Abstract : </a:t>
            </a:r>
            <a:r>
              <a:rPr lang="en-US" altLang="en-US" sz="1600" dirty="0">
                <a:latin typeface="Times New Roman" panose="02020603050405020304" pitchFamily="18" charset="0"/>
              </a:rPr>
              <a:t>This contribution describes the synchronization of OFDM-LR frame</a:t>
            </a:r>
          </a:p>
          <a:p>
            <a:pPr eaLnBrk="1" hangingPunct="1">
              <a:spcBef>
                <a:spcPts val="600"/>
              </a:spcBef>
              <a:buClrTx/>
              <a:buFontTx/>
              <a:buNone/>
              <a:defRPr/>
            </a:pPr>
            <a:r>
              <a:rPr lang="en-US" altLang="en-US" sz="1600" b="1" dirty="0">
                <a:latin typeface="Times New Roman" panose="02020603050405020304" pitchFamily="18" charset="0"/>
              </a:rPr>
              <a:t>Purpose: </a:t>
            </a:r>
            <a:r>
              <a:rPr lang="en-US" altLang="en-US" sz="1600" dirty="0">
                <a:latin typeface="Times New Roman" panose="02020603050405020304" pitchFamily="18" charset="0"/>
              </a:rPr>
              <a:t> Long Range technology proposal</a:t>
            </a:r>
            <a:endParaRPr lang="en-US" altLang="en-US" sz="1600" b="1" dirty="0">
              <a:solidFill>
                <a:schemeClr val="accent1">
                  <a:lumMod val="75000"/>
                </a:schemeClr>
              </a:solidFill>
              <a:highlight>
                <a:srgbClr val="C0C0C0"/>
              </a:highlight>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Notice:</a:t>
            </a:r>
            <a:r>
              <a:rPr lang="en-US" altLang="en-US" sz="1600" dirty="0">
                <a:latin typeface="Times New Roman" panose="02020603050405020304" pitchFamily="18" charset="0"/>
              </a:rPr>
              <a:t>	This document has been prepared to assist the IEEE P802.15.4ad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 </a:t>
            </a:r>
            <a:r>
              <a:rPr lang="en-US" altLang="ko-KR" sz="1600" dirty="0">
                <a:latin typeface="Times New Roman" panose="02020603050405020304" pitchFamily="18" charset="0"/>
              </a:rPr>
              <a:t> </a:t>
            </a:r>
            <a:endParaRPr lang="en-US" altLang="en-US" sz="1600" dirty="0">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Release:</a:t>
            </a:r>
            <a:r>
              <a:rPr lang="en-US" altLang="en-US" sz="1600" dirty="0">
                <a:latin typeface="Times New Roman" panose="02020603050405020304" pitchFamily="18" charset="0"/>
              </a:rPr>
              <a:t>	The contributor acknowledges and accepts that this contribution becomes the property of IEEE and may be made publicly available by P802.15.	</a:t>
            </a:r>
          </a:p>
        </p:txBody>
      </p:sp>
      <p:sp>
        <p:nvSpPr>
          <p:cNvPr id="3" name="Slide Number Placeholder 3">
            <a:extLst>
              <a:ext uri="{FF2B5EF4-FFF2-40B4-BE49-F238E27FC236}">
                <a16:creationId xmlns:a16="http://schemas.microsoft.com/office/drawing/2014/main" id="{429EBAA1-9C46-4368-A208-FD346CEFF001}"/>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24C019-95D9-1284-8198-D0EC46418CB3}"/>
              </a:ext>
            </a:extLst>
          </p:cNvPr>
          <p:cNvSpPr>
            <a:spLocks noGrp="1"/>
          </p:cNvSpPr>
          <p:nvPr>
            <p:ph type="sldNum" idx="10"/>
          </p:nvPr>
        </p:nvSpPr>
        <p:spPr/>
        <p:txBody>
          <a:bodyPr/>
          <a:lstStyle/>
          <a:p>
            <a:pPr>
              <a:defRPr/>
            </a:pPr>
            <a:r>
              <a:rPr lang="en-US" altLang="en-US" dirty="0"/>
              <a:t>Slide </a:t>
            </a:r>
            <a:fld id="{0F04E8E9-279B-42CA-B6E8-61A287E0027B}" type="slidenum">
              <a:rPr lang="en-US" altLang="en-US" smtClean="0"/>
              <a:pPr>
                <a:defRPr/>
              </a:pPr>
              <a:t>2</a:t>
            </a:fld>
            <a:endParaRPr lang="en-US" altLang="en-US" dirty="0"/>
          </a:p>
        </p:txBody>
      </p:sp>
      <p:sp>
        <p:nvSpPr>
          <p:cNvPr id="3" name="Title 2">
            <a:extLst>
              <a:ext uri="{FF2B5EF4-FFF2-40B4-BE49-F238E27FC236}">
                <a16:creationId xmlns:a16="http://schemas.microsoft.com/office/drawing/2014/main" id="{960D45AB-1D6B-C8AB-F243-B4D9651BE470}"/>
              </a:ext>
            </a:extLst>
          </p:cNvPr>
          <p:cNvSpPr>
            <a:spLocks noGrp="1"/>
          </p:cNvSpPr>
          <p:nvPr>
            <p:ph type="title"/>
          </p:nvPr>
        </p:nvSpPr>
        <p:spPr/>
        <p:txBody>
          <a:bodyPr/>
          <a:lstStyle/>
          <a:p>
            <a:r>
              <a:rPr lang="en-GB" dirty="0"/>
              <a:t>STF Modulation</a:t>
            </a:r>
          </a:p>
        </p:txBody>
      </p:sp>
      <p:pic>
        <p:nvPicPr>
          <p:cNvPr id="4" name="Picture 3">
            <a:extLst>
              <a:ext uri="{FF2B5EF4-FFF2-40B4-BE49-F238E27FC236}">
                <a16:creationId xmlns:a16="http://schemas.microsoft.com/office/drawing/2014/main" id="{3E6ED83D-3E01-BEA9-9A06-033653DA26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3370238"/>
            <a:ext cx="6978178" cy="2746895"/>
          </a:xfrm>
          <a:prstGeom prst="rect">
            <a:avLst/>
          </a:prstGeom>
        </p:spPr>
      </p:pic>
      <mc:AlternateContent xmlns:mc="http://schemas.openxmlformats.org/markup-compatibility/2006" xmlns:a14="http://schemas.microsoft.com/office/drawing/2010/main">
        <mc:Choice Requires="a14">
          <p:sp>
            <p:nvSpPr>
              <p:cNvPr id="7" name="Content Placeholder 2">
                <a:extLst>
                  <a:ext uri="{FF2B5EF4-FFF2-40B4-BE49-F238E27FC236}">
                    <a16:creationId xmlns:a16="http://schemas.microsoft.com/office/drawing/2014/main" id="{73E22824-053A-F05E-3E08-993BE04CB4E9}"/>
                  </a:ext>
                </a:extLst>
              </p:cNvPr>
              <p:cNvSpPr txBox="1">
                <a:spLocks/>
              </p:cNvSpPr>
              <p:nvPr/>
            </p:nvSpPr>
            <p:spPr>
              <a:xfrm>
                <a:off x="755575" y="1517625"/>
                <a:ext cx="7764463" cy="1767359"/>
              </a:xfrm>
              <a:prstGeom prst="rect">
                <a:avLst/>
              </a:prstGeom>
            </p:spPr>
            <p:txBody>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0" indent="0"/>
                <a:r>
                  <a:rPr lang="en-GB" sz="1200" kern="0" dirty="0"/>
                  <a:t>The STF processing involves:</a:t>
                </a:r>
              </a:p>
              <a:p>
                <a:pPr marL="285750" indent="-285750">
                  <a:buFont typeface="Arial" panose="020B0604020202020204" pitchFamily="34" charset="0"/>
                  <a:buChar char="•"/>
                </a:pPr>
                <a:r>
                  <a:rPr lang="en-GB" sz="1200" kern="0" dirty="0"/>
                  <a:t>64 bit sequence with good autocorrelation features</a:t>
                </a:r>
              </a:p>
              <a:p>
                <a:pPr marL="285750" indent="-285750">
                  <a:buFont typeface="Arial" panose="020B0604020202020204" pitchFamily="34" charset="0"/>
                  <a:buChar char="•"/>
                </a:pPr>
                <a:r>
                  <a:rPr lang="en-GB" sz="1200" kern="0" dirty="0"/>
                  <a:t>DSSS=2 expansion</a:t>
                </a:r>
              </a:p>
              <a:p>
                <a:pPr marL="285750" indent="-285750">
                  <a:buFont typeface="Arial" panose="020B0604020202020204" pitchFamily="34" charset="0"/>
                  <a:buChar char="•"/>
                </a:pPr>
                <a:r>
                  <a:rPr lang="en-GB" sz="1200" kern="0" dirty="0"/>
                  <a:t>Single subcarrier modulation: multiplication by </a:t>
                </a:r>
                <a14:m>
                  <m:oMath xmlns:m="http://schemas.openxmlformats.org/officeDocument/2006/math">
                    <m:sSup>
                      <m:sSupPr>
                        <m:ctrlPr>
                          <a:rPr lang="en-US" sz="1200" b="0" i="1" kern="0" smtClean="0">
                            <a:latin typeface="Cambria Math" panose="02040503050406030204" pitchFamily="18" charset="0"/>
                          </a:rPr>
                        </m:ctrlPr>
                      </m:sSupPr>
                      <m:e>
                        <m:r>
                          <a:rPr lang="en-US" sz="1200" b="0" i="1" kern="0" smtClean="0">
                            <a:latin typeface="Cambria Math" panose="02040503050406030204" pitchFamily="18" charset="0"/>
                          </a:rPr>
                          <m:t>𝑒</m:t>
                        </m:r>
                      </m:e>
                      <m:sup>
                        <m:r>
                          <a:rPr lang="en-US" sz="1200" b="0" i="1" kern="0" smtClean="0">
                            <a:latin typeface="Cambria Math" panose="02040503050406030204" pitchFamily="18" charset="0"/>
                          </a:rPr>
                          <m:t>𝑗</m:t>
                        </m:r>
                        <m:d>
                          <m:dPr>
                            <m:ctrlPr>
                              <a:rPr lang="en-US" sz="1200" b="0" i="1" kern="0" smtClean="0">
                                <a:latin typeface="Cambria Math" panose="02040503050406030204" pitchFamily="18" charset="0"/>
                              </a:rPr>
                            </m:ctrlPr>
                          </m:dPr>
                          <m:e>
                            <m:r>
                              <a:rPr lang="en-US" sz="1200" b="0" i="1" kern="0" smtClean="0">
                                <a:latin typeface="Cambria Math" panose="02040503050406030204" pitchFamily="18" charset="0"/>
                              </a:rPr>
                              <m:t>2</m:t>
                            </m:r>
                            <m:r>
                              <a:rPr lang="en-US" sz="1200" b="0" i="1" kern="0" smtClean="0">
                                <a:latin typeface="Cambria Math" panose="02040503050406030204" pitchFamily="18" charset="0"/>
                              </a:rPr>
                              <m:t>𝜋</m:t>
                            </m:r>
                            <m:sSub>
                              <m:sSubPr>
                                <m:ctrlPr>
                                  <a:rPr lang="en-US" sz="1200" b="0" i="1" kern="0" smtClean="0">
                                    <a:latin typeface="Cambria Math" panose="02040503050406030204" pitchFamily="18" charset="0"/>
                                  </a:rPr>
                                </m:ctrlPr>
                              </m:sSubPr>
                              <m:e>
                                <m:r>
                                  <a:rPr lang="en-US" sz="1200" b="0" i="1" kern="0" smtClean="0">
                                    <a:latin typeface="Cambria Math" panose="02040503050406030204" pitchFamily="18" charset="0"/>
                                  </a:rPr>
                                  <m:t>𝑘</m:t>
                                </m:r>
                              </m:e>
                              <m:sub>
                                <m:r>
                                  <a:rPr lang="en-US" sz="1200" b="0" i="1" kern="0" smtClean="0">
                                    <a:latin typeface="Cambria Math" panose="02040503050406030204" pitchFamily="18" charset="0"/>
                                  </a:rPr>
                                  <m:t>𝑠𝑡𝑓</m:t>
                                </m:r>
                              </m:sub>
                            </m:sSub>
                            <m:r>
                              <a:rPr lang="en-US" sz="1200" b="0" i="1" kern="0" smtClean="0">
                                <a:latin typeface="Cambria Math" panose="02040503050406030204" pitchFamily="18" charset="0"/>
                              </a:rPr>
                              <m:t>𝑛</m:t>
                            </m:r>
                          </m:e>
                        </m:d>
                      </m:sup>
                    </m:sSup>
                  </m:oMath>
                </a14:m>
                <a:endParaRPr lang="en-GB" sz="1200" kern="0" dirty="0"/>
              </a:p>
              <a:p>
                <a:pPr marL="285750" indent="-285750">
                  <a:buFont typeface="Arial" panose="020B0604020202020204" pitchFamily="34" charset="0"/>
                  <a:buChar char="•"/>
                </a:pPr>
                <a:r>
                  <a:rPr lang="en-GB" sz="1200" kern="0" dirty="0"/>
                  <a:t>Cyclic Prefix Insertion + Filtering</a:t>
                </a:r>
                <a:endParaRPr lang="en-GB" sz="1100" kern="0" dirty="0"/>
              </a:p>
            </p:txBody>
          </p:sp>
        </mc:Choice>
        <mc:Fallback xmlns="">
          <p:sp>
            <p:nvSpPr>
              <p:cNvPr id="7" name="Content Placeholder 2">
                <a:extLst>
                  <a:ext uri="{FF2B5EF4-FFF2-40B4-BE49-F238E27FC236}">
                    <a16:creationId xmlns:a16="http://schemas.microsoft.com/office/drawing/2014/main" id="{73E22824-053A-F05E-3E08-993BE04CB4E9}"/>
                  </a:ext>
                </a:extLst>
              </p:cNvPr>
              <p:cNvSpPr txBox="1">
                <a:spLocks noRot="1" noChangeAspect="1" noMove="1" noResize="1" noEditPoints="1" noAdjustHandles="1" noChangeArrowheads="1" noChangeShapeType="1" noTextEdit="1"/>
              </p:cNvSpPr>
              <p:nvPr/>
            </p:nvSpPr>
            <p:spPr>
              <a:xfrm>
                <a:off x="755575" y="1517625"/>
                <a:ext cx="7764463" cy="1767359"/>
              </a:xfrm>
              <a:prstGeom prst="rect">
                <a:avLst/>
              </a:prstGeom>
              <a:blipFill>
                <a:blip r:embed="rId3"/>
                <a:stretch>
                  <a:fillRect l="-78" t="-690"/>
                </a:stretch>
              </a:blipFill>
            </p:spPr>
            <p:txBody>
              <a:bodyPr/>
              <a:lstStyle/>
              <a:p>
                <a:r>
                  <a:rPr lang="en-US">
                    <a:noFill/>
                  </a:rPr>
                  <a:t> </a:t>
                </a:r>
              </a:p>
            </p:txBody>
          </p:sp>
        </mc:Fallback>
      </mc:AlternateContent>
    </p:spTree>
    <p:extLst>
      <p:ext uri="{BB962C8B-B14F-4D97-AF65-F5344CB8AC3E}">
        <p14:creationId xmlns:p14="http://schemas.microsoft.com/office/powerpoint/2010/main" val="2900676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24C019-95D9-1284-8198-D0EC46418CB3}"/>
              </a:ext>
            </a:extLst>
          </p:cNvPr>
          <p:cNvSpPr>
            <a:spLocks noGrp="1"/>
          </p:cNvSpPr>
          <p:nvPr>
            <p:ph type="sldNum" idx="10"/>
          </p:nvPr>
        </p:nvSpPr>
        <p:spPr/>
        <p:txBody>
          <a:bodyPr/>
          <a:lstStyle/>
          <a:p>
            <a:pPr>
              <a:defRPr/>
            </a:pPr>
            <a:r>
              <a:rPr lang="en-US" altLang="en-US" dirty="0"/>
              <a:t>Slide </a:t>
            </a:r>
            <a:fld id="{0F04E8E9-279B-42CA-B6E8-61A287E0027B}" type="slidenum">
              <a:rPr lang="en-US" altLang="en-US" smtClean="0"/>
              <a:pPr>
                <a:defRPr/>
              </a:pPr>
              <a:t>3</a:t>
            </a:fld>
            <a:endParaRPr lang="en-US" altLang="en-US" dirty="0"/>
          </a:p>
        </p:txBody>
      </p:sp>
      <p:sp>
        <p:nvSpPr>
          <p:cNvPr id="3" name="Title 2">
            <a:extLst>
              <a:ext uri="{FF2B5EF4-FFF2-40B4-BE49-F238E27FC236}">
                <a16:creationId xmlns:a16="http://schemas.microsoft.com/office/drawing/2014/main" id="{960D45AB-1D6B-C8AB-F243-B4D9651BE470}"/>
              </a:ext>
            </a:extLst>
          </p:cNvPr>
          <p:cNvSpPr>
            <a:spLocks noGrp="1"/>
          </p:cNvSpPr>
          <p:nvPr>
            <p:ph type="title"/>
          </p:nvPr>
        </p:nvSpPr>
        <p:spPr/>
        <p:txBody>
          <a:bodyPr/>
          <a:lstStyle/>
          <a:p>
            <a:r>
              <a:rPr lang="en-GB" dirty="0"/>
              <a:t>STF Modulation</a:t>
            </a:r>
          </a:p>
        </p:txBody>
      </p:sp>
      <p:pic>
        <p:nvPicPr>
          <p:cNvPr id="6" name="Picture 5" descr="A blue lines on a white background&#10;&#10;AI-generated content may be incorrect.">
            <a:extLst>
              <a:ext uri="{FF2B5EF4-FFF2-40B4-BE49-F238E27FC236}">
                <a16:creationId xmlns:a16="http://schemas.microsoft.com/office/drawing/2014/main" id="{70DE4EBF-8CC2-039E-985A-C14F7952F612}"/>
              </a:ext>
            </a:extLst>
          </p:cNvPr>
          <p:cNvPicPr>
            <a:picLocks noChangeAspect="1"/>
          </p:cNvPicPr>
          <p:nvPr/>
        </p:nvPicPr>
        <p:blipFill>
          <a:blip r:embed="rId2"/>
          <a:stretch>
            <a:fillRect/>
          </a:stretch>
        </p:blipFill>
        <p:spPr>
          <a:xfrm>
            <a:off x="0" y="2538581"/>
            <a:ext cx="8676549" cy="2491977"/>
          </a:xfrm>
          <a:prstGeom prst="rect">
            <a:avLst/>
          </a:prstGeom>
        </p:spPr>
      </p:pic>
      <p:sp>
        <p:nvSpPr>
          <p:cNvPr id="7" name="Content Placeholder 2">
            <a:extLst>
              <a:ext uri="{FF2B5EF4-FFF2-40B4-BE49-F238E27FC236}">
                <a16:creationId xmlns:a16="http://schemas.microsoft.com/office/drawing/2014/main" id="{73E22824-053A-F05E-3E08-993BE04CB4E9}"/>
              </a:ext>
            </a:extLst>
          </p:cNvPr>
          <p:cNvSpPr txBox="1">
            <a:spLocks/>
          </p:cNvSpPr>
          <p:nvPr/>
        </p:nvSpPr>
        <p:spPr>
          <a:xfrm>
            <a:off x="769318" y="1412776"/>
            <a:ext cx="7416824" cy="1083271"/>
          </a:xfrm>
          <a:prstGeom prst="rect">
            <a:avLst/>
          </a:prstGeom>
        </p:spPr>
        <p:txBody>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0" indent="0"/>
            <a:r>
              <a:rPr lang="en-US" sz="1200" kern="0" dirty="0"/>
              <a:t>SFF is transmitted left to right and defined below:</a:t>
            </a:r>
          </a:p>
          <a:p>
            <a:pPr marL="0" indent="0"/>
            <a:r>
              <a:rPr lang="en-US" sz="1200" kern="0" dirty="0"/>
              <a:t>STF = [ 1 0 0 1  0 1 1 0  1 1 1 0  0 1 0 0    0 1 0 1  1 0 1 1  0 0 1 1  0 0 0 0  </a:t>
            </a:r>
          </a:p>
          <a:p>
            <a:pPr marL="0" indent="0"/>
            <a:r>
              <a:rPr lang="en-US" sz="1200" kern="0" dirty="0"/>
              <a:t>             0 0 1 1  1 1 1 0  0 1 1 1  0 0 0 1    1 1 0 0  1 0 1 0  0 0 1 0  1 0 1 0 ];</a:t>
            </a:r>
          </a:p>
          <a:p>
            <a:pPr marL="0" indent="0"/>
            <a:r>
              <a:rPr lang="en-US" sz="1200" kern="0" dirty="0"/>
              <a:t>Input bit to chip is defined:</a:t>
            </a:r>
          </a:p>
          <a:p>
            <a:pPr marL="0" indent="0"/>
            <a:endParaRPr lang="en-US" sz="1200" kern="0" dirty="0"/>
          </a:p>
          <a:p>
            <a:pPr marL="0" indent="0"/>
            <a:endParaRPr lang="en-US" sz="1200" kern="0" dirty="0"/>
          </a:p>
          <a:p>
            <a:pPr marL="0" indent="0"/>
            <a:endParaRPr lang="en-US" sz="1200" kern="0" dirty="0"/>
          </a:p>
          <a:p>
            <a:pPr marL="0" indent="0"/>
            <a:endParaRPr lang="en-US" sz="1200" kern="0" dirty="0"/>
          </a:p>
          <a:p>
            <a:pPr marL="0" indent="0"/>
            <a:endParaRPr lang="en-US" sz="1200" kern="0" dirty="0"/>
          </a:p>
          <a:p>
            <a:pPr marL="0" indent="0"/>
            <a:endParaRPr lang="en-US" sz="1200" kern="0" dirty="0"/>
          </a:p>
          <a:p>
            <a:pPr marL="0" indent="0"/>
            <a:endParaRPr lang="en-US" sz="1200" kern="0" dirty="0"/>
          </a:p>
          <a:p>
            <a:pPr marL="0" indent="0"/>
            <a:endParaRPr lang="en-US" sz="1200" kern="0" dirty="0"/>
          </a:p>
          <a:p>
            <a:pPr marL="0" indent="0"/>
            <a:endParaRPr lang="en-US" sz="1200" kern="0" dirty="0"/>
          </a:p>
          <a:p>
            <a:pPr marL="0" indent="0"/>
            <a:r>
              <a:rPr lang="en-US" sz="1200" kern="0" dirty="0"/>
              <a:t>Final bit to chip table is defined as below</a:t>
            </a:r>
          </a:p>
        </p:txBody>
      </p:sp>
      <p:graphicFrame>
        <p:nvGraphicFramePr>
          <p:cNvPr id="5" name="Table 4">
            <a:extLst>
              <a:ext uri="{FF2B5EF4-FFF2-40B4-BE49-F238E27FC236}">
                <a16:creationId xmlns:a16="http://schemas.microsoft.com/office/drawing/2014/main" id="{D08DC3C5-2828-6B53-B73B-36C314CC9738}"/>
              </a:ext>
            </a:extLst>
          </p:cNvPr>
          <p:cNvGraphicFramePr>
            <a:graphicFrameLocks noGrp="1"/>
          </p:cNvGraphicFramePr>
          <p:nvPr>
            <p:extLst>
              <p:ext uri="{D42A27DB-BD31-4B8C-83A1-F6EECF244321}">
                <p14:modId xmlns:p14="http://schemas.microsoft.com/office/powerpoint/2010/main" val="117571820"/>
              </p:ext>
            </p:extLst>
          </p:nvPr>
        </p:nvGraphicFramePr>
        <p:xfrm>
          <a:off x="2483768" y="5464159"/>
          <a:ext cx="3823871" cy="914400"/>
        </p:xfrm>
        <a:graphic>
          <a:graphicData uri="http://schemas.openxmlformats.org/drawingml/2006/table">
            <a:tbl>
              <a:tblPr firstRow="1" firstCol="1" bandRow="1">
                <a:tableStyleId>{5C22544A-7EE6-4342-B048-85BDC9FD1C3A}</a:tableStyleId>
              </a:tblPr>
              <a:tblGrid>
                <a:gridCol w="953716">
                  <a:extLst>
                    <a:ext uri="{9D8B030D-6E8A-4147-A177-3AD203B41FA5}">
                      <a16:colId xmlns:a16="http://schemas.microsoft.com/office/drawing/2014/main" val="39485021"/>
                    </a:ext>
                  </a:extLst>
                </a:gridCol>
                <a:gridCol w="1255044">
                  <a:extLst>
                    <a:ext uri="{9D8B030D-6E8A-4147-A177-3AD203B41FA5}">
                      <a16:colId xmlns:a16="http://schemas.microsoft.com/office/drawing/2014/main" val="1855380242"/>
                    </a:ext>
                  </a:extLst>
                </a:gridCol>
                <a:gridCol w="1615111">
                  <a:extLst>
                    <a:ext uri="{9D8B030D-6E8A-4147-A177-3AD203B41FA5}">
                      <a16:colId xmlns:a16="http://schemas.microsoft.com/office/drawing/2014/main" val="1133847270"/>
                    </a:ext>
                  </a:extLst>
                </a:gridCol>
              </a:tblGrid>
              <a:tr h="173355">
                <a:tc>
                  <a:txBody>
                    <a:bodyPr/>
                    <a:lstStyle/>
                    <a:p>
                      <a:pPr>
                        <a:buNone/>
                      </a:pPr>
                      <a:r>
                        <a:rPr lang="en-US" sz="1200" dirty="0">
                          <a:effectLst/>
                        </a:rPr>
                        <a:t>K</a:t>
                      </a:r>
                      <a:endParaRPr lang="en-N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buNone/>
                      </a:pPr>
                      <a:r>
                        <a:rPr lang="en-US" sz="1200">
                          <a:effectLst/>
                        </a:rPr>
                        <a:t>Input bit</a:t>
                      </a:r>
                      <a:endParaRPr lang="en-N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buNone/>
                      </a:pPr>
                      <a:r>
                        <a:rPr lang="en-US" sz="1200">
                          <a:effectLst/>
                        </a:rPr>
                        <a:t>Chip Values (c0 c1)</a:t>
                      </a:r>
                      <a:endParaRPr lang="en-N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341434"/>
                  </a:ext>
                </a:extLst>
              </a:tr>
              <a:tr h="173355">
                <a:tc rowSpan="2">
                  <a:txBody>
                    <a:bodyPr/>
                    <a:lstStyle/>
                    <a:p>
                      <a:pPr>
                        <a:buNone/>
                      </a:pPr>
                      <a:r>
                        <a:rPr lang="en-US" sz="1200" dirty="0">
                          <a:effectLst/>
                        </a:rPr>
                        <a:t>K=even</a:t>
                      </a:r>
                      <a:endParaRPr lang="en-N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buNone/>
                      </a:pPr>
                      <a:r>
                        <a:rPr lang="en-US" sz="1200" dirty="0">
                          <a:effectLst/>
                        </a:rPr>
                        <a:t>0</a:t>
                      </a:r>
                      <a:endParaRPr lang="en-N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buNone/>
                      </a:pPr>
                      <a:r>
                        <a:rPr lang="en-US" sz="1200">
                          <a:effectLst/>
                        </a:rPr>
                        <a:t>0 0</a:t>
                      </a:r>
                      <a:endParaRPr lang="en-N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0350200"/>
                  </a:ext>
                </a:extLst>
              </a:tr>
              <a:tr h="173355">
                <a:tc vMerge="1">
                  <a:txBody>
                    <a:bodyPr/>
                    <a:lstStyle/>
                    <a:p>
                      <a:endParaRPr lang="en-GB"/>
                    </a:p>
                  </a:txBody>
                  <a:tcPr/>
                </a:tc>
                <a:tc>
                  <a:txBody>
                    <a:bodyPr/>
                    <a:lstStyle/>
                    <a:p>
                      <a:pPr algn="ctr">
                        <a:buNone/>
                      </a:pPr>
                      <a:r>
                        <a:rPr lang="en-US" sz="1200" dirty="0">
                          <a:effectLst/>
                        </a:rPr>
                        <a:t>1</a:t>
                      </a:r>
                      <a:endParaRPr lang="en-N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buNone/>
                      </a:pPr>
                      <a:r>
                        <a:rPr lang="en-US" sz="1200" b="1" dirty="0">
                          <a:effectLst/>
                        </a:rPr>
                        <a:t>0 1</a:t>
                      </a:r>
                      <a:endParaRPr lang="en-NO"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9964739"/>
                  </a:ext>
                </a:extLst>
              </a:tr>
              <a:tr h="173355">
                <a:tc rowSpan="2">
                  <a:txBody>
                    <a:bodyPr/>
                    <a:lstStyle/>
                    <a:p>
                      <a:pPr>
                        <a:buNone/>
                      </a:pPr>
                      <a:r>
                        <a:rPr lang="en-US" sz="1200">
                          <a:effectLst/>
                        </a:rPr>
                        <a:t>K=odd</a:t>
                      </a:r>
                      <a:endParaRPr lang="en-N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buNone/>
                      </a:pPr>
                      <a:r>
                        <a:rPr lang="en-US" sz="1200">
                          <a:effectLst/>
                        </a:rPr>
                        <a:t>0</a:t>
                      </a:r>
                      <a:endParaRPr lang="en-N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buNone/>
                      </a:pPr>
                      <a:r>
                        <a:rPr lang="en-US" sz="1200" dirty="0">
                          <a:effectLst/>
                        </a:rPr>
                        <a:t>1 1</a:t>
                      </a:r>
                      <a:endParaRPr lang="en-N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6277497"/>
                  </a:ext>
                </a:extLst>
              </a:tr>
              <a:tr h="173355">
                <a:tc vMerge="1">
                  <a:txBody>
                    <a:bodyPr/>
                    <a:lstStyle/>
                    <a:p>
                      <a:endParaRPr lang="en-GB"/>
                    </a:p>
                  </a:txBody>
                  <a:tcPr/>
                </a:tc>
                <a:tc>
                  <a:txBody>
                    <a:bodyPr/>
                    <a:lstStyle/>
                    <a:p>
                      <a:pPr algn="ctr">
                        <a:buNone/>
                      </a:pPr>
                      <a:r>
                        <a:rPr lang="en-US" sz="1200">
                          <a:effectLst/>
                        </a:rPr>
                        <a:t>1</a:t>
                      </a:r>
                      <a:endParaRPr lang="en-N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buNone/>
                      </a:pPr>
                      <a:r>
                        <a:rPr lang="en-US" sz="1200" b="1" dirty="0">
                          <a:effectLst/>
                        </a:rPr>
                        <a:t>1 0</a:t>
                      </a:r>
                      <a:endParaRPr lang="en-NO"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9101387"/>
                  </a:ext>
                </a:extLst>
              </a:tr>
            </a:tbl>
          </a:graphicData>
        </a:graphic>
      </p:graphicFrame>
    </p:spTree>
    <p:extLst>
      <p:ext uri="{BB962C8B-B14F-4D97-AF65-F5344CB8AC3E}">
        <p14:creationId xmlns:p14="http://schemas.microsoft.com/office/powerpoint/2010/main" val="936716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43F7A6-F1D1-03DB-E8FB-8D66BCEA2193}"/>
              </a:ext>
            </a:extLst>
          </p:cNvPr>
          <p:cNvSpPr>
            <a:spLocks noGrp="1"/>
          </p:cNvSpPr>
          <p:nvPr>
            <p:ph type="sldNum" idx="10"/>
          </p:nvPr>
        </p:nvSpPr>
        <p:spPr/>
        <p:txBody>
          <a:bodyPr/>
          <a:lstStyle/>
          <a:p>
            <a:pPr>
              <a:defRPr/>
            </a:pPr>
            <a:r>
              <a:rPr lang="en-US" altLang="en-US" dirty="0"/>
              <a:t>Slide </a:t>
            </a:r>
            <a:fld id="{0F04E8E9-279B-42CA-B6E8-61A287E0027B}" type="slidenum">
              <a:rPr lang="en-US" altLang="en-US" smtClean="0"/>
              <a:pPr>
                <a:defRPr/>
              </a:pPr>
              <a:t>4</a:t>
            </a:fld>
            <a:endParaRPr lang="en-US" altLang="en-US" dirty="0"/>
          </a:p>
        </p:txBody>
      </p:sp>
      <p:sp>
        <p:nvSpPr>
          <p:cNvPr id="3" name="Title 2">
            <a:extLst>
              <a:ext uri="{FF2B5EF4-FFF2-40B4-BE49-F238E27FC236}">
                <a16:creationId xmlns:a16="http://schemas.microsoft.com/office/drawing/2014/main" id="{C7B5D088-569D-D587-235C-7421F3BF4487}"/>
              </a:ext>
            </a:extLst>
          </p:cNvPr>
          <p:cNvSpPr>
            <a:spLocks noGrp="1"/>
          </p:cNvSpPr>
          <p:nvPr>
            <p:ph type="title"/>
          </p:nvPr>
        </p:nvSpPr>
        <p:spPr/>
        <p:txBody>
          <a:bodyPr/>
          <a:lstStyle/>
          <a:p>
            <a:r>
              <a:rPr lang="en-GB" dirty="0"/>
              <a:t>STF Demodulation</a:t>
            </a:r>
          </a:p>
        </p:txBody>
      </p:sp>
      <mc:AlternateContent xmlns:mc="http://schemas.openxmlformats.org/markup-compatibility/2006" xmlns:a14="http://schemas.microsoft.com/office/drawing/2010/main">
        <mc:Choice Requires="a14">
          <p:sp>
            <p:nvSpPr>
              <p:cNvPr id="5" name="Content Placeholder 2">
                <a:extLst>
                  <a:ext uri="{FF2B5EF4-FFF2-40B4-BE49-F238E27FC236}">
                    <a16:creationId xmlns:a16="http://schemas.microsoft.com/office/drawing/2014/main" id="{9FD1340F-4769-12D8-B137-A89CB8BDF715}"/>
                  </a:ext>
                </a:extLst>
              </p:cNvPr>
              <p:cNvSpPr txBox="1">
                <a:spLocks/>
              </p:cNvSpPr>
              <p:nvPr/>
            </p:nvSpPr>
            <p:spPr>
              <a:xfrm>
                <a:off x="689768" y="3108636"/>
                <a:ext cx="7764463" cy="2707376"/>
              </a:xfrm>
              <a:prstGeom prst="rect">
                <a:avLst/>
              </a:prstGeom>
            </p:spPr>
            <p:txBody>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0" indent="0"/>
                <a:r>
                  <a:rPr lang="en-GB" sz="1200" kern="0" dirty="0"/>
                  <a:t>There are multiple methods to demodulate the generated waveform, this slide set just presents one simple alternative </a:t>
                </a:r>
              </a:p>
              <a:p>
                <a:pPr marL="285750" indent="-285750">
                  <a:buFont typeface="Arial" panose="020B0604020202020204" pitchFamily="34" charset="0"/>
                  <a:buChar char="•"/>
                </a:pPr>
                <a:r>
                  <a:rPr lang="en-GB" sz="1200" kern="0" dirty="0"/>
                  <a:t>Analog frontend</a:t>
                </a:r>
              </a:p>
              <a:p>
                <a:pPr marL="285750" indent="-285750">
                  <a:buFont typeface="Arial" panose="020B0604020202020204" pitchFamily="34" charset="0"/>
                  <a:buChar char="•"/>
                </a:pPr>
                <a:r>
                  <a:rPr lang="en-GB" sz="1200" kern="0" dirty="0"/>
                  <a:t>ADC</a:t>
                </a:r>
              </a:p>
              <a:p>
                <a:pPr marL="285750" indent="-285750">
                  <a:buFont typeface="Arial" panose="020B0604020202020204" pitchFamily="34" charset="0"/>
                  <a:buChar char="•"/>
                </a:pPr>
                <a:r>
                  <a:rPr lang="en-GB" sz="1200" kern="0" dirty="0"/>
                  <a:t>Wide Channel filter adapted to the overall signal BW (O1: 1000 kHz, O2: 500 kHz, etc)</a:t>
                </a:r>
              </a:p>
              <a:p>
                <a:pPr marL="285750" indent="-285750">
                  <a:buFont typeface="Arial" panose="020B0604020202020204" pitchFamily="34" charset="0"/>
                  <a:buChar char="•"/>
                </a:pPr>
                <a:r>
                  <a:rPr lang="en-GB" sz="1200" kern="0" dirty="0"/>
                  <a:t>An STF mixer undoing the modulation operation: </a:t>
                </a:r>
                <a14:m>
                  <m:oMath xmlns:m="http://schemas.openxmlformats.org/officeDocument/2006/math">
                    <m:sSup>
                      <m:sSupPr>
                        <m:ctrlPr>
                          <a:rPr lang="en-US" sz="1200" i="1" kern="0">
                            <a:latin typeface="Cambria Math" panose="02040503050406030204" pitchFamily="18" charset="0"/>
                          </a:rPr>
                        </m:ctrlPr>
                      </m:sSupPr>
                      <m:e>
                        <m:r>
                          <a:rPr lang="en-US" sz="1200" i="1" kern="0">
                            <a:latin typeface="Cambria Math" panose="02040503050406030204" pitchFamily="18" charset="0"/>
                          </a:rPr>
                          <m:t>𝑒</m:t>
                        </m:r>
                      </m:e>
                      <m:sup>
                        <m:r>
                          <a:rPr lang="en-US" sz="1200" b="0" i="1" kern="0" smtClean="0">
                            <a:latin typeface="Cambria Math" panose="02040503050406030204" pitchFamily="18" charset="0"/>
                          </a:rPr>
                          <m:t>−</m:t>
                        </m:r>
                        <m:r>
                          <a:rPr lang="en-US" sz="1200" i="1" kern="0">
                            <a:latin typeface="Cambria Math" panose="02040503050406030204" pitchFamily="18" charset="0"/>
                          </a:rPr>
                          <m:t>𝑗</m:t>
                        </m:r>
                        <m:d>
                          <m:dPr>
                            <m:ctrlPr>
                              <a:rPr lang="en-US" sz="1200" i="1" kern="0">
                                <a:latin typeface="Cambria Math" panose="02040503050406030204" pitchFamily="18" charset="0"/>
                              </a:rPr>
                            </m:ctrlPr>
                          </m:dPr>
                          <m:e>
                            <m:r>
                              <a:rPr lang="en-US" sz="1200" i="1" kern="0">
                                <a:latin typeface="Cambria Math" panose="02040503050406030204" pitchFamily="18" charset="0"/>
                              </a:rPr>
                              <m:t>2</m:t>
                            </m:r>
                            <m:r>
                              <a:rPr lang="en-US" sz="1200" i="1" kern="0">
                                <a:latin typeface="Cambria Math" panose="02040503050406030204" pitchFamily="18" charset="0"/>
                              </a:rPr>
                              <m:t>𝜋</m:t>
                            </m:r>
                            <m:sSub>
                              <m:sSubPr>
                                <m:ctrlPr>
                                  <a:rPr lang="en-US" sz="1200" i="1" kern="0">
                                    <a:latin typeface="Cambria Math" panose="02040503050406030204" pitchFamily="18" charset="0"/>
                                  </a:rPr>
                                </m:ctrlPr>
                              </m:sSubPr>
                              <m:e>
                                <m:r>
                                  <a:rPr lang="en-US" sz="1200" i="1" kern="0">
                                    <a:latin typeface="Cambria Math" panose="02040503050406030204" pitchFamily="18" charset="0"/>
                                  </a:rPr>
                                  <m:t>𝑘</m:t>
                                </m:r>
                              </m:e>
                              <m:sub>
                                <m:r>
                                  <a:rPr lang="en-US" sz="1200" i="1" kern="0">
                                    <a:latin typeface="Cambria Math" panose="02040503050406030204" pitchFamily="18" charset="0"/>
                                  </a:rPr>
                                  <m:t>𝑠𝑡𝑓</m:t>
                                </m:r>
                              </m:sub>
                            </m:sSub>
                            <m:r>
                              <a:rPr lang="en-US" sz="1200" i="1" kern="0">
                                <a:latin typeface="Cambria Math" panose="02040503050406030204" pitchFamily="18" charset="0"/>
                              </a:rPr>
                              <m:t>𝑛</m:t>
                            </m:r>
                          </m:e>
                        </m:d>
                      </m:sup>
                    </m:sSup>
                  </m:oMath>
                </a14:m>
                <a:endParaRPr lang="en-GB" sz="1200" kern="0" dirty="0"/>
              </a:p>
              <a:p>
                <a:pPr marL="285750" indent="-285750">
                  <a:buFont typeface="Arial" panose="020B0604020202020204" pitchFamily="34" charset="0"/>
                  <a:buChar char="•"/>
                </a:pPr>
                <a:r>
                  <a:rPr lang="en-GB" sz="1200" kern="0" dirty="0"/>
                  <a:t>A narrow channel filter adapted to the sub-carrier signal BW (</a:t>
                </a:r>
                <a:r>
                  <a:rPr lang="en-GB" sz="1200" kern="0" dirty="0" err="1"/>
                  <a:t>SymDur</a:t>
                </a:r>
                <a:r>
                  <a:rPr lang="en-GB" sz="1200" kern="0" dirty="0"/>
                  <a:t> = 120 us -&gt; ~10 kHz)</a:t>
                </a:r>
              </a:p>
              <a:p>
                <a:pPr marL="285750" indent="-285750">
                  <a:buFont typeface="Arial" panose="020B0604020202020204" pitchFamily="34" charset="0"/>
                  <a:buChar char="•"/>
                </a:pPr>
                <a:r>
                  <a:rPr lang="en-GB" sz="1200" kern="0" dirty="0"/>
                  <a:t>A </a:t>
                </a:r>
                <a:r>
                  <a:rPr lang="en-GB" sz="1200" kern="0" dirty="0" err="1"/>
                  <a:t>SymDur</a:t>
                </a:r>
                <a:r>
                  <a:rPr lang="en-GB" sz="1200" kern="0" dirty="0"/>
                  <a:t> Delay element</a:t>
                </a:r>
              </a:p>
              <a:p>
                <a:pPr marL="285750" indent="-285750">
                  <a:buFont typeface="Arial" panose="020B0604020202020204" pitchFamily="34" charset="0"/>
                  <a:buChar char="•"/>
                </a:pPr>
                <a:r>
                  <a:rPr lang="en-GB" sz="1200" kern="0" dirty="0"/>
                  <a:t>A complex multiplication of the signal with a delayed version of itself, undoing the DSSS operation</a:t>
                </a:r>
              </a:p>
              <a:p>
                <a:pPr marL="285750" indent="-285750">
                  <a:buFont typeface="Arial" panose="020B0604020202020204" pitchFamily="34" charset="0"/>
                  <a:buChar char="•"/>
                </a:pPr>
                <a:r>
                  <a:rPr lang="en-GB" sz="1200" kern="0" dirty="0"/>
                  <a:t>The 64-symbol correlation with the reference, using soft samples from the previous operation</a:t>
                </a:r>
              </a:p>
              <a:p>
                <a:pPr marL="285750" indent="-285750">
                  <a:buFont typeface="Arial" panose="020B0604020202020204" pitchFamily="34" charset="0"/>
                  <a:buChar char="•"/>
                </a:pPr>
                <a:r>
                  <a:rPr lang="en-GB" sz="1200" kern="0" dirty="0"/>
                  <a:t>The frequency offset tolerance can be adapted to the system performance needs; if wider tolerance is required several parallel branches of the narrow filters and correlators can be employed</a:t>
                </a:r>
              </a:p>
            </p:txBody>
          </p:sp>
        </mc:Choice>
        <mc:Fallback xmlns="">
          <p:sp>
            <p:nvSpPr>
              <p:cNvPr id="5" name="Content Placeholder 2">
                <a:extLst>
                  <a:ext uri="{FF2B5EF4-FFF2-40B4-BE49-F238E27FC236}">
                    <a16:creationId xmlns:a16="http://schemas.microsoft.com/office/drawing/2014/main" id="{9FD1340F-4769-12D8-B137-A89CB8BDF715}"/>
                  </a:ext>
                </a:extLst>
              </p:cNvPr>
              <p:cNvSpPr txBox="1">
                <a:spLocks noRot="1" noChangeAspect="1" noMove="1" noResize="1" noEditPoints="1" noAdjustHandles="1" noChangeArrowheads="1" noChangeShapeType="1" noTextEdit="1"/>
              </p:cNvSpPr>
              <p:nvPr/>
            </p:nvSpPr>
            <p:spPr>
              <a:xfrm>
                <a:off x="689768" y="3108636"/>
                <a:ext cx="7764463" cy="2707376"/>
              </a:xfrm>
              <a:prstGeom prst="rect">
                <a:avLst/>
              </a:prstGeom>
              <a:blipFill>
                <a:blip r:embed="rId2"/>
                <a:stretch>
                  <a:fillRect b="-21495"/>
                </a:stretch>
              </a:blipFill>
            </p:spPr>
            <p:txBody>
              <a:bodyPr/>
              <a:lstStyle/>
              <a:p>
                <a:r>
                  <a:rPr lang="en-GB">
                    <a:noFill/>
                  </a:rPr>
                  <a:t> </a:t>
                </a:r>
              </a:p>
            </p:txBody>
          </p:sp>
        </mc:Fallback>
      </mc:AlternateContent>
      <p:pic>
        <p:nvPicPr>
          <p:cNvPr id="2052" name="Picture 4">
            <a:extLst>
              <a:ext uri="{FF2B5EF4-FFF2-40B4-BE49-F238E27FC236}">
                <a16:creationId xmlns:a16="http://schemas.microsoft.com/office/drawing/2014/main" id="{A3B7D782-8EF4-EED5-8997-397BCC5DA8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55825"/>
            <a:ext cx="9144000" cy="149383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blue lines on a white background&#10;&#10;AI-generated content may be incorrect.">
            <a:extLst>
              <a:ext uri="{FF2B5EF4-FFF2-40B4-BE49-F238E27FC236}">
                <a16:creationId xmlns:a16="http://schemas.microsoft.com/office/drawing/2014/main" id="{8D60F2D2-F926-5086-72EE-57AB9677F783}"/>
              </a:ext>
            </a:extLst>
          </p:cNvPr>
          <p:cNvPicPr>
            <a:picLocks noChangeAspect="1"/>
          </p:cNvPicPr>
          <p:nvPr/>
        </p:nvPicPr>
        <p:blipFill>
          <a:blip r:embed="rId4"/>
          <a:stretch>
            <a:fillRect/>
          </a:stretch>
        </p:blipFill>
        <p:spPr>
          <a:xfrm>
            <a:off x="7087884" y="1062831"/>
            <a:ext cx="2033935" cy="584163"/>
          </a:xfrm>
          <a:prstGeom prst="rect">
            <a:avLst/>
          </a:prstGeom>
        </p:spPr>
      </p:pic>
    </p:spTree>
    <p:extLst>
      <p:ext uri="{BB962C8B-B14F-4D97-AF65-F5344CB8AC3E}">
        <p14:creationId xmlns:p14="http://schemas.microsoft.com/office/powerpoint/2010/main" val="407658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324B383-599A-F50F-B799-C914F9D3B448}"/>
              </a:ext>
            </a:extLst>
          </p:cNvPr>
          <p:cNvSpPr>
            <a:spLocks noGrp="1"/>
          </p:cNvSpPr>
          <p:nvPr>
            <p:ph type="sldNum" idx="10"/>
          </p:nvPr>
        </p:nvSpPr>
        <p:spPr/>
        <p:txBody>
          <a:bodyPr/>
          <a:lstStyle/>
          <a:p>
            <a:pPr>
              <a:defRPr/>
            </a:pPr>
            <a:r>
              <a:rPr lang="en-US" altLang="en-US" dirty="0"/>
              <a:t>Slide </a:t>
            </a:r>
            <a:fld id="{0F04E8E9-279B-42CA-B6E8-61A287E0027B}" type="slidenum">
              <a:rPr lang="en-US" altLang="en-US" smtClean="0"/>
              <a:pPr>
                <a:defRPr/>
              </a:pPr>
              <a:t>5</a:t>
            </a:fld>
            <a:endParaRPr lang="en-US" altLang="en-US" dirty="0"/>
          </a:p>
        </p:txBody>
      </p:sp>
      <p:sp>
        <p:nvSpPr>
          <p:cNvPr id="3" name="Title 2">
            <a:extLst>
              <a:ext uri="{FF2B5EF4-FFF2-40B4-BE49-F238E27FC236}">
                <a16:creationId xmlns:a16="http://schemas.microsoft.com/office/drawing/2014/main" id="{36E4B6EF-AC7D-A7D4-5E78-CAD0321CB99F}"/>
              </a:ext>
            </a:extLst>
          </p:cNvPr>
          <p:cNvSpPr>
            <a:spLocks noGrp="1"/>
          </p:cNvSpPr>
          <p:nvPr>
            <p:ph type="title"/>
          </p:nvPr>
        </p:nvSpPr>
        <p:spPr/>
        <p:txBody>
          <a:bodyPr/>
          <a:lstStyle/>
          <a:p>
            <a:r>
              <a:rPr lang="en-GB" dirty="0"/>
              <a:t>STF Demodulation</a:t>
            </a:r>
          </a:p>
        </p:txBody>
      </p:sp>
      <p:sp>
        <p:nvSpPr>
          <p:cNvPr id="4" name="Content Placeholder 2">
            <a:extLst>
              <a:ext uri="{FF2B5EF4-FFF2-40B4-BE49-F238E27FC236}">
                <a16:creationId xmlns:a16="http://schemas.microsoft.com/office/drawing/2014/main" id="{7311CDB0-092E-04DF-B2A0-516D56284321}"/>
              </a:ext>
            </a:extLst>
          </p:cNvPr>
          <p:cNvSpPr txBox="1">
            <a:spLocks/>
          </p:cNvSpPr>
          <p:nvPr/>
        </p:nvSpPr>
        <p:spPr>
          <a:xfrm>
            <a:off x="896491" y="4293096"/>
            <a:ext cx="7482631" cy="1666932"/>
          </a:xfrm>
          <a:prstGeom prst="rect">
            <a:avLst/>
          </a:prstGeom>
        </p:spPr>
        <p:txBody>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0" indent="0"/>
            <a:endParaRPr lang="en-GB" sz="1400" kern="0" dirty="0"/>
          </a:p>
        </p:txBody>
      </p:sp>
      <p:pic>
        <p:nvPicPr>
          <p:cNvPr id="6" name="Picture 5" descr="A graph with blue lines&#10;&#10;AI-generated content may be incorrect.">
            <a:extLst>
              <a:ext uri="{FF2B5EF4-FFF2-40B4-BE49-F238E27FC236}">
                <a16:creationId xmlns:a16="http://schemas.microsoft.com/office/drawing/2014/main" id="{201124A3-0518-5F11-BBAF-3D741DF4FA19}"/>
              </a:ext>
            </a:extLst>
          </p:cNvPr>
          <p:cNvPicPr>
            <a:picLocks noChangeAspect="1"/>
          </p:cNvPicPr>
          <p:nvPr/>
        </p:nvPicPr>
        <p:blipFill>
          <a:blip r:embed="rId2"/>
          <a:stretch>
            <a:fillRect/>
          </a:stretch>
        </p:blipFill>
        <p:spPr>
          <a:xfrm>
            <a:off x="467544" y="1439863"/>
            <a:ext cx="7772400" cy="2787072"/>
          </a:xfrm>
          <a:prstGeom prst="rect">
            <a:avLst/>
          </a:prstGeom>
        </p:spPr>
      </p:pic>
      <p:sp>
        <p:nvSpPr>
          <p:cNvPr id="7" name="Content Placeholder 2">
            <a:extLst>
              <a:ext uri="{FF2B5EF4-FFF2-40B4-BE49-F238E27FC236}">
                <a16:creationId xmlns:a16="http://schemas.microsoft.com/office/drawing/2014/main" id="{298D38BF-122D-0B7C-98B0-EBE26E050190}"/>
              </a:ext>
            </a:extLst>
          </p:cNvPr>
          <p:cNvSpPr txBox="1">
            <a:spLocks/>
          </p:cNvSpPr>
          <p:nvPr/>
        </p:nvSpPr>
        <p:spPr>
          <a:xfrm>
            <a:off x="689768" y="4226934"/>
            <a:ext cx="7764463" cy="1589077"/>
          </a:xfrm>
          <a:prstGeom prst="rect">
            <a:avLst/>
          </a:prstGeom>
        </p:spPr>
        <p:txBody>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0" indent="0"/>
            <a:r>
              <a:rPr lang="en-US" sz="1200" kern="0" dirty="0"/>
              <a:t>Autocorrelation properties of the proposed STF</a:t>
            </a:r>
          </a:p>
          <a:p>
            <a:pPr marL="285750" indent="-285750">
              <a:buFont typeface="Arial" panose="020B0604020202020204" pitchFamily="34" charset="0"/>
              <a:buChar char="•"/>
            </a:pPr>
            <a:r>
              <a:rPr lang="en-US" sz="1200" kern="0" dirty="0"/>
              <a:t>Secondary peak is more than 15 dB below the main peak</a:t>
            </a:r>
          </a:p>
          <a:p>
            <a:pPr marL="285750" indent="-285750">
              <a:buFont typeface="Arial" panose="020B0604020202020204" pitchFamily="34" charset="0"/>
              <a:buChar char="•"/>
            </a:pPr>
            <a:r>
              <a:rPr lang="en-US" sz="1200" kern="0" dirty="0"/>
              <a:t>Allows robust detection of the STF even for low SNR conditions</a:t>
            </a:r>
          </a:p>
          <a:p>
            <a:pPr marL="285750" indent="-285750">
              <a:buFont typeface="Arial" panose="020B0604020202020204" pitchFamily="34" charset="0"/>
              <a:buChar char="•"/>
            </a:pPr>
            <a:r>
              <a:rPr lang="en-US" sz="1200" kern="0" dirty="0"/>
              <a:t>Does not limit the overall PER of the packet reception</a:t>
            </a:r>
            <a:endParaRPr lang="en-GB" sz="1200" kern="0" dirty="0"/>
          </a:p>
        </p:txBody>
      </p:sp>
    </p:spTree>
    <p:extLst>
      <p:ext uri="{BB962C8B-B14F-4D97-AF65-F5344CB8AC3E}">
        <p14:creationId xmlns:p14="http://schemas.microsoft.com/office/powerpoint/2010/main" val="1653102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3C9C2-E1FE-6190-F845-DACAC7FA124F}"/>
              </a:ext>
            </a:extLst>
          </p:cNvPr>
          <p:cNvSpPr>
            <a:spLocks noGrp="1"/>
          </p:cNvSpPr>
          <p:nvPr>
            <p:ph type="title"/>
          </p:nvPr>
        </p:nvSpPr>
        <p:spPr/>
        <p:txBody>
          <a:bodyPr/>
          <a:lstStyle/>
          <a:p>
            <a:r>
              <a:rPr lang="en-GB" dirty="0"/>
              <a:t>Conclusions</a:t>
            </a:r>
          </a:p>
        </p:txBody>
      </p:sp>
      <p:sp>
        <p:nvSpPr>
          <p:cNvPr id="3" name="Content Placeholder 2">
            <a:extLst>
              <a:ext uri="{FF2B5EF4-FFF2-40B4-BE49-F238E27FC236}">
                <a16:creationId xmlns:a16="http://schemas.microsoft.com/office/drawing/2014/main" id="{C964A8A7-F4FF-7F1A-9FA8-ED41E1F1E1E1}"/>
              </a:ext>
            </a:extLst>
          </p:cNvPr>
          <p:cNvSpPr>
            <a:spLocks noGrp="1"/>
          </p:cNvSpPr>
          <p:nvPr>
            <p:ph idx="1"/>
          </p:nvPr>
        </p:nvSpPr>
        <p:spPr/>
        <p:txBody>
          <a:bodyPr/>
          <a:lstStyle/>
          <a:p>
            <a:pPr marL="0" indent="0"/>
            <a:endParaRPr lang="en-GB" sz="2400" dirty="0"/>
          </a:p>
          <a:p>
            <a:pPr marL="0" indent="0"/>
            <a:r>
              <a:rPr lang="en-GB" sz="2400" dirty="0"/>
              <a:t>This material presents a simple synchronization scheme for the proposed STF sequence</a:t>
            </a:r>
          </a:p>
          <a:p>
            <a:pPr marL="0" indent="0"/>
            <a:r>
              <a:rPr lang="en-GB" sz="2400" dirty="0"/>
              <a:t>The HW requirements of this proposal are limited and allow low-cost implementations to exist</a:t>
            </a:r>
          </a:p>
          <a:p>
            <a:pPr marL="0" indent="0"/>
            <a:endParaRPr lang="en-GB" sz="2000" dirty="0"/>
          </a:p>
        </p:txBody>
      </p:sp>
      <p:sp>
        <p:nvSpPr>
          <p:cNvPr id="4" name="Slide Number Placeholder 3">
            <a:extLst>
              <a:ext uri="{FF2B5EF4-FFF2-40B4-BE49-F238E27FC236}">
                <a16:creationId xmlns:a16="http://schemas.microsoft.com/office/drawing/2014/main" id="{2BCF5232-0389-1147-0009-2AC9A4BF8136}"/>
              </a:ext>
            </a:extLst>
          </p:cNvPr>
          <p:cNvSpPr>
            <a:spLocks noGrp="1"/>
          </p:cNvSpPr>
          <p:nvPr>
            <p:ph type="sldNum" idx="10"/>
          </p:nvPr>
        </p:nvSpPr>
        <p:spPr/>
        <p:txBody>
          <a:bodyPr/>
          <a:lstStyle/>
          <a:p>
            <a:pPr>
              <a:defRPr/>
            </a:pPr>
            <a:r>
              <a:rPr lang="en-US" altLang="en-US" dirty="0"/>
              <a:t>Slide </a:t>
            </a:r>
            <a:fld id="{5DD27314-9434-4B6F-80C2-AAC402118CDA}" type="slidenum">
              <a:rPr lang="en-US" altLang="en-US" smtClean="0"/>
              <a:pPr>
                <a:defRPr/>
              </a:pPr>
              <a:t>6</a:t>
            </a:fld>
            <a:endParaRPr lang="en-US" altLang="en-US" dirty="0"/>
          </a:p>
        </p:txBody>
      </p:sp>
    </p:spTree>
    <p:extLst>
      <p:ext uri="{BB962C8B-B14F-4D97-AF65-F5344CB8AC3E}">
        <p14:creationId xmlns:p14="http://schemas.microsoft.com/office/powerpoint/2010/main" val="417334251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120943</TotalTime>
  <Words>558</Words>
  <Application>Microsoft Office PowerPoint</Application>
  <PresentationFormat>On-screen Show (4:3)</PresentationFormat>
  <Paragraphs>75</Paragraphs>
  <Slides>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 Unicode MS</vt:lpstr>
      <vt:lpstr>MS Gothic</vt:lpstr>
      <vt:lpstr>ＭＳ Ｐゴシック</vt:lpstr>
      <vt:lpstr>ＭＳ Ｐゴシック</vt:lpstr>
      <vt:lpstr>Arial</vt:lpstr>
      <vt:lpstr>Calibri</vt:lpstr>
      <vt:lpstr>Cambria Math</vt:lpstr>
      <vt:lpstr>Times New Roman</vt:lpstr>
      <vt:lpstr>Office Theme</vt:lpstr>
      <vt:lpstr>PowerPoint Presentation</vt:lpstr>
      <vt:lpstr>STF Modulation</vt:lpstr>
      <vt:lpstr>STF Modulation</vt:lpstr>
      <vt:lpstr>STF Demodulation</vt:lpstr>
      <vt:lpstr>STF Demodulation</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dc:title>
  <dc:subject/>
  <dc:creator>ben@blindcreek.com</dc:creator>
  <cp:keywords/>
  <dc:description/>
  <cp:lastModifiedBy>Almholt, Thomas</cp:lastModifiedBy>
  <cp:revision>549</cp:revision>
  <cp:lastPrinted>2000-03-07T00:55:37Z</cp:lastPrinted>
  <dcterms:created xsi:type="dcterms:W3CDTF">2016-01-17T22:48:36Z</dcterms:created>
  <dcterms:modified xsi:type="dcterms:W3CDTF">2025-09-17T18:35:05Z</dcterms:modified>
  <cp:category/>
</cp:coreProperties>
</file>