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259" r:id="rId2"/>
    <p:sldId id="2366" r:id="rId3"/>
    <p:sldId id="2372" r:id="rId4"/>
    <p:sldId id="290" r:id="rId5"/>
    <p:sldId id="2369" r:id="rId6"/>
    <p:sldId id="2376" r:id="rId7"/>
    <p:sldId id="2375" r:id="rId8"/>
    <p:sldId id="2370" r:id="rId9"/>
    <p:sldId id="2380" r:id="rId10"/>
    <p:sldId id="2381" r:id="rId11"/>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2376"/>
            <p14:sldId id="2375"/>
            <p14:sldId id="2370"/>
          </p14:sldIdLst>
        </p14:section>
        <p14:section name="Closing Slide" id="{17524BA6-C3AC-EE4D-BA9D-E46A8CDB0646}">
          <p14:sldIdLst>
            <p14:sldId id="2380"/>
          </p14:sldIdLst>
        </p14:section>
        <p14:section name="Closing Slide" id="{93BBBE01-B476-4A41-BA2B-A39C8B535ECD}">
          <p14:sldIdLst>
            <p14:sldId id="23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B4613B-2E32-424D-A6C9-9DE9AFE0E6D8}" v="1" dt="2025-09-19T01:28:43.8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5" autoAdjust="0"/>
    <p:restoredTop sz="95742" autoAdjust="0"/>
  </p:normalViewPr>
  <p:slideViewPr>
    <p:cSldViewPr>
      <p:cViewPr varScale="1">
        <p:scale>
          <a:sx n="76" d="100"/>
          <a:sy n="76" d="100"/>
        </p:scale>
        <p:origin x="51" y="26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8CB9D304-1A1F-4AF5-91B7-32E3559C450B}"/>
    <pc:docChg chg="addSld modSld">
      <pc:chgData name="Phil Beecher" userId="8e59e9d451c39ba5" providerId="LiveId" clId="{8CB9D304-1A1F-4AF5-91B7-32E3559C450B}" dt="2025-09-19T01:29:40.719" v="12" actId="1076"/>
      <pc:docMkLst>
        <pc:docMk/>
      </pc:docMkLst>
      <pc:sldChg chg="modSp add mod">
        <pc:chgData name="Phil Beecher" userId="8e59e9d451c39ba5" providerId="LiveId" clId="{8CB9D304-1A1F-4AF5-91B7-32E3559C450B}" dt="2025-09-19T01:29:40.719" v="12" actId="1076"/>
        <pc:sldMkLst>
          <pc:docMk/>
          <pc:sldMk cId="2050078683" sldId="2381"/>
        </pc:sldMkLst>
        <pc:spChg chg="mod">
          <ac:chgData name="Phil Beecher" userId="8e59e9d451c39ba5" providerId="LiveId" clId="{8CB9D304-1A1F-4AF5-91B7-32E3559C450B}" dt="2025-09-19T01:29:40.719" v="12" actId="1076"/>
          <ac:spMkLst>
            <pc:docMk/>
            <pc:sldMk cId="2050078683" sldId="2381"/>
            <ac:spMk id="21509" creationId="{E28A45F6-4082-4C60-A96A-0F7E33C65613}"/>
          </ac:spMkLst>
        </pc:spChg>
        <pc:spChg chg="mod">
          <ac:chgData name="Phil Beecher" userId="8e59e9d451c39ba5" providerId="LiveId" clId="{8CB9D304-1A1F-4AF5-91B7-32E3559C450B}" dt="2025-09-19T01:29:27.507" v="11" actId="6549"/>
          <ac:spMkLst>
            <pc:docMk/>
            <pc:sldMk cId="2050078683" sldId="2381"/>
            <ac:spMk id="21510" creationId="{9FFCB247-8CF7-142A-E26B-0F33BFC44F9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September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September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671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739C4-ED50-4EC0-E033-97660357EDF8}"/>
            </a:ext>
          </a:extLst>
        </p:cNvPr>
        <p:cNvGrpSpPr/>
        <p:nvPr/>
      </p:nvGrpSpPr>
      <p:grpSpPr>
        <a:xfrm>
          <a:off x="0" y="0"/>
          <a:ext cx="0" cy="0"/>
          <a:chOff x="0" y="0"/>
          <a:chExt cx="0" cy="0"/>
        </a:xfrm>
      </p:grpSpPr>
      <p:sp>
        <p:nvSpPr>
          <p:cNvPr id="22529" name="Rectangle 2">
            <a:extLst>
              <a:ext uri="{FF2B5EF4-FFF2-40B4-BE49-F238E27FC236}">
                <a16:creationId xmlns:a16="http://schemas.microsoft.com/office/drawing/2014/main" id="{E29D0B6B-0988-08EC-9C72-6CBD3BDA6338}"/>
              </a:ext>
            </a:extLst>
          </p:cNvPr>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a:extLst>
              <a:ext uri="{FF2B5EF4-FFF2-40B4-BE49-F238E27FC236}">
                <a16:creationId xmlns:a16="http://schemas.microsoft.com/office/drawing/2014/main" id="{1491DECD-4E2D-4DCC-8FB5-42FF3C798938}"/>
              </a:ext>
            </a:extLst>
          </p:cNvPr>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a:extLst>
              <a:ext uri="{FF2B5EF4-FFF2-40B4-BE49-F238E27FC236}">
                <a16:creationId xmlns:a16="http://schemas.microsoft.com/office/drawing/2014/main" id="{10AAE882-21B0-B0B8-EA79-6C486CCB53A4}"/>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a:t>
            </a:fld>
            <a:endParaRPr lang="en-US"/>
          </a:p>
        </p:txBody>
      </p:sp>
      <p:sp>
        <p:nvSpPr>
          <p:cNvPr id="22532" name="Rectangle 3">
            <a:extLst>
              <a:ext uri="{FF2B5EF4-FFF2-40B4-BE49-F238E27FC236}">
                <a16:creationId xmlns:a16="http://schemas.microsoft.com/office/drawing/2014/main" id="{CD0D73C4-727C-EF73-7F7A-FB2629F39C06}"/>
              </a:ext>
            </a:extLst>
          </p:cNvPr>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September 25</a:t>
            </a:fld>
            <a:endParaRPr lang="en-US" sz="1400" b="1"/>
          </a:p>
        </p:txBody>
      </p:sp>
      <p:sp>
        <p:nvSpPr>
          <p:cNvPr id="22533" name="Rectangle 7">
            <a:extLst>
              <a:ext uri="{FF2B5EF4-FFF2-40B4-BE49-F238E27FC236}">
                <a16:creationId xmlns:a16="http://schemas.microsoft.com/office/drawing/2014/main" id="{C09C2988-DB8A-45AE-B9F8-E80385CFB063}"/>
              </a:ext>
            </a:extLst>
          </p:cNvPr>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a:t>
            </a:fld>
            <a:endParaRPr lang="en-US"/>
          </a:p>
        </p:txBody>
      </p:sp>
      <p:sp>
        <p:nvSpPr>
          <p:cNvPr id="22534" name="Rectangle 2">
            <a:extLst>
              <a:ext uri="{FF2B5EF4-FFF2-40B4-BE49-F238E27FC236}">
                <a16:creationId xmlns:a16="http://schemas.microsoft.com/office/drawing/2014/main" id="{AC8094AF-6D28-67C6-4FB7-BFB95605B29D}"/>
              </a:ext>
            </a:extLst>
          </p:cNvPr>
          <p:cNvSpPr>
            <a:spLocks noGrp="1" noRot="1" noChangeAspect="1" noChangeArrowheads="1" noTextEdit="1"/>
          </p:cNvSpPr>
          <p:nvPr>
            <p:ph type="sldImg"/>
          </p:nvPr>
        </p:nvSpPr>
        <p:spPr>
          <a:xfrm>
            <a:off x="387350" y="701675"/>
            <a:ext cx="6164263" cy="3468688"/>
          </a:xfrm>
          <a:ln/>
        </p:spPr>
      </p:sp>
      <p:sp>
        <p:nvSpPr>
          <p:cNvPr id="22535" name="Rectangle 3">
            <a:extLst>
              <a:ext uri="{FF2B5EF4-FFF2-40B4-BE49-F238E27FC236}">
                <a16:creationId xmlns:a16="http://schemas.microsoft.com/office/drawing/2014/main" id="{80EB0563-5299-FC0D-C997-2BF79486493C}"/>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32446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 IEEE 802.15-</a:t>
            </a:r>
            <a:r>
              <a:rPr lang="en-GB" sz="1400" b="0" i="0" kern="1200" dirty="0">
                <a:solidFill>
                  <a:schemeClr val="tx1"/>
                </a:solidFill>
                <a:effectLst/>
                <a:latin typeface="+mj-lt"/>
                <a:ea typeface="ＭＳ Ｐゴシック" charset="0"/>
                <a:cs typeface="ＭＳ Ｐゴシック" charset="0"/>
              </a:rPr>
              <a:t>25-0475-01</a:t>
            </a:r>
            <a:r>
              <a:rPr lang="en-US" sz="1400" b="0" dirty="0">
                <a:latin typeface="+mj-lt"/>
                <a:cs typeface="Calibri" panose="020F0502020204030204" pitchFamily="34" charset="0"/>
              </a:rPr>
              <a:t>-0mag</a:t>
            </a: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September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5/dcn/23/15-23-0506-06-0mag-typical-tg-and-wg-motions.pptx"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mentor.ieee.org/802.15/dcn/25/15-25-0478-00-0mag-maintenance-items-for-802-15-4-2024.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[SCM Agenda</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 Opening / Closing Report for July 2025 Session]	</a:t>
            </a:r>
          </a:p>
          <a:p>
            <a:pPr eaLnBrk="0" hangingPunct="0">
              <a:defRPr/>
            </a:pPr>
            <a:r>
              <a:rPr lang="en-US" sz="1600" b="1" dirty="0">
                <a:latin typeface="Calibri" panose="020F0502020204030204" pitchFamily="34" charset="0"/>
                <a:ea typeface="ＭＳ Ｐゴシック" pitchFamily="-65" charset="-128"/>
                <a:cs typeface="Calibri" panose="020F0502020204030204" pitchFamily="34" charset="0"/>
              </a:rPr>
              <a:t>Date Submitted: </a:t>
            </a:r>
            <a:r>
              <a:rPr lang="en-US" sz="1600" dirty="0">
                <a:latin typeface="Calibri" panose="020F0502020204030204" pitchFamily="34" charset="0"/>
                <a:ea typeface="ＭＳ Ｐゴシック" pitchFamily="-65" charset="-128"/>
                <a:cs typeface="Calibri" panose="020F0502020204030204" pitchFamily="34" charset="0"/>
              </a:rPr>
              <a:t>[16 September 2025]	</a:t>
            </a:r>
          </a:p>
          <a:p>
            <a:pPr eaLnBrk="0" hangingPunct="0">
              <a:defRPr/>
            </a:pPr>
            <a:r>
              <a:rPr lang="en-US" sz="1600" b="1" dirty="0">
                <a:latin typeface="Calibri" panose="020F0502020204030204" pitchFamily="34" charset="0"/>
                <a:ea typeface="ＭＳ Ｐゴシック" pitchFamily="-65" charset="-128"/>
                <a:cs typeface="Calibri" panose="020F0502020204030204" pitchFamily="34" charset="0"/>
              </a:rPr>
              <a:t>Source:</a:t>
            </a:r>
            <a:r>
              <a:rPr lang="en-US" sz="1600" dirty="0">
                <a:latin typeface="Calibri" panose="020F0502020204030204" pitchFamily="34" charset="0"/>
                <a:ea typeface="ＭＳ Ｐゴシック" pitchFamily="-65" charset="-128"/>
                <a:cs typeface="Calibri" panose="020F0502020204030204" pitchFamily="34" charset="0"/>
              </a:rPr>
              <a:t> [Phil Beecher] Company [Wi-SUN Alliance]</a:t>
            </a:r>
          </a:p>
          <a:p>
            <a:pPr eaLnBrk="0" hangingPunct="0">
              <a:defRPr/>
            </a:pPr>
            <a:r>
              <a:rPr lang="en-US" sz="1600" dirty="0">
                <a:latin typeface="Calibri" panose="020F0502020204030204" pitchFamily="34" charset="0"/>
                <a:ea typeface="ＭＳ Ｐゴシック" pitchFamily="-65" charset="-128"/>
                <a:cs typeface="Calibri" panose="020F0502020204030204" pitchFamily="34" charset="0"/>
              </a:rPr>
              <a:t>Address [</a:t>
            </a:r>
            <a:r>
              <a:rPr lang="en-US" sz="1600" dirty="0" err="1">
                <a:latin typeface="Calibri" panose="020F0502020204030204" pitchFamily="34" charset="0"/>
                <a:ea typeface="ＭＳ Ｐゴシック" pitchFamily="-65" charset="-128"/>
                <a:cs typeface="Calibri" panose="020F0502020204030204" pitchFamily="34" charset="0"/>
              </a:rPr>
              <a:t>Aldrington</a:t>
            </a:r>
            <a:r>
              <a:rPr lang="en-US" sz="1600" dirty="0">
                <a:latin typeface="Calibri" panose="020F0502020204030204" pitchFamily="34" charset="0"/>
                <a:ea typeface="ＭＳ Ｐゴシック" pitchFamily="-65" charset="-128"/>
                <a:cs typeface="Calibri" panose="020F0502020204030204" pitchFamily="34" charset="0"/>
              </a:rPr>
              <a:t> Actually, SE England]</a:t>
            </a:r>
          </a:p>
          <a:p>
            <a:pPr eaLnBrk="0" hangingPunct="0">
              <a:defRPr/>
            </a:pPr>
            <a:r>
              <a:rPr lang="en-US" sz="1600" dirty="0">
                <a:latin typeface="Calibri" panose="020F0502020204030204" pitchFamily="34" charset="0"/>
                <a:ea typeface="ＭＳ Ｐゴシック" pitchFamily="-65" charset="-128"/>
                <a:cs typeface="Calibri" panose="020F0502020204030204" pitchFamily="34" charset="0"/>
              </a:rPr>
              <a:t>Voice:[+44-1273-422275], E-Mail:[pbeecher@wi-sun.org]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SCM Report for September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September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SC Maintenance]</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533F7-277B-2566-99CC-678AE5317CDE}"/>
            </a:ext>
          </a:extLst>
        </p:cNvPr>
        <p:cNvGrpSpPr/>
        <p:nvPr/>
      </p:nvGrpSpPr>
      <p:grpSpPr>
        <a:xfrm>
          <a:off x="0" y="0"/>
          <a:ext cx="0" cy="0"/>
          <a:chOff x="0" y="0"/>
          <a:chExt cx="0" cy="0"/>
        </a:xfrm>
      </p:grpSpPr>
      <p:sp>
        <p:nvSpPr>
          <p:cNvPr id="21507" name="Slide Number Placeholder 3">
            <a:extLst>
              <a:ext uri="{FF2B5EF4-FFF2-40B4-BE49-F238E27FC236}">
                <a16:creationId xmlns:a16="http://schemas.microsoft.com/office/drawing/2014/main" id="{AFFC00D3-1ECB-9EE6-B770-03FC6E25E418}"/>
              </a:ext>
            </a:extLst>
          </p:cNvPr>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10</a:t>
            </a:fld>
            <a:endParaRPr lang="en-US"/>
          </a:p>
        </p:txBody>
      </p:sp>
      <p:sp>
        <p:nvSpPr>
          <p:cNvPr id="21509" name="Rectangle 2">
            <a:extLst>
              <a:ext uri="{FF2B5EF4-FFF2-40B4-BE49-F238E27FC236}">
                <a16:creationId xmlns:a16="http://schemas.microsoft.com/office/drawing/2014/main" id="{E28A45F6-4082-4C60-A96A-0F7E33C65613}"/>
              </a:ext>
            </a:extLst>
          </p:cNvPr>
          <p:cNvSpPr>
            <a:spLocks noGrp="1" noChangeArrowheads="1"/>
          </p:cNvSpPr>
          <p:nvPr>
            <p:ph type="title" idx="4294967295"/>
          </p:nvPr>
        </p:nvSpPr>
        <p:spPr>
          <a:xfrm>
            <a:off x="2260601" y="9159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Questions?</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a:extLst>
              <a:ext uri="{FF2B5EF4-FFF2-40B4-BE49-F238E27FC236}">
                <a16:creationId xmlns:a16="http://schemas.microsoft.com/office/drawing/2014/main" id="{9FFCB247-8CF7-142A-E26B-0F33BFC44F92}"/>
              </a:ext>
            </a:extLst>
          </p:cNvPr>
          <p:cNvSpPr>
            <a:spLocks noChangeArrowheads="1"/>
          </p:cNvSpPr>
          <p:nvPr/>
        </p:nvSpPr>
        <p:spPr bwMode="auto">
          <a:xfrm>
            <a:off x="838201" y="1371600"/>
            <a:ext cx="10591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457200" lvl="2" indent="-457200">
              <a:spcAft>
                <a:spcPts val="300"/>
              </a:spcAft>
              <a:buFont typeface="+mj-lt"/>
              <a:buAutoNum type="arabicPeriod"/>
            </a:pPr>
            <a:endParaRPr lang="en-US" sz="2000" dirty="0">
              <a:latin typeface="Calibri" panose="020F0502020204030204" pitchFamily="34" charset="0"/>
              <a:cs typeface="Calibri" panose="020F0502020204030204" pitchFamily="34" charset="0"/>
            </a:endParaRPr>
          </a:p>
          <a:p>
            <a:pPr marL="0" lvl="2">
              <a:spcAft>
                <a:spcPts val="300"/>
              </a:spcAft>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B11BC9D7-276B-3AA0-63EE-710FF5DB9FC5}"/>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2050078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SC Maintenance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Session:</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6</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2E951100-96C4-AF44-8623-472938E86F60}"/>
              </a:ext>
            </a:extLst>
          </p:cNvPr>
          <p:cNvGraphicFramePr>
            <a:graphicFrameLocks noChangeAspect="1"/>
          </p:cNvGraphicFramePr>
          <p:nvPr>
            <p:extLst>
              <p:ext uri="{D42A27DB-BD31-4B8C-83A1-F6EECF244321}">
                <p14:modId xmlns:p14="http://schemas.microsoft.com/office/powerpoint/2010/main" val="1773340571"/>
              </p:ext>
            </p:extLst>
          </p:nvPr>
        </p:nvGraphicFramePr>
        <p:xfrm>
          <a:off x="990599" y="609600"/>
          <a:ext cx="10108773" cy="5638800"/>
        </p:xfrm>
        <a:graphic>
          <a:graphicData uri="http://schemas.openxmlformats.org/presentationml/2006/ole">
            <mc:AlternateContent xmlns:mc="http://schemas.openxmlformats.org/markup-compatibility/2006">
              <mc:Choice xmlns:v="urn:schemas-microsoft-com:vml" Requires="v">
                <p:oleObj name="Worksheet" r:id="rId2" imgW="14939994" imgH="8334375" progId="Excel.Sheet.12">
                  <p:embed/>
                </p:oleObj>
              </mc:Choice>
              <mc:Fallback>
                <p:oleObj name="Worksheet" r:id="rId2" imgW="14939994" imgH="8334375" progId="Excel.Sheet.12">
                  <p:embed/>
                  <p:pic>
                    <p:nvPicPr>
                      <p:cNvPr id="6" name="Object 5">
                        <a:extLst>
                          <a:ext uri="{FF2B5EF4-FFF2-40B4-BE49-F238E27FC236}">
                            <a16:creationId xmlns:a16="http://schemas.microsoft.com/office/drawing/2014/main" id="{2E951100-96C4-AF44-8623-472938E86F60}"/>
                          </a:ext>
                        </a:extLst>
                      </p:cNvPr>
                      <p:cNvPicPr/>
                      <p:nvPr/>
                    </p:nvPicPr>
                    <p:blipFill>
                      <a:blip r:embed="rId3"/>
                      <a:stretch>
                        <a:fillRect/>
                      </a:stretch>
                    </p:blipFill>
                    <p:spPr>
                      <a:xfrm>
                        <a:off x="990599" y="609600"/>
                        <a:ext cx="10108773" cy="5638800"/>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a:xfrm>
            <a:off x="6412500" y="6551613"/>
            <a:ext cx="535403" cy="184666"/>
          </a:xfrm>
        </p:spPr>
        <p:txBody>
          <a:bodyPr/>
          <a:lstStyle/>
          <a:p>
            <a:pPr>
              <a:defRPr/>
            </a:pPr>
            <a:r>
              <a:rPr lang="en-US"/>
              <a:t>Slide </a:t>
            </a:r>
            <a:fld id="{7415733E-E371-8944-98C6-8B637C4A033A}" type="slidenum">
              <a:rPr lang="en-US" smtClean="0"/>
              <a:pPr>
                <a:defRPr/>
              </a:pPr>
              <a:t>7</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4876800" y="36576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839200" y="65516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3" name="Oval 2">
            <a:extLst>
              <a:ext uri="{FF2B5EF4-FFF2-40B4-BE49-F238E27FC236}">
                <a16:creationId xmlns:a16="http://schemas.microsoft.com/office/drawing/2014/main" id="{5E098712-F819-98AE-93B4-C70EB91F0E12}"/>
              </a:ext>
            </a:extLst>
          </p:cNvPr>
          <p:cNvSpPr/>
          <p:nvPr/>
        </p:nvSpPr>
        <p:spPr bwMode="auto">
          <a:xfrm>
            <a:off x="4863662" y="43434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a:t>
            </a:fld>
            <a:endParaRPr lang="en-US"/>
          </a:p>
        </p:txBody>
      </p:sp>
      <p:sp>
        <p:nvSpPr>
          <p:cNvPr id="21509" name="Rectangle 2"/>
          <p:cNvSpPr>
            <a:spLocks noGrp="1" noChangeArrowheads="1"/>
          </p:cNvSpPr>
          <p:nvPr>
            <p:ph type="title" idx="4294967295"/>
          </p:nvPr>
        </p:nvSpPr>
        <p:spPr>
          <a:xfrm>
            <a:off x="1980199" y="382587"/>
            <a:ext cx="7772400" cy="533400"/>
          </a:xfrm>
        </p:spPr>
        <p:txBody>
          <a:bodyPr/>
          <a:lstStyle/>
          <a:p>
            <a:r>
              <a:rPr lang="en-US" sz="3200" b="1" dirty="0">
                <a:latin typeface="Calibri" panose="020F0502020204030204" pitchFamily="34" charset="0"/>
                <a:ea typeface="ＭＳ Ｐゴシック" charset="0"/>
                <a:cs typeface="Calibri" panose="020F0502020204030204" pitchFamily="34" charset="0"/>
              </a:rPr>
              <a:t>SC Meeting Objectives – Agenda</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0" y="915988"/>
            <a:ext cx="10591800" cy="5254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0" lvl="2">
              <a:spcAft>
                <a:spcPts val="300"/>
              </a:spcAft>
            </a:pPr>
            <a:r>
              <a:rPr lang="en-US" sz="2000" b="1" dirty="0">
                <a:latin typeface="Calibri" panose="020F0502020204030204" pitchFamily="34" charset="0"/>
                <a:cs typeface="Calibri" panose="020F0502020204030204" pitchFamily="34" charset="0"/>
              </a:rPr>
              <a:t>Meetings 1 &amp; 2 (Tuesday)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Policy and Procedure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Approve Agenda</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November graphic</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comments received from IEC/ISO/JTC1/SC6 (none)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any comments or questions on existing or new standards – 2 items</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any change requests for Operations Manual – broken link</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Motion templates – modify CRG templates</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Project Checklist (none)</a:t>
            </a:r>
          </a:p>
          <a:p>
            <a:pPr marL="457200" lvl="2" indent="-457200">
              <a:spcAft>
                <a:spcPts val="300"/>
              </a:spcAft>
              <a:buFont typeface="+mj-lt"/>
              <a:buAutoNum type="arabicPeriod"/>
            </a:pPr>
            <a:r>
              <a:rPr lang="en-US" sz="2000" dirty="0" err="1">
                <a:latin typeface="Calibri" panose="020F0502020204030204" pitchFamily="34" charset="0"/>
                <a:cs typeface="Calibri" panose="020F0502020204030204" pitchFamily="34" charset="0"/>
              </a:rPr>
              <a:t>AoB</a:t>
            </a: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Adjourn</a:t>
            </a:r>
          </a:p>
          <a:p>
            <a:pPr marL="0" lvl="2">
              <a:spcAft>
                <a:spcPts val="300"/>
              </a:spcAft>
            </a:pPr>
            <a:endParaRPr lang="en-US" sz="2000" dirty="0">
              <a:latin typeface="Calibri" panose="020F0502020204030204" pitchFamily="34" charset="0"/>
              <a:cs typeface="Calibri" panose="020F0502020204030204" pitchFamily="34" charset="0"/>
            </a:endParaRPr>
          </a:p>
          <a:p>
            <a:pPr marL="0" lvl="2">
              <a:spcAft>
                <a:spcPts val="300"/>
              </a:spcAft>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9</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Achievements</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371600"/>
            <a:ext cx="10591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457200" lvl="2" indent="-457200">
              <a:spcAft>
                <a:spcPts val="300"/>
              </a:spcAft>
              <a:buFont typeface="+mj-lt"/>
              <a:buAutoNum type="arabicPeriod"/>
            </a:pP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Updated motion templates</a:t>
            </a:r>
            <a:r>
              <a:rPr lang="en-US" sz="2000" dirty="0">
                <a:solidFill>
                  <a:schemeClr val="accent2"/>
                </a:solidFill>
                <a:latin typeface="Calibri" panose="020F0502020204030204" pitchFamily="34" charset="0"/>
                <a:cs typeface="Calibri" panose="020F0502020204030204" pitchFamily="34" charset="0"/>
              </a:rPr>
              <a:t>: </a:t>
            </a:r>
            <a:r>
              <a:rPr lang="en-US" sz="2000" dirty="0">
                <a:solidFill>
                  <a:schemeClr val="accent2"/>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https://mentor.ieee.org/802.15/dcn/23/15-23-0506-06-0mag-typical-tg-and-wg-motions.pptx</a:t>
            </a:r>
            <a:endParaRPr lang="en-US" sz="2000" dirty="0">
              <a:solidFill>
                <a:schemeClr val="accent2"/>
              </a:solidFill>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Started the list of topics for consideration for next 802.15.4 revision: </a:t>
            </a:r>
            <a:r>
              <a:rPr lang="en-US" sz="2000" dirty="0">
                <a:solidFill>
                  <a:schemeClr val="accent2"/>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https://mentor.ieee.org/802.15/dcn/25/15-25-0478-00-0mag-maintenance-items-for-802-15-4-2024.docx</a:t>
            </a:r>
            <a:r>
              <a:rPr lang="en-US" sz="2000" dirty="0">
                <a:solidFill>
                  <a:schemeClr val="accent2"/>
                </a:solidFill>
                <a:latin typeface="Calibri" panose="020F0502020204030204" pitchFamily="34" charset="0"/>
                <a:cs typeface="Calibri" panose="020F0502020204030204" pitchFamily="34" charset="0"/>
              </a:rPr>
              <a:t> </a:t>
            </a:r>
          </a:p>
          <a:p>
            <a:pPr marL="457200" lvl="2" indent="-457200">
              <a:spcAft>
                <a:spcPts val="300"/>
              </a:spcAft>
              <a:buFont typeface="+mj-lt"/>
              <a:buAutoNum type="arabicPeriod"/>
            </a:pP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Starting in November, we will have a Thursday AM1 meeting to confirm “802.15 Agenda - meetings overview graphic” for the next session.</a:t>
            </a:r>
          </a:p>
          <a:p>
            <a:pPr marL="0" lvl="2">
              <a:spcAft>
                <a:spcPts val="300"/>
              </a:spcAft>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1506615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73682</TotalTime>
  <Words>989</Words>
  <Application>Microsoft Office PowerPoint</Application>
  <PresentationFormat>Widescreen</PresentationFormat>
  <Paragraphs>114</Paragraphs>
  <Slides>10</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Worksheet</vt:lpstr>
      <vt:lpstr>PowerPoint Presentation</vt:lpstr>
      <vt:lpstr>Registration for 802 LMSC Plenaries and 802 Wireless Interims</vt:lpstr>
      <vt:lpstr>Deadbeat Consequences (Deadbeat: in default of paying registration fee for a prior mtg.)</vt:lpstr>
      <vt:lpstr>SC Maintenance Reminders</vt:lpstr>
      <vt:lpstr>IEEE-SA Patent, Copyright, and Participation Policies</vt:lpstr>
      <vt:lpstr>IEEE 802 Ground Rules</vt:lpstr>
      <vt:lpstr>PowerPoint Presentation</vt:lpstr>
      <vt:lpstr>SC Meeting Objectives – Agenda</vt:lpstr>
      <vt:lpstr>Achievements</vt:lpstr>
      <vt:lpstr>Questions?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Maintenance Opening/Closing Report</dc:title>
  <dc:subject>IEEE 802.15 &lt;SCM Report&gt;</dc:subject>
  <dc:creator>Phil Beecher</dc:creator>
  <cp:keywords/>
  <dc:description>15-21-0456-nn</dc:description>
  <cp:lastModifiedBy>Phil Beecher</cp:lastModifiedBy>
  <cp:revision>1145</cp:revision>
  <cp:lastPrinted>2016-07-25T16:00:41Z</cp:lastPrinted>
  <dcterms:created xsi:type="dcterms:W3CDTF">2009-07-12T16:25:16Z</dcterms:created>
  <dcterms:modified xsi:type="dcterms:W3CDTF">2025-09-19T01:29:49Z</dcterms:modified>
  <cp:category/>
</cp:coreProperties>
</file>